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0000CC"/>
    <a:srgbClr val="00FFFF"/>
    <a:srgbClr val="660066"/>
    <a:srgbClr val="003300"/>
    <a:srgbClr val="FF99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0" autoAdjust="0"/>
    <p:restoredTop sz="94660"/>
  </p:normalViewPr>
  <p:slideViewPr>
    <p:cSldViewPr>
      <p:cViewPr>
        <p:scale>
          <a:sx n="84" d="100"/>
          <a:sy n="84" d="100"/>
        </p:scale>
        <p:origin x="-94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70C98-6FC1-4044-9F6D-09E6F838C2F3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F79E-6266-4E33-89D1-65B44E7E4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21428-4DCE-43B8-B967-BE89633652CF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6021-5164-430B-B3DB-AF56F694D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A328-E4A1-4284-94B0-3D7CF7E4D189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2750-3BC4-4DC8-AB0D-B0A686E84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11BD-4657-4773-9723-AD90B3DD5F73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29F5-C07F-4738-B205-95870339F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09D3-333A-47B9-BF54-8611736F15DD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EC27-952E-45A8-B2EE-7B145798E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224B-C074-48E8-81C0-D12237B7C8B7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A661-2BAD-43FC-A334-6791E13B1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797D-97D5-49CE-AFAD-EB19927E606F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03FE-1F37-43FA-9102-6CDF8D84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F601-1C11-47F0-AB5E-A323D95F7C28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9597-51F9-4A2D-A0C0-894776F7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43D3-83C5-4AD6-988A-A40861B35D5E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38EF-1A6B-49E4-B8A2-1FAA7C16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8614D-AA61-4D28-B248-5DA19D8530C2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DA56-EBD1-4A00-861B-DEFEA9E6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FF2F-2A2D-45A3-B0E0-06B03B6D7BEC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39DB-E348-4216-AE79-AB6940037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04EA3B"/>
            </a:gs>
            <a:gs pos="40000">
              <a:srgbClr val="FFFF00"/>
            </a:gs>
            <a:gs pos="95000">
              <a:srgbClr val="00B050"/>
            </a:gs>
            <a:gs pos="6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3728E-70D7-4FCB-8A74-82BCAFA2A159}" type="datetimeFigureOut">
              <a:rPr lang="ru-RU"/>
              <a:pPr>
                <a:defRPr/>
              </a:pPr>
              <a:t>11.01.2025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9D6B6C-4A53-46A6-BEA5-E33DCE269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C:\Users\пользователь\AppData\Local\Microsoft\Windows\Temporary Internet Files\Content.IE5\V0255TWX\MC900435574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221163"/>
            <a:ext cx="15716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C:\Users\пользователь\AppData\Local\Microsoft\Windows\Temporary Internet Files\Content.IE5\AKMC14A0\MC900437581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7950" y="0"/>
            <a:ext cx="1860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Users\пользователь\AppData\Local\Microsoft\Windows\Temporary Internet Files\Content.IE5\V0255TWX\MC90043557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5" y="4852988"/>
            <a:ext cx="1587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5" descr="C:\Users\пользователь\AppData\Local\Microsoft\Windows\Temporary Internet Files\Content.IE5\HNEX4VWY\MC900250168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4786313"/>
            <a:ext cx="2209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C:\Users\пользователь\AppData\Local\Microsoft\Windows\Temporary Internet Files\Content.IE5\AKMC14A0\MC900346925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53275" y="692150"/>
            <a:ext cx="1798638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4797152"/>
            <a:ext cx="6400800" cy="1463948"/>
          </a:xfrm>
        </p:spPr>
        <p:txBody>
          <a:bodyPr/>
          <a:lstStyle/>
          <a:p>
            <a:pPr eaLnBrk="1" hangingPunct="1"/>
            <a:r>
              <a:rPr lang="uk-UA" sz="2400" b="1" i="1" dirty="0" smtClean="0">
                <a:solidFill>
                  <a:schemeClr val="tx1"/>
                </a:solidFill>
              </a:rPr>
              <a:t>Презентацію </a:t>
            </a:r>
            <a:r>
              <a:rPr lang="uk-UA" sz="2400" b="1" i="1" dirty="0" smtClean="0">
                <a:solidFill>
                  <a:schemeClr val="tx1"/>
                </a:solidFill>
              </a:rPr>
              <a:t>підготувала вихователь</a:t>
            </a:r>
            <a:endParaRPr lang="uk-UA" sz="2400" b="1" i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uk-UA" sz="2400" b="1" i="1" dirty="0" smtClean="0">
                <a:solidFill>
                  <a:schemeClr val="tx1"/>
                </a:solidFill>
              </a:rPr>
              <a:t> ВПУ №17</a:t>
            </a:r>
            <a:r>
              <a:rPr lang="ru-RU" sz="2400" b="1" i="1" dirty="0" smtClean="0">
                <a:solidFill>
                  <a:schemeClr val="tx1"/>
                </a:solidFill>
              </a:rPr>
              <a:t> м.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Дніпро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uk-UA" sz="2400" b="1" dirty="0" smtClean="0">
                <a:solidFill>
                  <a:schemeClr val="bg1"/>
                </a:solidFill>
              </a:rPr>
              <a:t>Любов </a:t>
            </a:r>
            <a:r>
              <a:rPr lang="uk-UA" sz="2400" b="1" dirty="0" smtClean="0">
                <a:solidFill>
                  <a:schemeClr val="bg1"/>
                </a:solidFill>
              </a:rPr>
              <a:t>РЯБУХА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576" y="6858000"/>
            <a:ext cx="25193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529" y="836612"/>
            <a:ext cx="72726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</a:rPr>
              <a:t>Обрядові </a:t>
            </a:r>
            <a:r>
              <a:rPr lang="uk-UA" sz="5400" b="1" i="1" dirty="0">
                <a:solidFill>
                  <a:srgbClr val="C00000"/>
                </a:solidFill>
              </a:rPr>
              <a:t>свята</a:t>
            </a:r>
          </a:p>
          <a:p>
            <a:r>
              <a:rPr lang="uk-UA" sz="5400" b="1" i="1" dirty="0" smtClean="0">
                <a:solidFill>
                  <a:srgbClr val="C00000"/>
                </a:solidFill>
              </a:rPr>
              <a:t>     Масниця </a:t>
            </a:r>
          </a:p>
          <a:p>
            <a:r>
              <a:rPr lang="uk-UA" sz="5400" b="1" i="1" dirty="0" smtClean="0">
                <a:solidFill>
                  <a:srgbClr val="C00000"/>
                </a:solidFill>
              </a:rPr>
              <a:t>        2024</a:t>
            </a:r>
          </a:p>
          <a:p>
            <a:r>
              <a:rPr lang="uk-UA" sz="54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5400" b="1" i="1" dirty="0" smtClean="0">
                <a:solidFill>
                  <a:srgbClr val="C00000"/>
                </a:solidFill>
              </a:rPr>
              <a:t>   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560" y="6165304"/>
            <a:ext cx="25193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naurok.com.ua/uploads/files/589938/232741/248726_html/images/232741.0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8584" y="6453336"/>
            <a:ext cx="25193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96300" cy="1125538"/>
          </a:xfrm>
        </p:spPr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FF0000"/>
                </a:solidFill>
              </a:rPr>
              <a:t>Вівторок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6335713" cy="57324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b="1" i="1" dirty="0" smtClean="0"/>
              <a:t>Вівторок – другий день Масниці, веселий, щасливий день. Повсюдні гуляння. Села й містечка сповнені співів, звуків, музик. Вулицями волочать колодки, жінки збираються гуртами справляти хрестини</a:t>
            </a:r>
            <a:endParaRPr lang="ru-RU" sz="2800" b="1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897313"/>
            <a:ext cx="35274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maslenica201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860800"/>
            <a:ext cx="36274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156575" cy="4105275"/>
          </a:xfrm>
        </p:spPr>
        <p:txBody>
          <a:bodyPr/>
          <a:lstStyle/>
          <a:p>
            <a:pPr algn="l" eaLnBrk="1" hangingPunct="1"/>
            <a:r>
              <a:rPr lang="uk-UA" sz="3600" dirty="0" smtClean="0"/>
              <a:t> Середу називали “ бабською ”, “ </a:t>
            </a:r>
            <a:r>
              <a:rPr lang="uk-UA" sz="3600" dirty="0" err="1" smtClean="0"/>
              <a:t>білою”</a:t>
            </a:r>
            <a:r>
              <a:rPr lang="uk-UA" sz="3600" dirty="0" smtClean="0"/>
              <a:t>, “ веселою ”, “ молочною ”. Також середу називали Широкою Масляною.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                      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539750" y="260350"/>
            <a:ext cx="84963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Calibri" pitchFamily="34" charset="0"/>
              </a:rPr>
              <a:t>Середа</a:t>
            </a:r>
            <a:endParaRPr lang="ru-RU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644900"/>
            <a:ext cx="29527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500438"/>
            <a:ext cx="19351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4563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Четвер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>    </a:t>
            </a:r>
            <a:r>
              <a:rPr lang="ru-RU" sz="2800" b="1" i="1" dirty="0" err="1" smtClean="0">
                <a:latin typeface="Rage Italic" pitchFamily="66" charset="0"/>
              </a:rPr>
              <a:t>Четвер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багатий</a:t>
            </a:r>
            <a:r>
              <a:rPr lang="ru-RU" sz="2800" b="1" i="1" dirty="0" smtClean="0">
                <a:latin typeface="Rage Italic" pitchFamily="66" charset="0"/>
              </a:rPr>
              <a:t> на </a:t>
            </a:r>
            <a:r>
              <a:rPr lang="ru-RU" sz="2800" b="1" i="1" dirty="0" err="1" smtClean="0">
                <a:latin typeface="Rage Italic" pitchFamily="66" charset="0"/>
              </a:rPr>
              <a:t>обрядові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дійства</a:t>
            </a:r>
            <a:r>
              <a:rPr lang="ru-RU" sz="2800" b="1" i="1" dirty="0" smtClean="0">
                <a:latin typeface="Rage Italic" pitchFamily="66" charset="0"/>
              </a:rPr>
              <a:t>, за </a:t>
            </a:r>
            <a:r>
              <a:rPr lang="ru-RU" sz="2800" b="1" i="1" dirty="0" err="1" smtClean="0">
                <a:latin typeface="Rage Italic" pitchFamily="66" charset="0"/>
              </a:rPr>
              <a:t>виконання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яких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найбільше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відповідали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жінки</a:t>
            </a:r>
            <a:r>
              <a:rPr lang="ru-RU" sz="2800" b="1" i="1" dirty="0" smtClean="0">
                <a:latin typeface="Rage Italic" pitchFamily="66" charset="0"/>
              </a:rPr>
              <a:t>. У </a:t>
            </a:r>
            <a:r>
              <a:rPr lang="ru-RU" sz="2800" b="1" i="1" dirty="0" err="1" smtClean="0">
                <a:latin typeface="Rage Italic" pitchFamily="66" charset="0"/>
              </a:rPr>
              <a:t>четвер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Колодій</a:t>
            </a:r>
            <a:r>
              <a:rPr lang="ru-RU" sz="2800" b="1" i="1" dirty="0" smtClean="0">
                <a:latin typeface="Rage Italic" pitchFamily="66" charset="0"/>
              </a:rPr>
              <a:t> разом </a:t>
            </a:r>
            <a:r>
              <a:rPr lang="ru-RU" sz="2800" b="1" i="1" dirty="0" err="1" smtClean="0">
                <a:latin typeface="Rage Italic" pitchFamily="66" charset="0"/>
              </a:rPr>
              <a:t>з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усім</a:t>
            </a:r>
            <a:r>
              <a:rPr lang="ru-RU" sz="2800" b="1" i="1" dirty="0" smtClean="0">
                <a:latin typeface="Rage Italic" pitchFamily="66" charset="0"/>
              </a:rPr>
              <a:t> людом </a:t>
            </a:r>
            <a:r>
              <a:rPr lang="ru-RU" sz="2800" b="1" i="1" dirty="0" smtClean="0"/>
              <a:t>«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справляє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Масляну</a:t>
            </a:r>
            <a:r>
              <a:rPr lang="ru-RU" sz="2800" b="1" i="1" dirty="0" smtClean="0"/>
              <a:t>»</a:t>
            </a:r>
            <a:r>
              <a:rPr lang="ru-RU" sz="2800" b="1" i="1" dirty="0" smtClean="0">
                <a:latin typeface="Rage Italic" pitchFamily="66" charset="0"/>
              </a:rPr>
              <a:t>. </a:t>
            </a:r>
            <a:r>
              <a:rPr lang="ru-RU" sz="2800" b="1" i="1" dirty="0" err="1" smtClean="0">
                <a:latin typeface="Rage Italic" pitchFamily="66" charset="0"/>
              </a:rPr>
              <a:t>Однією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з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важливих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подій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було</a:t>
            </a:r>
            <a:r>
              <a:rPr lang="ru-RU" sz="2800" b="1" i="1" dirty="0" smtClean="0">
                <a:latin typeface="Rage Italic" pitchFamily="66" charset="0"/>
              </a:rPr>
              <a:t> </a:t>
            </a:r>
            <a:r>
              <a:rPr lang="ru-RU" sz="2800" b="1" i="1" dirty="0" err="1" smtClean="0">
                <a:latin typeface="Rage Italic" pitchFamily="66" charset="0"/>
              </a:rPr>
              <a:t>вшанування</a:t>
            </a:r>
            <a:r>
              <a:rPr lang="ru-RU" sz="2800" b="1" i="1" dirty="0" smtClean="0">
                <a:latin typeface="Rage Italic" pitchFamily="66" charset="0"/>
              </a:rPr>
              <a:t> Святого </a:t>
            </a:r>
            <a:r>
              <a:rPr lang="ru-RU" sz="2800" b="1" i="1" dirty="0" err="1" smtClean="0">
                <a:latin typeface="Rage Italic" pitchFamily="66" charset="0"/>
              </a:rPr>
              <a:t>Власія</a:t>
            </a:r>
            <a:r>
              <a:rPr lang="ru-RU" sz="2800" b="1" i="1" dirty="0" smtClean="0">
                <a:latin typeface="Rage Italic" pitchFamily="66" charset="0"/>
              </a:rPr>
              <a:t>. </a:t>
            </a:r>
            <a:r>
              <a:rPr lang="ru-RU" sz="2800" b="1" i="1" dirty="0" err="1" smtClean="0">
                <a:latin typeface="Rage Italic" pitchFamily="66" charset="0"/>
              </a:rPr>
              <a:t>Хоча</a:t>
            </a:r>
            <a:r>
              <a:rPr lang="ru-RU" sz="2800" b="1" i="1" dirty="0" smtClean="0">
                <a:latin typeface="Rage Italic" pitchFamily="66" charset="0"/>
              </a:rPr>
              <a:t> день мученика </a:t>
            </a:r>
            <a:r>
              <a:rPr lang="ru-RU" sz="2800" b="1" i="1" dirty="0" err="1" smtClean="0">
                <a:latin typeface="Rage Italic" pitchFamily="66" charset="0"/>
              </a:rPr>
              <a:t>Власія</a:t>
            </a:r>
            <a:r>
              <a:rPr lang="ru-RU" sz="2800" b="1" i="1" dirty="0" smtClean="0">
                <a:latin typeface="Rage Italic" pitchFamily="66" charset="0"/>
              </a:rPr>
              <a:t> за </a:t>
            </a:r>
            <a:r>
              <a:rPr lang="ru-RU" sz="2800" b="1" i="1" dirty="0" err="1" smtClean="0">
                <a:latin typeface="Rage Italic" pitchFamily="66" charset="0"/>
              </a:rPr>
              <a:t>церковним</a:t>
            </a:r>
            <a:r>
              <a:rPr lang="ru-RU" sz="2800" b="1" i="1" dirty="0" smtClean="0">
                <a:latin typeface="Rage Italic" pitchFamily="66" charset="0"/>
              </a:rPr>
              <a:t> календарем – 11 лютого, </a:t>
            </a:r>
            <a:r>
              <a:rPr lang="ru-RU" sz="2800" b="1" i="1" dirty="0" err="1" smtClean="0">
                <a:latin typeface="Rage Italic" pitchFamily="66" charset="0"/>
              </a:rPr>
              <a:t>Укра</a:t>
            </a:r>
            <a:r>
              <a:rPr lang="uk-UA" sz="2800" b="1" i="1" dirty="0" err="1" smtClean="0">
                <a:latin typeface="Rage Italic" pitchFamily="66" charset="0"/>
              </a:rPr>
              <a:t>їнці</a:t>
            </a:r>
            <a:r>
              <a:rPr lang="uk-UA" sz="2800" b="1" i="1" dirty="0" smtClean="0">
                <a:latin typeface="Rage Italic" pitchFamily="66" charset="0"/>
              </a:rPr>
              <a:t> завжди святкували його в четвер на </a:t>
            </a:r>
            <a:r>
              <a:rPr lang="uk-UA" sz="2800" b="1" i="1" dirty="0" err="1" smtClean="0">
                <a:latin typeface="Rage Italic" pitchFamily="66" charset="0"/>
              </a:rPr>
              <a:t>Сиропусному</a:t>
            </a:r>
            <a:r>
              <a:rPr lang="uk-UA" sz="2800" b="1" i="1" dirty="0" smtClean="0">
                <a:latin typeface="Rage Italic" pitchFamily="66" charset="0"/>
              </a:rPr>
              <a:t> тижні, щоб “ телята були гладкі.</a:t>
            </a:r>
            <a:r>
              <a:rPr lang="uk-UA" sz="2800" b="1" i="1" dirty="0" smtClean="0">
                <a:latin typeface="Arial" charset="0"/>
              </a:rPr>
              <a:t> “</a:t>
            </a:r>
            <a:r>
              <a:rPr lang="uk-UA" sz="2800" b="1" i="1" dirty="0" smtClean="0">
                <a:latin typeface="Rage Italic" pitchFamily="66" charset="0"/>
              </a:rPr>
              <a:t> У четвер дають відпочити  волам, коням. У кожній оселі повинні бути вареники бо “  Влас на вареники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800" b="1" i="1" dirty="0" smtClean="0">
                <a:latin typeface="Rage Italic" pitchFamily="66" charset="0"/>
              </a:rPr>
              <a:t>    </a:t>
            </a:r>
            <a:r>
              <a:rPr lang="uk-UA" sz="2800" b="1" i="1" dirty="0" err="1" smtClean="0">
                <a:latin typeface="Rage Italic" pitchFamily="66" charset="0"/>
              </a:rPr>
              <a:t>лас</a:t>
            </a:r>
            <a:r>
              <a:rPr lang="uk-UA" sz="2800" b="1" i="1" dirty="0" smtClean="0">
                <a:latin typeface="Rage Italic" pitchFamily="66" charset="0"/>
              </a:rPr>
              <a:t> ”.</a:t>
            </a:r>
            <a:endParaRPr lang="ru-RU" sz="2800" b="1" i="1" dirty="0" smtClean="0">
              <a:solidFill>
                <a:srgbClr val="FF0000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ятниця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773238"/>
            <a:ext cx="8075612" cy="4424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b="1" i="1" dirty="0" smtClean="0"/>
              <a:t>П</a:t>
            </a:r>
            <a:r>
              <a:rPr lang="en-US" sz="2800" b="1" i="1" dirty="0" smtClean="0"/>
              <a:t>’</a:t>
            </a:r>
            <a:r>
              <a:rPr lang="uk-UA" sz="2800" b="1" i="1" dirty="0" err="1" smtClean="0"/>
              <a:t>ятницю</a:t>
            </a:r>
            <a:r>
              <a:rPr lang="uk-UA" sz="2800" b="1" i="1" dirty="0" smtClean="0"/>
              <a:t> називали “ святою ”: люди утримувалися від їжі до заходу сонця.</a:t>
            </a:r>
            <a:endParaRPr lang="ru-RU" sz="2800" b="1" i="1" dirty="0" smtClean="0"/>
          </a:p>
          <a:p>
            <a:pPr eaLnBrk="1" hangingPunct="1"/>
            <a:endParaRPr lang="ru-RU" sz="2800" b="1" i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781300"/>
            <a:ext cx="28765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3e6032f13b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24175"/>
            <a:ext cx="41052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Субота</a:t>
            </a:r>
            <a:endParaRPr lang="ru-RU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435975" cy="5329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b="1" i="1" dirty="0" smtClean="0"/>
              <a:t>Субота – поминальний день Колодія: справляли поминки по Колодію,подекуди ховали деінде – колодку. Цього дня “ випроваджували ” Масницю, поминали померлих родичів.</a:t>
            </a:r>
            <a:endParaRPr lang="ru-RU" sz="2800" b="1" i="1" dirty="0" smtClean="0"/>
          </a:p>
          <a:p>
            <a:pPr eaLnBrk="1" hangingPunct="1"/>
            <a:endParaRPr lang="ru-RU" sz="2800" b="1" i="1" dirty="0" smtClean="0"/>
          </a:p>
        </p:txBody>
      </p:sp>
      <p:pic>
        <p:nvPicPr>
          <p:cNvPr id="26627" name="Picture 5" descr="cf6c9a0b5dad3f14a0065c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60851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</a:rPr>
              <a:t>Неділя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b="1" i="1" smtClean="0"/>
              <a:t>Неділя – останній день Масниці: “ Як поховають Колодія, то це вже кінець Масляній, а на завтра вже піст ” Цю неділю також називали Пущенням, Масляним Пущенням. Одружені діти йшли до батьків, куми до кумів, свати до сватів. Молодь улаштовувала веселі зібрання, де справляють колодку, а також прощаються до осені з вечорницями й досвітками. Останній день Масниці ще називали Прощенною неділею. Люди ходили випрошували взаємне прощення за образи, мимоволі чи навмисно.</a:t>
            </a:r>
            <a:endParaRPr lang="ru-RU" sz="2800" b="1" i="1" smtClean="0"/>
          </a:p>
          <a:p>
            <a:pPr eaLnBrk="1" hangingPunct="1"/>
            <a:endParaRPr lang="ru-RU" sz="2800" b="1" i="1" smtClean="0"/>
          </a:p>
          <a:p>
            <a:pPr eaLnBrk="1" hangingPunct="1"/>
            <a:endParaRPr lang="ru-RU" sz="2800" b="1" i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029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Масниця( Масляна) – свято не тільки </a:t>
            </a:r>
            <a:r>
              <a:rPr lang="uk-UA" sz="2400" b="1" i="1" dirty="0" err="1" smtClean="0"/>
              <a:t>слов</a:t>
            </a:r>
            <a:r>
              <a:rPr lang="en-US" sz="2400" b="1" i="1" dirty="0" smtClean="0"/>
              <a:t>`</a:t>
            </a:r>
            <a:r>
              <a:rPr lang="uk-UA" sz="2400" b="1" i="1" dirty="0" err="1" smtClean="0"/>
              <a:t>ян</a:t>
            </a:r>
            <a:r>
              <a:rPr lang="uk-UA" sz="2400" b="1" i="1" dirty="0" smtClean="0"/>
              <a:t>, але практично всієї Європи. Як же святкують Масницю в Європі?</a:t>
            </a:r>
          </a:p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У Шотландії на Масляну прийнято пекти пісні коржі.</a:t>
            </a:r>
          </a:p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В одному з міст Англії впродовж багатьох років проводять змагання з бігу жінок із млинцями.</a:t>
            </a:r>
          </a:p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У школах Данії цими днями відбуваються театральні вистави, концерти.</a:t>
            </a:r>
          </a:p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Якщо випадково опинитесь у Польщі,тримайтесь, холостяки! Гордовиті полячки, приспавши вашу пильність оладками, пончиками, на десерт неодмінно тягатимуть вас за волосся.</a:t>
            </a:r>
          </a:p>
          <a:p>
            <a:pPr eaLnBrk="1" hangingPunct="1">
              <a:buFont typeface="Arial" charset="0"/>
              <a:buNone/>
            </a:pPr>
            <a:r>
              <a:rPr lang="uk-UA" sz="2400" b="1" i="1" dirty="0" smtClean="0"/>
              <a:t>У країнах Західної Європи Масляна плавно переходить у загальнонародний карнавал.</a:t>
            </a:r>
            <a:endParaRPr lang="ru-RU" sz="2400" b="1" i="1" dirty="0" smtClean="0"/>
          </a:p>
        </p:txBody>
      </p:sp>
      <p:sp>
        <p:nvSpPr>
          <p:cNvPr id="28674" name="Заголовок 1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  <a:latin typeface="Calibri" pitchFamily="34" charset="0"/>
              </a:rPr>
              <a:t>Масниця у народів Європи</a:t>
            </a:r>
            <a:endParaRPr lang="ru-RU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З МАСНИЦЕЮ!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МАСЛЯНА\Масниц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56784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620713"/>
            <a:ext cx="8135938" cy="5616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b="1" dirty="0" smtClean="0"/>
              <a:t>Мета : 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b="1" i="1" dirty="0" smtClean="0"/>
              <a:t>Розширювати та поглиблювати знання здобувачів освіти про народні обрядові дійства;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b="1" i="1" dirty="0" smtClean="0"/>
              <a:t>стимулювати розвиток допитливості, естетичних смаків; активізувати пошукову ініціативу учнів;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b="1" i="1" dirty="0" smtClean="0"/>
              <a:t>сприяти вихованню поваги та ціннісного ставлення до культури свого народу.</a:t>
            </a:r>
            <a:endParaRPr lang="ru-RU" b="1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684213" y="404813"/>
            <a:ext cx="7885112" cy="18716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uk-UA" b="1" i="1" dirty="0" smtClean="0"/>
              <a:t>Історія цього свята сягає давніх часів. Воно зародилося ще в стародавній </a:t>
            </a:r>
            <a:r>
              <a:rPr lang="uk-UA" b="1" i="1" dirty="0" err="1" smtClean="0"/>
              <a:t>слов</a:t>
            </a:r>
            <a:r>
              <a:rPr lang="en-US" b="1" i="1" dirty="0" smtClean="0"/>
              <a:t>`</a:t>
            </a:r>
            <a:r>
              <a:rPr lang="uk-UA" b="1" i="1" dirty="0" err="1" smtClean="0"/>
              <a:t>янській</a:t>
            </a:r>
            <a:r>
              <a:rPr lang="uk-UA" b="1" i="1" dirty="0" smtClean="0"/>
              <a:t> язичницькій культурі. Люди здавна на Масницю випікали млинці, як символ тепла, сонця, перемоги  весни над зимою.</a:t>
            </a:r>
            <a:endParaRPr lang="ru-RU" b="1" i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89363"/>
            <a:ext cx="33623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Содержимое 3" descr="095906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789363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692150"/>
            <a:ext cx="8856662" cy="6165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dirty="0" smtClean="0">
                <a:solidFill>
                  <a:srgbClr val="FF0066"/>
                </a:solidFill>
                <a:latin typeface="Arial" charset="0"/>
              </a:rPr>
              <a:t>Ой, </a:t>
            </a:r>
            <a:r>
              <a:rPr lang="ru-RU" b="1" i="1" dirty="0" err="1" smtClean="0">
                <a:solidFill>
                  <a:srgbClr val="FF0066"/>
                </a:solidFill>
                <a:latin typeface="Arial" charset="0"/>
              </a:rPr>
              <a:t>Масниця</a:t>
            </a:r>
            <a:r>
              <a:rPr lang="ru-RU" b="1" i="1" dirty="0" smtClean="0">
                <a:solidFill>
                  <a:srgbClr val="FF0066"/>
                </a:solidFill>
                <a:latin typeface="Arial" charset="0"/>
              </a:rPr>
              <a:t>, </a:t>
            </a:r>
            <a:r>
              <a:rPr lang="ru-RU" b="1" i="1" dirty="0" err="1" smtClean="0">
                <a:solidFill>
                  <a:srgbClr val="FF0066"/>
                </a:solidFill>
                <a:latin typeface="Arial" charset="0"/>
              </a:rPr>
              <a:t>Масниця</a:t>
            </a:r>
            <a:r>
              <a:rPr lang="uk-UA" b="1" i="1" dirty="0" smtClean="0">
                <a:solidFill>
                  <a:srgbClr val="FF0066"/>
                </a:solidFill>
                <a:latin typeface="Arial" charset="0"/>
              </a:rPr>
              <a:t>, яка ти маленька!</a:t>
            </a:r>
          </a:p>
          <a:p>
            <a:pPr eaLnBrk="1" hangingPunct="1">
              <a:buFont typeface="Arial" charset="0"/>
              <a:buNone/>
            </a:pPr>
            <a:r>
              <a:rPr lang="uk-UA" b="1" i="1" dirty="0" smtClean="0">
                <a:solidFill>
                  <a:srgbClr val="FF0066"/>
                </a:solidFill>
                <a:latin typeface="Arial" charset="0"/>
              </a:rPr>
              <a:t>Якби тебе сім неділь, а посту одненька.</a:t>
            </a:r>
            <a:endParaRPr lang="ru-RU" b="1" i="1" dirty="0" smtClean="0">
              <a:solidFill>
                <a:srgbClr val="FF0066"/>
              </a:solidFill>
              <a:latin typeface="Arial" charset="0"/>
            </a:endParaRPr>
          </a:p>
          <a:p>
            <a:pPr eaLnBrk="1" hangingPunct="1"/>
            <a:endParaRPr lang="ru-RU" b="1" i="1" dirty="0" smtClean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16386" name="Picture 5" descr="0_15293a_2050ecc2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447871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1362433068_3456ry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22322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476250"/>
            <a:ext cx="8424862" cy="41767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</a:t>
            </a:r>
            <a:r>
              <a:rPr lang="ru-RU" sz="2800" b="1" i="1" smtClean="0"/>
              <a:t>У церковному календарю Масницю називали Сирною седмицею. Назва « сирна» нагадує, що вживати м</a:t>
            </a:r>
            <a:r>
              <a:rPr lang="en-US" sz="2800" b="1" i="1" smtClean="0"/>
              <a:t>`</a:t>
            </a:r>
            <a:r>
              <a:rPr lang="ru-RU" sz="2800" b="1" i="1" smtClean="0"/>
              <a:t>ясо вже заборонено, а молочні продукти, яйця</a:t>
            </a:r>
            <a:r>
              <a:rPr lang="uk-UA" sz="2800" b="1" i="1" smtClean="0"/>
              <a:t> й риба дозволені. Попри язичницьку символіку млинця, як символу сонця, цю страву церква ніколи не забороняла. Православні їдять млинці впродовж усіх днів Сирної седмиці.</a:t>
            </a:r>
          </a:p>
          <a:p>
            <a:pPr eaLnBrk="1" hangingPunct="1">
              <a:buFont typeface="Arial" charset="0"/>
              <a:buNone/>
            </a:pPr>
            <a:r>
              <a:rPr lang="uk-UA" sz="2800" b="1" i="1" smtClean="0"/>
              <a:t>Запросити на млинці – найкращий привід у році для того, щоб налагодити взаємини, помиритися й пробачити  своїх кривдників. Тому під час Масниці прийнято ходити на гостину, пригощати млинцями  бідних</a:t>
            </a:r>
            <a:endParaRPr lang="ru-RU" sz="2800" b="1" i="1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908050"/>
            <a:ext cx="8064500" cy="45370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b="1" i="1" dirty="0" smtClean="0"/>
              <a:t>Гуляння на Масницю тривали весь тиждень. Не було жодного свята, яке святкували б настільки широко і весело. Адже народ говорив: “ Якщо досхочу не потішити на Масляну – жити будеш в гіркій біді ”, “ Хоч </a:t>
            </a:r>
            <a:r>
              <a:rPr lang="uk-UA" sz="2800" b="1" i="1" dirty="0" smtClean="0">
                <a:latin typeface="Arial" charset="0"/>
              </a:rPr>
              <a:t> </a:t>
            </a:r>
            <a:r>
              <a:rPr lang="uk-UA" sz="2400" b="1" i="1" dirty="0" smtClean="0">
                <a:latin typeface="Arial" charset="0"/>
              </a:rPr>
              <a:t>все</a:t>
            </a:r>
            <a:r>
              <a:rPr lang="uk-UA" sz="2800" b="1" i="1" dirty="0" smtClean="0">
                <a:latin typeface="Arial" charset="0"/>
              </a:rPr>
              <a:t> </a:t>
            </a:r>
            <a:r>
              <a:rPr lang="uk-UA" sz="2400" b="1" i="1" dirty="0" smtClean="0">
                <a:latin typeface="Arial" charset="0"/>
              </a:rPr>
              <a:t>з</a:t>
            </a:r>
            <a:r>
              <a:rPr lang="uk-UA" sz="2800" b="1" i="1" dirty="0" smtClean="0">
                <a:latin typeface="Arial" charset="0"/>
              </a:rPr>
              <a:t> </a:t>
            </a:r>
            <a:r>
              <a:rPr lang="uk-UA" sz="2800" b="1" i="1" dirty="0" smtClean="0"/>
              <a:t>себе заложи, а Масницю проведи ”.</a:t>
            </a:r>
            <a:endParaRPr lang="ru-RU" sz="2800" b="1" i="1" dirty="0" smtClean="0"/>
          </a:p>
        </p:txBody>
      </p:sp>
      <p:pic>
        <p:nvPicPr>
          <p:cNvPr id="18434" name="Picture 6" descr="98377828_3143891_Maslenica_blini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573463"/>
            <a:ext cx="38639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54898310_maslenic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289083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8" y="836613"/>
            <a:ext cx="8856662" cy="3816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800" b="1" i="1" dirty="0" smtClean="0">
                <a:solidFill>
                  <a:srgbClr val="FF0066"/>
                </a:solidFill>
              </a:rPr>
              <a:t>Свято починали зустріччю Масниці в неділю, напередодні Масного тижня. Масницю зустрічали млинцями із закликами : “ Приїжджай до мене в гості, Масниця, на широкий на двір, на горах покататися, у млинцях повалятися, серцем потішитися ”, а також співом пісень.</a:t>
            </a:r>
            <a:endParaRPr lang="ru-RU" sz="2800" b="1" i="1" dirty="0" smtClean="0">
              <a:solidFill>
                <a:srgbClr val="FF0066"/>
              </a:solidFill>
            </a:endParaRPr>
          </a:p>
        </p:txBody>
      </p:sp>
      <p:pic>
        <p:nvPicPr>
          <p:cNvPr id="19458" name="Picture 7" descr="a4d9ed645ba2114ef1cc889ab5865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429000"/>
            <a:ext cx="35004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0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16338"/>
            <a:ext cx="38639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589963" cy="6049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800" b="1" i="1" dirty="0" smtClean="0"/>
              <a:t>Українська Масниця зберегла не тільки прадавні  найменування, але й </a:t>
            </a:r>
            <a:r>
              <a:rPr lang="uk-UA" sz="2400" b="1" i="1" dirty="0" smtClean="0">
                <a:latin typeface="Arial" charset="0"/>
              </a:rPr>
              <a:t>архаїчні</a:t>
            </a:r>
            <a:r>
              <a:rPr lang="uk-UA" sz="2400" b="1" i="1" dirty="0" smtClean="0"/>
              <a:t> </a:t>
            </a:r>
            <a:r>
              <a:rPr lang="uk-UA" sz="2800" b="1" i="1" dirty="0" smtClean="0"/>
              <a:t>риси обрядовості. Найважливіші складові свята збереглися в пам'яті літніх людей, у народних переказах, описах дослідників : </a:t>
            </a:r>
            <a:r>
              <a:rPr lang="uk-UA" sz="2800" b="1" i="1" dirty="0" err="1" smtClean="0"/>
              <a:t>Колодійні</a:t>
            </a:r>
            <a:r>
              <a:rPr lang="uk-UA" sz="2800" b="1" i="1" dirty="0" smtClean="0"/>
              <a:t> обрядові дійства, Зустріч Масляної, паління багаття, жіноча колодка, взаємні гостини, ушанування молодят, святкування Власія, зимові розваги, прощальні вечорниці, поминання померлих, проводи Масниці. Українці вірили, що колективно виконуючи певні ритуали з піснями та вигуками, танками, рядженими, сміхом, можна прогнати божество мороку – Зиму та закликати життєдайну  Весну.</a:t>
            </a:r>
            <a:endParaRPr lang="ru-RU" sz="2800" b="1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b="1" dirty="0" smtClean="0">
                <a:solidFill>
                  <a:srgbClr val="FF0000"/>
                </a:solidFill>
              </a:rPr>
              <a:t>Понеділок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30527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400" b="1" i="1" dirty="0" smtClean="0"/>
              <a:t>Понеділок – перший день Масниці – був одним із найважливіших з усього тижня. Цього дня люди нічого не робили, ходили в гості, їли вареники, пили по чарці , примовляючи: “ Дай Бог, цю Масляну опровадити й ще другої </a:t>
            </a:r>
            <a:r>
              <a:rPr lang="uk-UA" sz="2400" b="1" i="1" dirty="0" err="1" smtClean="0"/>
              <a:t>дочекати</a:t>
            </a:r>
            <a:r>
              <a:rPr lang="uk-UA" sz="2400" b="1" i="1" dirty="0" smtClean="0"/>
              <a:t> ”, і цим вітали Масницю. Головною  подією першого дня Масниці було народження Колодія. Під знаком Колодія проходив увесь Масничний тиждень. У понеділок Колодій народжувався, у вівторок його хрестили, у середу “ похрипують ”, у четвер “ Колодій справляв </a:t>
            </a:r>
            <a:r>
              <a:rPr lang="uk-UA" sz="2400" b="1" i="1" dirty="0" err="1" smtClean="0"/>
              <a:t>Масляну”</a:t>
            </a:r>
            <a:r>
              <a:rPr lang="uk-UA" sz="2400" b="1" i="1" dirty="0" smtClean="0"/>
              <a:t>, у п</a:t>
            </a:r>
            <a:r>
              <a:rPr lang="en-US" sz="2400" b="1" i="1" dirty="0" smtClean="0"/>
              <a:t>`</a:t>
            </a:r>
            <a:r>
              <a:rPr lang="uk-UA" sz="2400" b="1" i="1" dirty="0" err="1" smtClean="0"/>
              <a:t>ятницю</a:t>
            </a:r>
            <a:r>
              <a:rPr lang="uk-UA" sz="2400" b="1" i="1" dirty="0" smtClean="0"/>
              <a:t>  помирав, у суботу Колодія ховали, а в неділю “ притоптували ”.</a:t>
            </a:r>
            <a:endParaRPr lang="ru-RU" sz="2400" b="1" i="1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677</TotalTime>
  <Words>876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Понеділок</vt:lpstr>
      <vt:lpstr>Вівторок</vt:lpstr>
      <vt:lpstr> Середу називали “ бабською ”, “ білою”, “ веселою ”, “ молочною ”. Також середу називали Широкою Масляною.                       </vt:lpstr>
      <vt:lpstr>Четвер</vt:lpstr>
      <vt:lpstr>П’ятниця</vt:lpstr>
      <vt:lpstr>Субота</vt:lpstr>
      <vt:lpstr>Неділя</vt:lpstr>
      <vt:lpstr>Слайд 16</vt:lpstr>
      <vt:lpstr>З МАСНИЦЕЮ!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весны</dc:title>
  <dc:creator>пользователь</dc:creator>
  <cp:lastModifiedBy>User</cp:lastModifiedBy>
  <cp:revision>46</cp:revision>
  <dcterms:created xsi:type="dcterms:W3CDTF">2013-02-27T15:01:51Z</dcterms:created>
  <dcterms:modified xsi:type="dcterms:W3CDTF">2025-01-11T10:32:07Z</dcterms:modified>
</cp:coreProperties>
</file>