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25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09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39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28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15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5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7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84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62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1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104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7452-CFD4-4FBD-8F0F-1E7E5E6ADFE3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A6D2-1859-4435-B9C1-617FBABC23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7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image" Target="../media/image18.jpg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3119" r="-1823" b="11548"/>
          <a:stretch/>
        </p:blipFill>
        <p:spPr>
          <a:xfrm>
            <a:off x="0" y="-18288"/>
            <a:ext cx="12426696" cy="687628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257646" y="3748959"/>
            <a:ext cx="3772429" cy="1066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Підготувала: викладачка хімії ДПТНЗ «</a:t>
            </a:r>
            <a:r>
              <a:rPr lang="uk-UA" sz="2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uk-UA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аграрний ліцей» м. Кобеляки</a:t>
            </a:r>
          </a:p>
          <a:p>
            <a:r>
              <a:rPr lang="uk-UA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Ярослава ДАЦЕНКО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146305"/>
            <a:ext cx="9144000" cy="183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Арени.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молекулярна і структурна формули, фізичні та хімічні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властивоті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добування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252535"/>
            <a:ext cx="9536723" cy="60546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фонові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стандарту):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10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кл.закладів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О.Г.Ярошенко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К.:УОВЦ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2018. - 208 с.: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ЗНО/О.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те,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2021.- 368 с.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1" y="0"/>
            <a:ext cx="123022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16" y="2228914"/>
            <a:ext cx="7187184" cy="440524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Дегідроциклізація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алканів над оксидними каталізаторами:</a:t>
            </a: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Циклічна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тримеризація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етину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спосіб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М.Д.Зелінського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3.Дегідрогенізація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циклоалканів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підігрітоюплатиною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184468"/>
            <a:ext cx="10515600" cy="576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5216" y="1033273"/>
            <a:ext cx="11155680" cy="923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його гомологи можуть міститись у нафті, а також серед продуктів коксування кам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яного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вугілля. 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толуен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ксилоли) отримують каталітичним риформінгом і піролізом бензинових фракцій нафти. Гомологи 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одержують також каталітичним крекінгом нафтопродуктів.</a:t>
            </a:r>
            <a:endParaRPr lang="uk-U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t="75867" r="20167" b="6201"/>
          <a:stretch/>
        </p:blipFill>
        <p:spPr>
          <a:xfrm>
            <a:off x="914400" y="2651760"/>
            <a:ext cx="5074920" cy="1115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3" t="70455" r="20456" b="19135"/>
          <a:stretch/>
        </p:blipFill>
        <p:spPr>
          <a:xfrm>
            <a:off x="914399" y="4309039"/>
            <a:ext cx="5138928" cy="636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53248" r="21039" b="36623"/>
          <a:stretch/>
        </p:blipFill>
        <p:spPr>
          <a:xfrm>
            <a:off x="914399" y="5529135"/>
            <a:ext cx="5136713" cy="635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34" y="2247122"/>
            <a:ext cx="3962953" cy="36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19994" y="5829651"/>
            <a:ext cx="3840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https://studfile.net/preview/9030230/page:2/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68547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-55110" y="0"/>
            <a:ext cx="1230222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401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5216" y="1033273"/>
            <a:ext cx="11036808" cy="1773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10 найважливіших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органічної хімії. Значну частину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застосовують в органічному синтезі.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у виробництві пластмас, барвників, отрутохімікатів, лаків, вибухових речовин, синтетичних волокон, ліків та багатьох інших органічних речовин.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додають для поліпшення якості моторного палива , використовують як розчинник. 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935225"/>
            <a:ext cx="3959352" cy="2629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r="17000" b="3857"/>
          <a:stretch/>
        </p:blipFill>
        <p:spPr>
          <a:xfrm>
            <a:off x="4282317" y="2935225"/>
            <a:ext cx="1892562" cy="1505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50" y="4568267"/>
            <a:ext cx="2819400" cy="2114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38" y="2935225"/>
            <a:ext cx="3142488" cy="22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-55110" y="0"/>
            <a:ext cx="123022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9308" y="1261555"/>
            <a:ext cx="11073384" cy="19297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параграф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  Хімія ( рівень стандарту): </a:t>
            </a:r>
            <a:r>
              <a:rPr lang="uk-UA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10 </a:t>
            </a:r>
            <a:r>
              <a:rPr lang="uk-UA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закладів загальної середньої освіти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О.Г. Ярошенко. – К. : УОВЦ «Оріон», 2018. – 208 с.:</a:t>
            </a:r>
            <a:r>
              <a:rPr lang="uk-UA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завдання на слайді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усно)</a:t>
            </a:r>
            <a:endParaRPr lang="uk-UA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Підготуватися до обговорення основних понять теми</a:t>
            </a:r>
          </a:p>
          <a:p>
            <a:endParaRPr lang="uk-UA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95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77710" y="3817335"/>
            <a:ext cx="10058400" cy="804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Бажаю успіхів та миру!!!</a:t>
            </a:r>
            <a:endParaRPr lang="uk-UA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0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-1" y="0"/>
            <a:ext cx="122016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76" y="260288"/>
            <a:ext cx="10515600" cy="6132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 ( мета):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040" y="996696"/>
            <a:ext cx="11548872" cy="40969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uk-UA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Формування ключових </a:t>
            </a:r>
            <a:r>
              <a:rPr lang="uk-UA" sz="22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900" b="1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спілкування державною мовою;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900" b="1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інформаційно-цифрова компетентність;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900" b="1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уміння вчитися впродовж життя;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900" b="1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екологічна грамотність і здорове життя.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9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19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9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знання у здобувачів освіти про 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арени, їх фізичні та хімічні властивості, першого представника цього класу вуглеводнів – </a:t>
            </a:r>
            <a:r>
              <a:rPr lang="uk-UA" sz="19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uk-UA" sz="19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бензенове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кільце та ароматичний зв’язок  ;</a:t>
            </a:r>
            <a:endParaRPr lang="uk-UA" sz="1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розвивати вміння пояснювати особливості  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ароматичних зв</a:t>
            </a:r>
            <a:r>
              <a:rPr lang="en-US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9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язків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 різницю між формулою Фрідріха </a:t>
            </a:r>
            <a:r>
              <a:rPr lang="uk-UA" sz="19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Кекуле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uk-UA" sz="19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стуктурною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формулою </a:t>
            </a:r>
            <a:r>
              <a:rPr lang="uk-UA" sz="19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формі правильного шестикутник з колом у середині нього;</a:t>
            </a:r>
            <a:endParaRPr lang="uk-UA" sz="1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вчити складати формули реагентів та продуктів </a:t>
            </a:r>
            <a:r>
              <a:rPr lang="uk-UA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реакцій, пояснювати особливості процесі добування та застосування </a:t>
            </a:r>
            <a:r>
              <a:rPr lang="uk-UA" sz="19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9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Основні поняття та терміни: </a:t>
            </a:r>
            <a:r>
              <a:rPr lang="uk-UA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арени, </a:t>
            </a:r>
            <a:r>
              <a:rPr lang="uk-UA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ароматичний зв’язок, </a:t>
            </a:r>
            <a:r>
              <a:rPr lang="uk-UA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бензенове</a:t>
            </a:r>
            <a:r>
              <a:rPr lang="uk-UA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кільце, </a:t>
            </a:r>
            <a:r>
              <a:rPr lang="uk-UA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фомула</a:t>
            </a:r>
            <a:r>
              <a:rPr lang="uk-UA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Кекуле</a:t>
            </a:r>
            <a:endParaRPr lang="uk-UA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uk-UA" sz="19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040" y="5312664"/>
            <a:ext cx="11548872" cy="1152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поміркуй і дай відповідь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ерудита ( інформація НМТ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       </a:t>
            </a:r>
            <a:r>
              <a:rPr lang="uk-UA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 інформація.</a:t>
            </a:r>
          </a:p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55822" y="5475886"/>
            <a:ext cx="764755" cy="807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-1" b="-505"/>
          <a:stretch/>
        </p:blipFill>
        <p:spPr>
          <a:xfrm>
            <a:off x="3556020" y="5396822"/>
            <a:ext cx="833100" cy="843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44" y="5440246"/>
            <a:ext cx="847931" cy="8055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03924" y="5255580"/>
            <a:ext cx="196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Умовні позначки</a:t>
            </a:r>
            <a:r>
              <a:rPr lang="uk-UA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009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-1" y="0"/>
            <a:ext cx="122016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теми ( глосарій)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608" y="1425829"/>
            <a:ext cx="10975848" cy="52127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Арени – 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органічні сполуки, молекули яких мають 6 – членне циклічне угрупування атомів Карбону, котре називають </a:t>
            </a:r>
            <a:r>
              <a:rPr lang="uk-UA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бензеновим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ядром або </a:t>
            </a:r>
            <a:r>
              <a:rPr lang="uk-UA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бензеновим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кільцем.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перший представник класу ароматичних вуглеводнів.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Ароматичний зв’язок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 вид хімічного зв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Під час його утворення одна р – орбіталь кожного атома Карбону перекривається з такими самими двома р – орбіталями ( по одній від кожного сусіднього атома Карбону).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Гетероциклічні сполуки 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сполуки циклічної будови, у цикли молекул яких, окрім атомів </a:t>
            </a:r>
            <a:r>
              <a:rPr lang="uk-UA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Карбону,входять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атоми інших елементів. Ці атоми називаються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гетероатомами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Піроліз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високотемпературний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газоподібні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1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Каталітичний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риформінг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нафтохімічних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октанового числа легких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дистилятів</a:t>
            </a:r>
            <a:endParaRPr lang="uk-UA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довідка</a:t>
            </a:r>
          </a:p>
          <a:p>
            <a:pPr marL="0" indent="0">
              <a:buNone/>
            </a:pP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Е.Хюккель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( 1896 – 1980)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фізик і хімік, один з основоположників квантової                                                           хімії. 1931 р. розробив квантово – механічний підхід для пояснення ароматичності                                              ( метод молекулярних орбіталей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Хюккеля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Кекуле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( 1829 – 1896)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хімік – органік, засновник теорії валентності,                                                                                    1865 р. запропонував структурну формулу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98" y="4681728"/>
            <a:ext cx="606873" cy="615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30" y="4877905"/>
            <a:ext cx="1118616" cy="1441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21" y="4877905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-1" y="0"/>
            <a:ext cx="122016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12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арени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2712" y="1011809"/>
            <a:ext cx="11451336" cy="546214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органічні сполуки, молекули яких мають 6 – членне циклічне угруповання атомів Карбону, яке називають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бензеновим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бензеновим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кільцем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якісним складом арени належать до вуглеводнів і мають циклічну будову карбонового ланцюга.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Інша назва –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ароматичні вуглеводні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Безпосереднього стосунку до запахів ( ароматів) цей термін не має. Не всі пахучі речовини є ароматичними, так само не всі ароматичні сполуки мають приємний запах і навіть будь який запах взагалі.</a:t>
            </a:r>
          </a:p>
          <a:p>
            <a:pPr marL="0" indent="0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648" y="3192458"/>
            <a:ext cx="3305695" cy="1101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формула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7938" r="47490" b="68119"/>
          <a:stretch/>
        </p:blipFill>
        <p:spPr>
          <a:xfrm>
            <a:off x="1119819" y="3512441"/>
            <a:ext cx="2375114" cy="613442"/>
          </a:xfrm>
        </p:spPr>
      </p:pic>
      <p:sp>
        <p:nvSpPr>
          <p:cNvPr id="10" name="Прямоугольник 9"/>
          <p:cNvSpPr/>
          <p:nvPr/>
        </p:nvSpPr>
        <p:spPr>
          <a:xfrm>
            <a:off x="4168279" y="3192255"/>
            <a:ext cx="3648456" cy="13086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представник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31017" r="51428" b="56902"/>
          <a:stretch/>
        </p:blipFill>
        <p:spPr>
          <a:xfrm>
            <a:off x="4467675" y="3704316"/>
            <a:ext cx="3049664" cy="471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50599" y="3177850"/>
            <a:ext cx="3529584" cy="10972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гібридизації електронних орбіталей атомів Карбону : 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sp2</a:t>
            </a:r>
            <a:endParaRPr lang="uk-UA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3896" y="4676465"/>
            <a:ext cx="3886200" cy="11461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зв’язок: </a:t>
            </a:r>
          </a:p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ароматичний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поєднання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t="72735" r="75631" b="15100"/>
          <a:stretch/>
        </p:blipFill>
        <p:spPr>
          <a:xfrm>
            <a:off x="4769089" y="5001766"/>
            <a:ext cx="530352" cy="320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8" t="42391" r="5554" b="47773"/>
          <a:stretch/>
        </p:blipFill>
        <p:spPr>
          <a:xfrm>
            <a:off x="1690115" y="5321806"/>
            <a:ext cx="449581" cy="3906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74536" y="4676465"/>
            <a:ext cx="4021936" cy="11489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зв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С-С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0,140 нм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Валентний кут: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-1" y="0"/>
            <a:ext cx="122016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41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Арени і Фрідріх Август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Кекуле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139824"/>
            <a:ext cx="5181600" cy="53158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 формула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була запропонована німецьким вченим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А.Кекуле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1865 році.</a:t>
            </a: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7688" y="1156491"/>
            <a:ext cx="5302242" cy="43346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Точнішим є запис  структурної формули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вигляді правильного шестикутника з колом у середині нього (так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ване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бензенове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кільце):</a:t>
            </a: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Фрідріха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Кекуле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досить часто використовується, але при цьому зважають, що вона лише умовно передає будову молекули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7" y="2023110"/>
            <a:ext cx="2527250" cy="3468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36" y="2023110"/>
            <a:ext cx="1700285" cy="1908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7"/>
          <a:stretch/>
        </p:blipFill>
        <p:spPr>
          <a:xfrm>
            <a:off x="4835462" y="2023109"/>
            <a:ext cx="1181290" cy="18980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46434" y="4061522"/>
            <a:ext cx="3425767" cy="1429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атомів Карбону утворюють правильний шестикутник. Ще одним хімічним зв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язком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кожний атом Карбону сполучений з атомом Гідрогену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08377" y="3813141"/>
            <a:ext cx="2967228" cy="18804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807911" y="3715447"/>
            <a:ext cx="2873563" cy="20086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t="30363" b="25834"/>
          <a:stretch/>
        </p:blipFill>
        <p:spPr>
          <a:xfrm>
            <a:off x="7250632" y="2023109"/>
            <a:ext cx="4276136" cy="2147185"/>
          </a:xfrm>
          <a:prstGeom prst="rect">
            <a:avLst/>
          </a:prstGeom>
        </p:spPr>
      </p:pic>
      <p:sp>
        <p:nvSpPr>
          <p:cNvPr id="19" name="Выноска-облако 18"/>
          <p:cNvSpPr/>
          <p:nvPr/>
        </p:nvSpPr>
        <p:spPr>
          <a:xfrm rot="442497">
            <a:off x="7548274" y="5036912"/>
            <a:ext cx="3598261" cy="152848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особливий вид хімічного зв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 rot="782945">
            <a:off x="10369050" y="5460914"/>
            <a:ext cx="576071" cy="608206"/>
          </a:xfrm>
          <a:prstGeom prst="rect">
            <a:avLst/>
          </a:prstGeom>
        </p:spPr>
      </p:pic>
      <p:sp>
        <p:nvSpPr>
          <p:cNvPr id="21" name="Выноска-облако 20"/>
          <p:cNvSpPr/>
          <p:nvPr/>
        </p:nvSpPr>
        <p:spPr>
          <a:xfrm rot="166455" flipH="1">
            <a:off x="88405" y="5197804"/>
            <a:ext cx="2878203" cy="1437428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формула </a:t>
            </a:r>
            <a:r>
              <a:rPr lang="uk-UA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Кекуле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відповідає дійсності?</a:t>
            </a:r>
            <a:endPara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 rot="739442">
            <a:off x="298989" y="5467347"/>
            <a:ext cx="576071" cy="6082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8" t="30000" r="38184" b="31094"/>
          <a:stretch/>
        </p:blipFill>
        <p:spPr>
          <a:xfrm>
            <a:off x="11228833" y="1874520"/>
            <a:ext cx="807658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1" y="0"/>
            <a:ext cx="123022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5401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та номенклатура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аренів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424" y="1112393"/>
            <a:ext cx="4584192" cy="44288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безбарвна рідина з характерним запахом, нерозчинна у воді й легша за неї. Він добре розчиняється в різних органічних розчинниках, і сам є розчинником багатьох органічних речовин</a:t>
            </a:r>
          </a:p>
          <a:p>
            <a:pPr marL="0" indent="0" algn="just">
              <a:buNone/>
            </a:pPr>
            <a:r>
              <a:rPr lang="uk-UA" sz="1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дуже токсична речовина, вдихання навіть незначної кількості парів якої викликає запаморочення й головний біль. Він здатен проникати через шкіру.</a:t>
            </a: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6" r="25001"/>
          <a:stretch/>
        </p:blipFill>
        <p:spPr>
          <a:xfrm>
            <a:off x="702565" y="3610516"/>
            <a:ext cx="1728216" cy="29146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t="7515" r="25867" b="8485"/>
          <a:stretch/>
        </p:blipFill>
        <p:spPr>
          <a:xfrm>
            <a:off x="2862834" y="3601674"/>
            <a:ext cx="1633728" cy="29323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0758" y="1266443"/>
            <a:ext cx="5544312" cy="5084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 атомів Карбону в </a:t>
            </a:r>
            <a:r>
              <a:rPr lang="uk-UA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бензеновому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ядрі відбувається за годинниковою стрілкою з дотриманням правилами: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гомологів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містять два однакових замісники, послідовність нумерації атомів Карбону вибирають таким чином, щоб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локанти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були найменшими: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– </a:t>
            </a:r>
            <a:r>
              <a:rPr lang="uk-UA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диметилбензен</a:t>
            </a:r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1,4 - </a:t>
            </a:r>
            <a:r>
              <a:rPr lang="uk-UA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диметилбензен</a:t>
            </a:r>
            <a:endParaRPr lang="uk-UA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замісники різні, використовують алфавітний порядок:</a:t>
            </a:r>
          </a:p>
          <a:p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2 – етил- 1- </a:t>
            </a:r>
            <a:r>
              <a:rPr lang="uk-UA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метилбензен</a:t>
            </a:r>
            <a:endParaRPr lang="uk-UA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-1" b="-505"/>
          <a:stretch/>
        </p:blipFill>
        <p:spPr>
          <a:xfrm>
            <a:off x="11017524" y="949437"/>
            <a:ext cx="833100" cy="8430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>
          <a:xfrm>
            <a:off x="6140387" y="2848605"/>
            <a:ext cx="2236851" cy="1264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87" y="4932617"/>
            <a:ext cx="1371600" cy="1114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74" y="2789029"/>
            <a:ext cx="1825526" cy="16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10151528" y="2789029"/>
            <a:ext cx="764755" cy="8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1" y="0"/>
            <a:ext cx="123022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313"/>
            <a:ext cx="10515600" cy="6126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16" y="1033273"/>
            <a:ext cx="11155680" cy="64922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Ароматичний зв’язок визначає хімічні властивості 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аренів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Характерними для 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реакції, що відбуваються зі збереженням ароматичного зв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011679"/>
            <a:ext cx="10619232" cy="443484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заміщення</a:t>
            </a:r>
          </a:p>
          <a:p>
            <a:pPr marL="0" indent="0" algn="ctr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найхарактерніші реакції, які відбуваються легше, ніж у насичених вуглеводнів)</a:t>
            </a:r>
          </a:p>
          <a:p>
            <a:pPr marL="457200" indent="-457200">
              <a:buAutoNum type="arabicPeriod"/>
            </a:pPr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Галогенування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реакція відбувається в присутності каталізаторів)</a:t>
            </a:r>
          </a:p>
          <a:p>
            <a:pPr marL="0" indent="0">
              <a:buNone/>
            </a:pP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-1" b="-505"/>
          <a:stretch/>
        </p:blipFill>
        <p:spPr>
          <a:xfrm>
            <a:off x="10821426" y="1837946"/>
            <a:ext cx="1272012" cy="1287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 t="46816" r="1476" b="25044"/>
          <a:stretch/>
        </p:blipFill>
        <p:spPr>
          <a:xfrm>
            <a:off x="1030224" y="3383091"/>
            <a:ext cx="4251959" cy="1764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28" y="3380314"/>
            <a:ext cx="5897352" cy="1764165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 rot="20855717">
            <a:off x="36097" y="4348824"/>
            <a:ext cx="2899149" cy="188982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2 помилки у реакції…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1" b="21339"/>
          <a:stretch/>
        </p:blipFill>
        <p:spPr>
          <a:xfrm>
            <a:off x="3294639" y="5224944"/>
            <a:ext cx="5602721" cy="1138334"/>
          </a:xfrm>
          <a:prstGeom prst="rect">
            <a:avLst/>
          </a:prstGeom>
        </p:spPr>
      </p:pic>
      <p:sp>
        <p:nvSpPr>
          <p:cNvPr id="11" name="Пятно 2 10"/>
          <p:cNvSpPr/>
          <p:nvPr/>
        </p:nvSpPr>
        <p:spPr>
          <a:xfrm rot="432109">
            <a:off x="8561256" y="4937524"/>
            <a:ext cx="3177427" cy="197388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утворену речовину…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3294639" y="5626124"/>
            <a:ext cx="647947" cy="6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6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1" y="0"/>
            <a:ext cx="123022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3311" y="913130"/>
            <a:ext cx="10515600" cy="581685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Нітрування </a:t>
            </a:r>
            <a:r>
              <a:rPr lang="uk-UA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дії на </a:t>
            </a:r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нітруючої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суміші відбувається заміщення Гідрогену в ядрі </a:t>
            </a:r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групу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 утворенням </a:t>
            </a:r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нітробензену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Реакція відбувається за механізмом </a:t>
            </a:r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електрофільного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заміщення)</a:t>
            </a:r>
          </a:p>
          <a:p>
            <a:pPr marL="0" indent="0">
              <a:buNone/>
            </a:pPr>
            <a:endParaRPr lang="uk-UA" sz="1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Сульфування </a:t>
            </a:r>
            <a:r>
              <a:rPr lang="uk-UA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i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являє </a:t>
            </a:r>
            <a:r>
              <a:rPr lang="uk-UA" sz="1600" i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 введення </a:t>
            </a:r>
            <a:r>
              <a:rPr lang="uk-UA" sz="1600" i="1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сульфогрупи</a:t>
            </a:r>
            <a:r>
              <a:rPr lang="uk-UA" sz="1600" i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i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 нею атома водню в органічному поєднанні. В результаті отримані речовини набувають </a:t>
            </a:r>
            <a:r>
              <a:rPr lang="uk-UA" sz="1600" i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кислотних властивостей </a:t>
            </a:r>
            <a:r>
              <a:rPr lang="uk-UA" sz="1600" i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стають розчинними у воді</a:t>
            </a:r>
            <a:r>
              <a:rPr lang="uk-UA" sz="1600" i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3311" y="191389"/>
            <a:ext cx="10515600" cy="57670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4" b="19142"/>
          <a:stretch/>
        </p:blipFill>
        <p:spPr>
          <a:xfrm>
            <a:off x="2337322" y="1697619"/>
            <a:ext cx="5623560" cy="2434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64" y="1694454"/>
            <a:ext cx="1807711" cy="2437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22" y="4916306"/>
            <a:ext cx="4939094" cy="17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0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3"/>
          <a:stretch/>
        </p:blipFill>
        <p:spPr>
          <a:xfrm>
            <a:off x="0" y="0"/>
            <a:ext cx="123022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3250" y="1261872"/>
            <a:ext cx="11475720" cy="53858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Реакції приєднання                                Окиснення</a:t>
            </a:r>
          </a:p>
          <a:p>
            <a:pPr marL="0" lvl="0" indent="0">
              <a:buNone/>
            </a:pPr>
            <a:r>
              <a:rPr lang="uk-UA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 важче, ніж у ненасичених вуглеводнів</a:t>
            </a:r>
            <a:r>
              <a:rPr lang="uk-UA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</a:t>
            </a:r>
            <a:r>
              <a:rPr lang="uk-UA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Повне окиснення</a:t>
            </a:r>
          </a:p>
          <a:p>
            <a:pPr marL="0" lvl="0" indent="0">
              <a:buNone/>
            </a:pP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Гідрогенізація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uk-UA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стійкий до окисників, на повітрі горить, виділяючи </a:t>
            </a:r>
          </a:p>
          <a:p>
            <a:pPr marL="0" lvl="0" indent="0">
              <a:buNone/>
            </a:pP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кіптяву; у кисні згоряє повністю)</a:t>
            </a:r>
          </a:p>
          <a:p>
            <a:pPr marL="0" lvl="0" indent="0">
              <a:buNone/>
            </a:pPr>
            <a:endParaRPr lang="uk-UA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Часткове окиснення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endParaRPr lang="uk-UA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184468"/>
            <a:ext cx="10515600" cy="576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бензену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/>
          <a:stretch/>
        </p:blipFill>
        <p:spPr>
          <a:xfrm>
            <a:off x="629141" y="2599681"/>
            <a:ext cx="5383911" cy="1658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t="18853" r="21164" b="4773"/>
          <a:stretch/>
        </p:blipFill>
        <p:spPr>
          <a:xfrm>
            <a:off x="488374" y="4127843"/>
            <a:ext cx="1715329" cy="2177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28049" r="6592" b="59146"/>
          <a:stretch/>
        </p:blipFill>
        <p:spPr>
          <a:xfrm>
            <a:off x="6285535" y="2901433"/>
            <a:ext cx="5330952" cy="448056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 rot="20683473">
            <a:off x="3483045" y="4100052"/>
            <a:ext cx="3200400" cy="2161976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повітрям і киснем </a:t>
            </a:r>
            <a:r>
              <a:rPr lang="uk-U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бензен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утворює вибухонебезпечні суміші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41" y="3808656"/>
            <a:ext cx="4078682" cy="14217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7" b="20934"/>
          <a:stretch/>
        </p:blipFill>
        <p:spPr>
          <a:xfrm>
            <a:off x="9400031" y="5303221"/>
            <a:ext cx="2351681" cy="12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01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1045</Words>
  <Application>Microsoft Office PowerPoint</Application>
  <PresentationFormat>Широкоэкранный</PresentationFormat>
  <Paragraphs>166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Цілі ( мета):</vt:lpstr>
      <vt:lpstr>Основні поняття теми ( глосарій)</vt:lpstr>
      <vt:lpstr>Поняття про арени</vt:lpstr>
      <vt:lpstr>Арени і Фрідріх Август Кекуле</vt:lpstr>
      <vt:lpstr>Фізичні властивості та номенклатура аренів</vt:lpstr>
      <vt:lpstr>Хімічні властивості бензену</vt:lpstr>
      <vt:lpstr>Хімічні властивості бензену</vt:lpstr>
      <vt:lpstr>Презентация PowerPoint</vt:lpstr>
      <vt:lpstr>Презентация PowerPoint</vt:lpstr>
      <vt:lpstr>Застосування бензену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Dats</dc:creator>
  <cp:lastModifiedBy>Dats</cp:lastModifiedBy>
  <cp:revision>61</cp:revision>
  <dcterms:created xsi:type="dcterms:W3CDTF">2023-10-17T19:00:39Z</dcterms:created>
  <dcterms:modified xsi:type="dcterms:W3CDTF">2025-01-08T19:07:21Z</dcterms:modified>
</cp:coreProperties>
</file>