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84" r:id="rId6"/>
    <p:sldId id="287" r:id="rId7"/>
    <p:sldId id="261" r:id="rId8"/>
    <p:sldId id="260" r:id="rId9"/>
    <p:sldId id="259" r:id="rId10"/>
    <p:sldId id="280" r:id="rId11"/>
    <p:sldId id="281" r:id="rId12"/>
    <p:sldId id="282" r:id="rId13"/>
    <p:sldId id="283" r:id="rId14"/>
    <p:sldId id="262" r:id="rId15"/>
    <p:sldId id="265" r:id="rId16"/>
    <p:sldId id="264" r:id="rId17"/>
    <p:sldId id="289" r:id="rId18"/>
    <p:sldId id="275" r:id="rId19"/>
    <p:sldId id="285" r:id="rId20"/>
    <p:sldId id="276" r:id="rId21"/>
    <p:sldId id="267" r:id="rId22"/>
    <p:sldId id="268" r:id="rId23"/>
    <p:sldId id="269" r:id="rId24"/>
    <p:sldId id="274" r:id="rId25"/>
    <p:sldId id="286" r:id="rId26"/>
    <p:sldId id="279" r:id="rId27"/>
    <p:sldId id="277" r:id="rId28"/>
    <p:sldId id="288" r:id="rId29"/>
    <p:sldId id="273" r:id="rId30"/>
    <p:sldId id="272" r:id="rId31"/>
    <p:sldId id="270" r:id="rId32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4442"/>
    <a:srgbClr val="000099"/>
    <a:srgbClr val="003300"/>
    <a:srgbClr val="993300"/>
    <a:srgbClr val="005000"/>
    <a:srgbClr val="904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4BBB-494E-4212-81FF-A0D2A830BE8C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E4AB-585B-4452-B5FA-76A93F0C9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1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151F-8437-4F83-B52C-0837A226E507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C26E-E069-4364-A60B-BBAE79107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31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F5B0-3CBC-4688-BAC9-68CD6A430B2B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0D71-B0DF-4C1A-AD19-8A8A3E447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4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2F53-0853-4FB8-AC38-C4C0AE379DD6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03E8-D965-4E19-9EBF-6A2997722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05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92C4-07C7-440A-9D0C-2E43EFE97D56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BD32-CBF3-46A6-95F1-1D63F646A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4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475A-B721-4113-9FEF-454C64DD0191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8A21-9EFD-4F85-AA94-B2BEE6B13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50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4195-27D2-4358-A922-FADE19B69F88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BE37-A369-4297-8945-0B2055E487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66F3-C2CF-4890-9693-2DCE2302420F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510E-D386-47D4-846C-FB73FDA076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7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80A6-391E-418B-AE2E-9727A0562C7C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2856-B176-42D9-A2BE-C4E092D4B9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52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8634-82B1-43EE-845A-1CAC1EDC42B5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C2AF-A0A8-4E20-8809-1449134B0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41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3398-AC85-4B50-B2D6-5BD634BC2F90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7DB5-8A6C-42BB-8FC3-A9D065334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3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48D20C-8D3B-4BA2-B3F6-2B700015ECE6}" type="datetimeFigureOut">
              <a:rPr lang="ru-RU"/>
              <a:pPr>
                <a:defRPr/>
              </a:pPr>
              <a:t>10.01.2025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26548-4CFB-4B04-B1D8-43F8340297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724400"/>
            <a:ext cx="5688012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Каплуновська  Світлана  Андріївна,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вчитель   математики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І-Іванівського ліцею Барвінківської МТГ Ізюмського району Харківської області 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25" y="6642100"/>
            <a:ext cx="97948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http://aida.ucoz.ru</a:t>
            </a:r>
            <a:endParaRPr lang="ru-RU" sz="8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7" y="1124744"/>
            <a:ext cx="727280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904D28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 е р і в н о с т і.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904D28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 с н о в н і    т и п и   з а в д а н ь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904D28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 Н О   та     Н М Т ,  м е т о д и   ї х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904D28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 р о з в </a:t>
            </a:r>
            <a:r>
              <a:rPr lang="en-US" sz="3200" b="1" cap="all" dirty="0">
                <a:ln w="0"/>
                <a:solidFill>
                  <a:srgbClr val="904D28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’</a:t>
            </a:r>
            <a:r>
              <a:rPr lang="uk-UA" sz="3200" b="1" cap="all" dirty="0">
                <a:ln w="0"/>
                <a:solidFill>
                  <a:srgbClr val="904D28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я з у в а н н я </a:t>
            </a:r>
            <a:endParaRPr lang="ru-RU" sz="3200" b="1" cap="all" dirty="0">
              <a:ln w="0"/>
              <a:solidFill>
                <a:srgbClr val="904D28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Завдання 17     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(ЗНО  2012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р</a:t>
            </a:r>
            <a:r>
              <a:rPr lang="uk-UA" sz="2800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і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к , 2 сес</a:t>
            </a:r>
            <a:r>
              <a:rPr lang="uk-UA" sz="2800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і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я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)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27584" y="1196752"/>
            <a:ext cx="7704856" cy="4525963"/>
          </a:xfrm>
          <a:blipFill rotWithShape="1">
            <a:blip r:embed="rId2"/>
            <a:stretch>
              <a:fillRect l="-791" t="-942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11268" name="Рисунок 3" descr="ЗНО 2012 з математики. 2 сесія. завдання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28956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561975"/>
          </a:xfrm>
        </p:spPr>
        <p:txBody>
          <a:bodyPr/>
          <a:lstStyle/>
          <a:p>
            <a:pPr marL="6858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uk-UA" sz="2400" b="1" i="1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Застосування методу інтервалів для розв</a:t>
            </a:r>
            <a:r>
              <a:rPr lang="uk-UA" sz="2400" b="1" i="1" smtClean="0">
                <a:solidFill>
                  <a:srgbClr val="004442"/>
                </a:solidFill>
                <a:latin typeface="Franklin Gothic Book" pitchFamily="34" charset="0"/>
                <a:cs typeface="Times New Roman" pitchFamily="18" charset="0"/>
              </a:rPr>
              <a:t>'</a:t>
            </a:r>
            <a:r>
              <a:rPr lang="uk-UA" sz="2400" b="1" i="1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язування дробово-раціональних нерівностей</a:t>
            </a:r>
            <a:endParaRPr lang="ru-RU" sz="2400" i="1" smtClean="0">
              <a:solidFill>
                <a:srgbClr val="004442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827088" y="1196975"/>
            <a:ext cx="7705725" cy="4525963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endParaRPr lang="uk-UA" sz="1900" smtClean="0"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600" i="1" smtClean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1196752"/>
            <a:ext cx="8208912" cy="4526560"/>
          </a:xfrm>
          <a:prstGeom prst="rect">
            <a:avLst/>
          </a:prstGeom>
          <a:blipFill rotWithShape="1">
            <a:blip r:embed="rId2"/>
            <a:stretch>
              <a:fillRect l="-594" t="-269"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431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Завдання 27       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(ЗНО  2009рік)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836712"/>
            <a:ext cx="8229600" cy="5256584"/>
          </a:xfrm>
          <a:blipFill rotWithShape="1">
            <a:blip r:embed="rId2"/>
            <a:stretch>
              <a:fillRect l="-444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13316" name="Рисунок 3" descr="https://uploads.bondarenko.dn.ua/2012/08/27_2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3789363"/>
            <a:ext cx="287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619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400" b="1" i="1" dirty="0" smtClean="0">
                <a:solidFill>
                  <a:srgbClr val="004442"/>
                </a:solidFill>
                <a:latin typeface="+mn-lt"/>
                <a:ea typeface="Calibri" pitchFamily="34" charset="0"/>
                <a:cs typeface="Times New Roman" pitchFamily="18" charset="0"/>
              </a:rPr>
              <a:t>Завдання   14    </a:t>
            </a:r>
            <a:r>
              <a:rPr lang="uk-UA" sz="2400" i="1" dirty="0" smtClean="0">
                <a:solidFill>
                  <a:srgbClr val="004442"/>
                </a:solidFill>
                <a:latin typeface="+mn-lt"/>
                <a:ea typeface="Calibri" pitchFamily="34" charset="0"/>
                <a:cs typeface="Times New Roman" pitchFamily="18" charset="0"/>
              </a:rPr>
              <a:t>(ЗНО  2011 рік)</a:t>
            </a:r>
            <a:endParaRPr lang="ru-RU" sz="2400" i="1" dirty="0" smtClean="0">
              <a:solidFill>
                <a:srgbClr val="004442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1052736"/>
            <a:ext cx="8229600" cy="5184576"/>
          </a:xfrm>
          <a:blipFill rotWithShape="1">
            <a:blip r:embed="rId2"/>
            <a:stretch>
              <a:fillRect l="-963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14340" name="Рисунок 3" descr="ВНО 2011 математика задание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2857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</a:rPr>
              <a:t>Показникові нерівності 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980728"/>
            <a:ext cx="8229600" cy="4525963"/>
          </a:xfrm>
          <a:blipFill rotWithShape="1">
            <a:blip r:embed="rId2"/>
            <a:stretch>
              <a:fillRect l="-1926" t="-1752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395536" y="404664"/>
            <a:ext cx="8229600" cy="922114"/>
          </a:xfrm>
          <a:blipFill rotWithShape="1">
            <a:blip r:embed="rId2"/>
            <a:stretch>
              <a:fillRect t="-5263" b="-21053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412776"/>
            <a:ext cx="8229600" cy="4525963"/>
          </a:xfrm>
          <a:blipFill rotWithShape="1">
            <a:blip r:embed="rId3"/>
            <a:stretch>
              <a:fillRect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1116013" y="4365625"/>
            <a:ext cx="142875" cy="792163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1116013" y="1844675"/>
            <a:ext cx="46037" cy="863600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i="1" smtClean="0">
                <a:solidFill>
                  <a:srgbClr val="993300"/>
                </a:solidFill>
              </a:rPr>
              <a:t>Загального способу розв'язування  показникових нерівностей не існує. Можна виділити декілька типів та способів їх розв'язання.</a:t>
            </a:r>
            <a:endParaRPr lang="ru-RU" sz="2400" i="1" smtClean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>
                <a:solidFill>
                  <a:srgbClr val="993300"/>
                </a:solidFill>
              </a:rPr>
              <a:t>І. Найпростіші та ті, які зводяться до них таким шляхом:</a:t>
            </a:r>
            <a:endParaRPr lang="ru-RU" i="1" dirty="0">
              <a:solidFill>
                <a:srgbClr val="9933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rgbClr val="993300"/>
                </a:solidFill>
              </a:rPr>
              <a:t>   а</a:t>
            </a:r>
            <a:r>
              <a:rPr lang="uk-UA" i="1" dirty="0">
                <a:solidFill>
                  <a:srgbClr val="993300"/>
                </a:solidFill>
              </a:rPr>
              <a:t>) зведення до однієї основи;</a:t>
            </a:r>
            <a:endParaRPr lang="ru-RU" i="1" dirty="0">
              <a:solidFill>
                <a:srgbClr val="9933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rgbClr val="993300"/>
                </a:solidFill>
              </a:rPr>
              <a:t>   б</a:t>
            </a:r>
            <a:r>
              <a:rPr lang="uk-UA" i="1" dirty="0">
                <a:solidFill>
                  <a:srgbClr val="993300"/>
                </a:solidFill>
              </a:rPr>
              <a:t>) винесення спільного множника за дужки;</a:t>
            </a:r>
            <a:endParaRPr lang="ru-RU" i="1" dirty="0">
              <a:solidFill>
                <a:srgbClr val="9933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rgbClr val="993300"/>
                </a:solidFill>
              </a:rPr>
              <a:t>   в)ділення </a:t>
            </a:r>
            <a:r>
              <a:rPr lang="uk-UA" i="1" dirty="0">
                <a:solidFill>
                  <a:srgbClr val="993300"/>
                </a:solidFill>
              </a:rPr>
              <a:t>обох частин на степінь.</a:t>
            </a:r>
            <a:endParaRPr lang="ru-RU" i="1" dirty="0">
              <a:solidFill>
                <a:srgbClr val="9933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>
                <a:solidFill>
                  <a:srgbClr val="993300"/>
                </a:solidFill>
              </a:rPr>
              <a:t>ІІ. Нерівності, які зводяться до алгебраїчних:</a:t>
            </a:r>
            <a:endParaRPr lang="ru-RU" i="1" dirty="0">
              <a:solidFill>
                <a:srgbClr val="9933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rgbClr val="993300"/>
                </a:solidFill>
              </a:rPr>
              <a:t>   а</a:t>
            </a:r>
            <a:r>
              <a:rPr lang="uk-UA" i="1" dirty="0">
                <a:solidFill>
                  <a:srgbClr val="993300"/>
                </a:solidFill>
              </a:rPr>
              <a:t>) зведення до квадратного шляхом заміни;</a:t>
            </a:r>
            <a:endParaRPr lang="ru-RU" i="1" dirty="0">
              <a:solidFill>
                <a:srgbClr val="9933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rgbClr val="993300"/>
                </a:solidFill>
              </a:rPr>
              <a:t>   б</a:t>
            </a:r>
            <a:r>
              <a:rPr lang="uk-UA" i="1" dirty="0">
                <a:solidFill>
                  <a:srgbClr val="993300"/>
                </a:solidFill>
              </a:rPr>
              <a:t>) однорідні.</a:t>
            </a:r>
            <a:endParaRPr lang="ru-RU" i="1" dirty="0">
              <a:solidFill>
                <a:srgbClr val="9933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>
                <a:solidFill>
                  <a:srgbClr val="993300"/>
                </a:solidFill>
              </a:rPr>
              <a:t>ІІІ. «Нестандартні» показникові нерівності.</a:t>
            </a:r>
            <a:endParaRPr lang="ru-RU" i="1" dirty="0">
              <a:solidFill>
                <a:srgbClr val="9933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Завдання 13      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</a:rPr>
              <a:t>(НМТ 2022 рік)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1412776"/>
            <a:ext cx="7272808" cy="4588564"/>
          </a:xfrm>
          <a:prstGeom prst="rect">
            <a:avLst/>
          </a:prstGeom>
          <a:blipFill rotWithShape="1">
            <a:blip r:embed="rId2"/>
            <a:stretch>
              <a:fillRect l="-1257" t="-1197" b="-226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574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Завдання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    (ЗНО  2009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</a:rPr>
              <a:t>ік</a:t>
            </a: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11560" y="1052736"/>
            <a:ext cx="8229600" cy="4525963"/>
          </a:xfrm>
          <a:blipFill rotWithShape="1">
            <a:blip r:embed="rId2"/>
            <a:stretch>
              <a:fillRect l="-741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281862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Завдання 17  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(ЗНО  2012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р</a:t>
            </a:r>
            <a:r>
              <a:rPr lang="uk-UA" sz="28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ік, 1 сесія</a:t>
            </a:r>
            <a:r>
              <a:rPr lang="uk-UA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)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43608" y="1052736"/>
            <a:ext cx="7488832" cy="4525963"/>
          </a:xfrm>
          <a:blipFill rotWithShape="1">
            <a:blip r:embed="rId2"/>
            <a:stretch>
              <a:fillRect l="-814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348537" cy="512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 е р і в н о с т і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57158" y="1124744"/>
            <a:ext cx="8535322" cy="4968552"/>
          </a:xfrm>
          <a:blipFill rotWithShape="1">
            <a:blip r:embed="rId2"/>
            <a:stretch>
              <a:fillRect l="-786" t="-1718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6500813"/>
            <a:ext cx="979487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http://aida.ucoz.ru</a:t>
            </a:r>
            <a:endParaRPr lang="ru-RU" sz="8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334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Завдання 5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     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(ЗНО  2012 </a:t>
            </a:r>
            <a:r>
              <a:rPr lang="uk-UA" sz="28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рік, 2 сесія</a:t>
            </a:r>
            <a:r>
              <a:rPr lang="uk-UA" sz="2800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)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52"/>
            <a:ext cx="8229600" cy="4929411"/>
          </a:xfrm>
          <a:blipFill rotWithShape="1">
            <a:blip r:embed="rId2"/>
            <a:stretch>
              <a:fillRect l="-741" t="-247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21508" name="Рисунок 3" descr="https://uploads.bondarenko.dn.ua/2012/12/zno-2012-II-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30241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i="1" smtClean="0">
                <a:solidFill>
                  <a:srgbClr val="005000"/>
                </a:solidFill>
              </a:rPr>
              <a:t>Логарифмічні нерівності</a:t>
            </a:r>
            <a:r>
              <a:rPr lang="ru-RU" sz="3200" i="1" smtClean="0">
                <a:solidFill>
                  <a:srgbClr val="005000"/>
                </a:solidFill>
              </a:rPr>
              <a:t/>
            </a:r>
            <a:br>
              <a:rPr lang="ru-RU" sz="3200" i="1" smtClean="0">
                <a:solidFill>
                  <a:srgbClr val="005000"/>
                </a:solidFill>
              </a:rPr>
            </a:br>
            <a:endParaRPr lang="ru-RU" sz="3200" i="1" smtClean="0">
              <a:solidFill>
                <a:srgbClr val="005000"/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1196752"/>
            <a:ext cx="8229600" cy="4525963"/>
          </a:xfrm>
          <a:blipFill rotWithShape="1">
            <a:blip r:embed="rId2"/>
            <a:stretch>
              <a:fillRect l="-1259" t="-2423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179512" y="476672"/>
            <a:ext cx="8784976" cy="720080"/>
          </a:xfrm>
          <a:blipFill rotWithShape="1">
            <a:blip r:embed="rId2"/>
            <a:stretch>
              <a:fillRect l="-485" r="-416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7504" y="1124744"/>
            <a:ext cx="8928992" cy="4968552"/>
          </a:xfrm>
          <a:blipFill rotWithShape="1">
            <a:blip r:embed="rId3"/>
            <a:stretch>
              <a:fillRect t="-1963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5" name="Левая круглая скобка 4"/>
          <p:cNvSpPr/>
          <p:nvPr/>
        </p:nvSpPr>
        <p:spPr>
          <a:xfrm>
            <a:off x="647700" y="3933825"/>
            <a:ext cx="107950" cy="1582738"/>
          </a:xfrm>
          <a:prstGeom prst="leftBracket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593725" y="1341438"/>
            <a:ext cx="107950" cy="1582737"/>
          </a:xfrm>
          <a:prstGeom prst="leftBracket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03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5">
                    <a:lumMod val="50000"/>
                  </a:schemeClr>
                </a:solidFill>
              </a:rPr>
              <a:t>Завдання    23      </a:t>
            </a: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</a:rPr>
              <a:t>(ЗНО  2011 </a:t>
            </a:r>
            <a:r>
              <a:rPr lang="uk-UA" sz="2400" i="1" dirty="0">
                <a:solidFill>
                  <a:schemeClr val="accent5">
                    <a:lumMod val="50000"/>
                  </a:schemeClr>
                </a:solidFill>
              </a:rPr>
              <a:t>рік</a:t>
            </a:r>
            <a:r>
              <a:rPr lang="uk-UA" sz="2400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980728"/>
            <a:ext cx="8229600" cy="5112568"/>
          </a:xfrm>
          <a:blipFill rotWithShape="1">
            <a:blip r:embed="rId2"/>
            <a:stretch>
              <a:fillRect l="-667" t="-954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Завдання 14 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(ЗНО  2008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р</a:t>
            </a:r>
            <a:r>
              <a:rPr lang="uk-UA" sz="2400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і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к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)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052736"/>
            <a:ext cx="8229600" cy="4525963"/>
          </a:xfrm>
          <a:blipFill rotWithShape="1">
            <a:blip r:embed="rId2"/>
            <a:stretch>
              <a:fillRect l="-963" t="-1213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i="1" dirty="0">
                <a:latin typeface="+mn-lt"/>
                <a:ea typeface="Calibri"/>
                <a:cs typeface="Times New Roman"/>
              </a:rPr>
              <a:t>Завдання  31  </a:t>
            </a:r>
            <a:r>
              <a:rPr lang="ru-RU" sz="2800" i="1" dirty="0" smtClean="0">
                <a:latin typeface="+mn-lt"/>
                <a:ea typeface="Calibri"/>
                <a:cs typeface="Times New Roman"/>
              </a:rPr>
              <a:t>(ЗНО  2010 </a:t>
            </a:r>
            <a:r>
              <a:rPr lang="ru-RU" sz="2800" i="1" dirty="0">
                <a:latin typeface="+mn-lt"/>
                <a:ea typeface="Calibri"/>
                <a:cs typeface="Times New Roman"/>
              </a:rPr>
              <a:t>р</a:t>
            </a:r>
            <a:r>
              <a:rPr lang="uk-UA" sz="2800" i="1" dirty="0">
                <a:latin typeface="+mn-lt"/>
                <a:ea typeface="Calibri"/>
                <a:cs typeface="Times New Roman"/>
              </a:rPr>
              <a:t>ік</a:t>
            </a:r>
            <a:r>
              <a:rPr lang="uk-UA" sz="2800" i="1" dirty="0" smtClean="0">
                <a:latin typeface="+mn-lt"/>
                <a:ea typeface="Calibri"/>
                <a:cs typeface="Times New Roman"/>
              </a:rPr>
              <a:t>)</a:t>
            </a:r>
            <a:endParaRPr lang="ru-RU" sz="2800" i="1" dirty="0">
              <a:latin typeface="+mn-lt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836712"/>
            <a:ext cx="8435280" cy="5289451"/>
          </a:xfrm>
          <a:blipFill rotWithShape="1">
            <a:blip r:embed="rId2"/>
            <a:stretch>
              <a:fillRect l="-578" t="-806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26628" name="Рисунок 3" descr="https://uploads.bondarenko.dn.ua/2012/07/31_2010-300x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857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4" descr="https://uploads.bondarenko.dn.ua/2012/07/31_2010_1-300x7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2568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5" descr="https://uploads.bondarenko.dn.ua/2012/07/31_2010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4797425"/>
            <a:ext cx="3705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Завдання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  34    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(2011 р</a:t>
            </a:r>
            <a:r>
              <a:rPr lang="uk-UA" sz="2400" i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ік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)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23528" y="908720"/>
            <a:ext cx="8568952" cy="5184576"/>
          </a:xfrm>
          <a:blipFill rotWithShape="1">
            <a:blip r:embed="rId2"/>
            <a:stretch>
              <a:fillRect l="-71" t="-235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27652" name="Рисунок 3" descr="https://uploads.bondarenko.dn.ua/2012/07/34_20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74725"/>
            <a:ext cx="279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4" descr="https://uploads.bondarenko.dn.ua/2012/07/34_1_20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068638"/>
            <a:ext cx="274478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5" descr="https://uploads.bondarenko.dn.ua/2012/07/34_2_20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92600"/>
            <a:ext cx="48371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b="1" i="1" dirty="0" smtClean="0">
                <a:latin typeface="+mn-lt"/>
                <a:ea typeface="Calibri" pitchFamily="34" charset="0"/>
                <a:cs typeface="Times New Roman" pitchFamily="18" charset="0"/>
              </a:rPr>
              <a:t>Завдання  33     </a:t>
            </a:r>
            <a:r>
              <a:rPr lang="ru-RU" sz="2400" i="1" dirty="0" smtClean="0">
                <a:latin typeface="+mn-lt"/>
                <a:ea typeface="Calibri" pitchFamily="34" charset="0"/>
                <a:cs typeface="Times New Roman" pitchFamily="18" charset="0"/>
              </a:rPr>
              <a:t>(2009 р</a:t>
            </a:r>
            <a:r>
              <a:rPr lang="uk-UA" sz="2400" i="1" dirty="0" smtClean="0">
                <a:latin typeface="+mn-lt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+mn-lt"/>
                <a:ea typeface="Calibri" pitchFamily="34" charset="0"/>
                <a:cs typeface="Times New Roman" pitchFamily="18" charset="0"/>
              </a:rPr>
              <a:t>к)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836712"/>
            <a:ext cx="8229600" cy="5289451"/>
          </a:xfrm>
          <a:blipFill rotWithShape="1">
            <a:blip r:embed="rId2"/>
            <a:stretch>
              <a:fillRect l="-148" b="-7834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400" b="1" i="1" dirty="0" smtClean="0">
                <a:latin typeface="+mn-lt"/>
                <a:ea typeface="Calibri" pitchFamily="34" charset="0"/>
                <a:cs typeface="Times New Roman" pitchFamily="18" charset="0"/>
              </a:rPr>
              <a:t>Завдання 30        </a:t>
            </a:r>
            <a:r>
              <a:rPr lang="uk-UA" sz="2400" i="1" dirty="0" smtClean="0">
                <a:latin typeface="+mn-lt"/>
                <a:ea typeface="Calibri" pitchFamily="34" charset="0"/>
                <a:cs typeface="Times New Roman" pitchFamily="18" charset="0"/>
              </a:rPr>
              <a:t>( 2014 рік)</a:t>
            </a:r>
            <a:endParaRPr lang="ru-RU" sz="2400" i="1" dirty="0" smtClean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836712"/>
            <a:ext cx="8229600" cy="5145435"/>
          </a:xfrm>
          <a:blipFill rotWithShape="1">
            <a:blip r:embed="rId2"/>
            <a:stretch>
              <a:fillRect l="-1111" b="-8531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5" name="Левая круглая скобка 4"/>
          <p:cNvSpPr/>
          <p:nvPr/>
        </p:nvSpPr>
        <p:spPr>
          <a:xfrm>
            <a:off x="827088" y="3068638"/>
            <a:ext cx="73025" cy="57626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817563" y="4221163"/>
            <a:ext cx="46037" cy="57626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1835150" y="4221163"/>
            <a:ext cx="73025" cy="57626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24863" cy="1143000"/>
          </a:xfrm>
          <a:pattFill prst="lg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accent2">
                    <a:lumMod val="50000"/>
                  </a:schemeClr>
                </a:solidFill>
              </a:rPr>
              <a:t>Нерівності по праву вважаються одним із найскладніших розділів математики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sz="2000" i="1" dirty="0">
                <a:solidFill>
                  <a:schemeClr val="accent2">
                    <a:lumMod val="50000"/>
                  </a:schemeClr>
                </a:solidFill>
              </a:rPr>
              <a:t>при їх розв'язуванні допускається найбільша кількість помилок. Помилки, що зустрічаються найчастіше</a:t>
            </a:r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84313"/>
            <a:ext cx="8424863" cy="4032250"/>
          </a:xfrm>
          <a:pattFill prst="lg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    При  правильному  розв'язанні  нерівності  учні  неправильно  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визначають найбільше </a:t>
            </a: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 або  найменше  значення  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змінної, що </a:t>
            </a: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 задовольняє  задану  нерівність.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    При  розв'язуванні  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нерівностей, </a:t>
            </a: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в  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яких </a:t>
            </a: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 потрібно  множити  або  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ділити </a:t>
            </a: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 на від'ємне  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число</a:t>
            </a: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знак </a:t>
            </a: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 нерівності  не  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міняють </a:t>
            </a:r>
            <a:r>
              <a:rPr lang="uk-UA" sz="1800" i="1" dirty="0" smtClean="0">
                <a:solidFill>
                  <a:schemeClr val="accent2">
                    <a:lumMod val="50000"/>
                  </a:schemeClr>
                </a:solidFill>
              </a:rPr>
              <a:t> на  протилежний</a:t>
            </a:r>
            <a:r>
              <a:rPr lang="uk-UA" sz="1800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2276872"/>
          <a:ext cx="7632848" cy="1201288"/>
        </p:xfrm>
        <a:graphic>
          <a:graphicData uri="http://schemas.openxmlformats.org/drawingml/2006/table">
            <a:tbl>
              <a:tblPr firstRow="1" firstCol="1" bandRow="1"/>
              <a:tblGrid>
                <a:gridCol w="3672408"/>
                <a:gridCol w="3960440"/>
              </a:tblGrid>
              <a:tr h="3600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НЕправильно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3478" r="-108140" b="-1231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92615" t="-43478" r="-154" b="-12319"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43608" y="4581128"/>
          <a:ext cx="6325870" cy="720080"/>
        </p:xfrm>
        <a:graphic>
          <a:graphicData uri="http://schemas.openxmlformats.org/drawingml/2006/table">
            <a:tbl>
              <a:tblPr firstRow="1" firstCol="1" bandRow="1"/>
              <a:tblGrid>
                <a:gridCol w="3162935"/>
                <a:gridCol w="3162935"/>
              </a:tblGrid>
              <a:tr h="3600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НЕправильно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101695" r="-100000" b="-1864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0000" t="-101695" b="-18644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50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</a:rPr>
              <a:t>При розв'язуванні нерівностей користуємося такими властивостями</a:t>
            </a:r>
            <a:r>
              <a:rPr lang="uk-UA" sz="2800" b="1" i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557338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i="1" dirty="0">
                <a:solidFill>
                  <a:schemeClr val="accent4">
                    <a:lumMod val="50000"/>
                  </a:schemeClr>
                </a:solidFill>
              </a:rPr>
              <a:t>Якщо з однієї частини нерівності перенести в іншу </a:t>
            </a:r>
            <a:r>
              <a:rPr lang="uk-UA" sz="3100" i="1" dirty="0" smtClean="0">
                <a:solidFill>
                  <a:schemeClr val="accent4">
                    <a:lumMod val="50000"/>
                  </a:schemeClr>
                </a:solidFill>
              </a:rPr>
              <a:t> доданок  з  протилежним  </a:t>
            </a:r>
            <a:r>
              <a:rPr lang="uk-UA" sz="3100" i="1" dirty="0">
                <a:solidFill>
                  <a:schemeClr val="accent4">
                    <a:lumMod val="50000"/>
                  </a:schemeClr>
                </a:solidFill>
              </a:rPr>
              <a:t>знаком, то </a:t>
            </a:r>
            <a:r>
              <a:rPr lang="uk-UA" sz="3100" i="1" dirty="0" smtClean="0">
                <a:solidFill>
                  <a:schemeClr val="accent4">
                    <a:lumMod val="50000"/>
                  </a:schemeClr>
                </a:solidFill>
              </a:rPr>
              <a:t>утвориться  </a:t>
            </a:r>
            <a:r>
              <a:rPr lang="uk-UA" sz="3100" i="1" dirty="0">
                <a:solidFill>
                  <a:schemeClr val="accent4">
                    <a:lumMod val="50000"/>
                  </a:schemeClr>
                </a:solidFill>
              </a:rPr>
              <a:t>нерівність, </a:t>
            </a:r>
            <a:r>
              <a:rPr lang="uk-UA" sz="3100" i="1" dirty="0" smtClean="0">
                <a:solidFill>
                  <a:schemeClr val="accent4">
                    <a:lumMod val="50000"/>
                  </a:schemeClr>
                </a:solidFill>
              </a:rPr>
              <a:t>рівносильна  </a:t>
            </a:r>
            <a:r>
              <a:rPr lang="uk-UA" sz="3100" i="1" dirty="0">
                <a:solidFill>
                  <a:schemeClr val="accent4">
                    <a:lumMod val="50000"/>
                  </a:schemeClr>
                </a:solidFill>
              </a:rPr>
              <a:t>даній.</a:t>
            </a:r>
            <a:endParaRPr lang="ru-RU" sz="3100" i="1" dirty="0">
              <a:solidFill>
                <a:schemeClr val="accent4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i="1" dirty="0">
                <a:solidFill>
                  <a:schemeClr val="accent4">
                    <a:lumMod val="50000"/>
                  </a:schemeClr>
                </a:solidFill>
              </a:rPr>
              <a:t>Якщо обидві частини нерівності помножити або </a:t>
            </a:r>
            <a:r>
              <a:rPr lang="uk-UA" sz="3100" i="1" dirty="0" smtClean="0">
                <a:solidFill>
                  <a:schemeClr val="accent4">
                    <a:lumMod val="50000"/>
                  </a:schemeClr>
                </a:solidFill>
              </a:rPr>
              <a:t> поділити  на  одне  </a:t>
            </a:r>
            <a:r>
              <a:rPr lang="uk-UA" sz="3100" i="1" dirty="0">
                <a:solidFill>
                  <a:schemeClr val="accent4">
                    <a:lumMod val="50000"/>
                  </a:schemeClr>
                </a:solidFill>
              </a:rPr>
              <a:t>й </a:t>
            </a:r>
            <a:r>
              <a:rPr lang="uk-UA" sz="3100" i="1" dirty="0" smtClean="0">
                <a:solidFill>
                  <a:schemeClr val="accent4">
                    <a:lumMod val="50000"/>
                  </a:schemeClr>
                </a:solidFill>
              </a:rPr>
              <a:t> те  саме  додатне </a:t>
            </a:r>
            <a:r>
              <a:rPr lang="uk-UA" sz="3100" i="1" dirty="0">
                <a:solidFill>
                  <a:schemeClr val="accent4">
                    <a:lumMod val="50000"/>
                  </a:schemeClr>
                </a:solidFill>
              </a:rPr>
              <a:t>число, то утвориться нерівність, рівносильна даній.</a:t>
            </a:r>
            <a:endParaRPr lang="ru-RU" sz="3100" i="1" dirty="0">
              <a:solidFill>
                <a:schemeClr val="accent4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100" i="1" dirty="0">
                <a:solidFill>
                  <a:schemeClr val="accent4">
                    <a:lumMod val="50000"/>
                  </a:schemeClr>
                </a:solidFill>
              </a:rPr>
              <a:t>Якщо обидві частини нерівності помножити або поділити на одне й те саме від'ємне число, змінивши при цьому знак нерівності на протилежний, то отримаємо нерівність, рівносильну даній.</a:t>
            </a:r>
            <a:endParaRPr lang="ru-RU" sz="31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476672"/>
            <a:ext cx="8229600" cy="5649491"/>
          </a:xfrm>
          <a:blipFill rotWithShape="1">
            <a:blip r:embed="rId2"/>
            <a:stretch>
              <a:fillRect l="-370" t="-539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980728"/>
          <a:ext cx="7344816" cy="1096132"/>
        </p:xfrm>
        <a:graphic>
          <a:graphicData uri="http://schemas.openxmlformats.org/drawingml/2006/table">
            <a:tbl>
              <a:tblPr firstRow="1" firstCol="1" bandRow="1"/>
              <a:tblGrid>
                <a:gridCol w="3325973"/>
                <a:gridCol w="4018843"/>
              </a:tblGrid>
              <a:tr h="3600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НЕправильно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t="-49587" r="-120879" b="-1157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82853" t="-49587" r="-152" b="-11570"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3284984"/>
          <a:ext cx="7776864" cy="736092"/>
        </p:xfrm>
        <a:graphic>
          <a:graphicData uri="http://schemas.openxmlformats.org/drawingml/2006/table">
            <a:tbl>
              <a:tblPr firstRow="1" firstCol="1" bandRow="1"/>
              <a:tblGrid>
                <a:gridCol w="4104456"/>
                <a:gridCol w="3672408"/>
              </a:tblGrid>
              <a:tr h="2453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НЕправильно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t="-58025" r="-89599" b="-1728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11609" t="-58025" b="-17284"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4725144"/>
          <a:ext cx="7776864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3668130"/>
                <a:gridCol w="4108734"/>
              </a:tblGrid>
              <a:tr h="2453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НЕправильно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7365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25 – 36 = −7, отже, розв</a:t>
                      </a: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язків немає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Відповідь: розв</a:t>
                      </a: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язків немає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stretch>
                        <a:fillRect l="-89318" t="-38017" r="-148" b="-12397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548680"/>
            <a:ext cx="8229600" cy="5544616"/>
          </a:xfrm>
          <a:blipFill rotWithShape="1">
            <a:blip r:embed="rId2"/>
            <a:stretch>
              <a:fillRect l="-815" r="-741" b="-5165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6346825" cy="7207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Завдання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4     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(НМТ 2023 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рік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Calibri"/>
                <a:cs typeface="Times New Roman" pitchFamily="18" charset="0"/>
              </a:rPr>
              <a:t>)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1707" y="1412776"/>
            <a:ext cx="6624736" cy="4585871"/>
          </a:xfrm>
          <a:prstGeom prst="rect">
            <a:avLst/>
          </a:prstGeom>
          <a:blipFill rotWithShape="1">
            <a:blip r:embed="rId2"/>
            <a:stretch>
              <a:fillRect l="-1473" t="-1064" b="-492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2800" b="1" i="1" dirty="0">
                <a:solidFill>
                  <a:srgbClr val="004442"/>
                </a:solidFill>
                <a:latin typeface="+mn-lt"/>
                <a:ea typeface="Calibri"/>
                <a:cs typeface="Times New Roman" pitchFamily="18" charset="0"/>
              </a:rPr>
              <a:t>Завдання 1     </a:t>
            </a:r>
            <a:r>
              <a:rPr lang="uk-UA" sz="2800" i="1" dirty="0" smtClean="0">
                <a:solidFill>
                  <a:srgbClr val="004442"/>
                </a:solidFill>
                <a:latin typeface="+mn-lt"/>
                <a:ea typeface="Calibri"/>
                <a:cs typeface="Times New Roman" pitchFamily="18" charset="0"/>
              </a:rPr>
              <a:t>(ЗНО 2010 </a:t>
            </a:r>
            <a:r>
              <a:rPr lang="uk-UA" sz="2800" i="1" dirty="0">
                <a:solidFill>
                  <a:srgbClr val="004442"/>
                </a:solidFill>
                <a:latin typeface="+mn-lt"/>
                <a:ea typeface="Calibri"/>
                <a:cs typeface="Times New Roman" pitchFamily="18" charset="0"/>
              </a:rPr>
              <a:t>рік</a:t>
            </a:r>
            <a:r>
              <a:rPr lang="uk-UA" sz="2800" i="1" dirty="0" smtClean="0">
                <a:solidFill>
                  <a:srgbClr val="004442"/>
                </a:solidFill>
                <a:latin typeface="+mn-lt"/>
                <a:ea typeface="Calibri"/>
                <a:cs typeface="Times New Roman" pitchFamily="18" charset="0"/>
              </a:rPr>
              <a:t>)</a:t>
            </a:r>
            <a:endParaRPr lang="ru-RU" sz="2800" i="1" dirty="0">
              <a:solidFill>
                <a:srgbClr val="00444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1268760"/>
            <a:ext cx="8229600" cy="4525963"/>
          </a:xfrm>
          <a:blipFill rotWithShape="1">
            <a:blip r:embed="rId2"/>
            <a:stretch>
              <a:fillRect l="-1407" t="-1346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2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Завдання 3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 (ЗНО  2015 р</a:t>
            </a:r>
            <a:r>
              <a:rPr lang="uk-UA" sz="2800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і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к) </a:t>
            </a:r>
            <a:endParaRPr lang="ru-RU" sz="2800" i="1" dirty="0"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989138"/>
            <a:ext cx="17240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43243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436813"/>
            <a:ext cx="17145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3009900"/>
            <a:ext cx="1390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3409950"/>
            <a:ext cx="11620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919538"/>
            <a:ext cx="1704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437063"/>
            <a:ext cx="2552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accent5">
                    <a:lumMod val="50000"/>
                  </a:schemeClr>
                </a:solidFill>
              </a:rPr>
              <a:t>Квадратні 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</a:rPr>
              <a:t>нерівності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196752"/>
            <a:ext cx="8229600" cy="4525963"/>
          </a:xfrm>
          <a:blipFill rotWithShape="1">
            <a:blip r:embed="rId2"/>
            <a:stretch>
              <a:fillRect l="-1556" t="-2153" b="-2961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 l="-1259" r="-2444" b="-6383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знайти розв'язки квадратного тричлена  ах</a:t>
            </a:r>
            <a:r>
              <a:rPr lang="uk-UA" i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+вх+с  або з'ясувати, що їх немає (розв'язуємо рівняння  ах</a:t>
            </a:r>
            <a:r>
              <a:rPr lang="uk-UA" i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+вх+с=0) ;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визначити  напрямок віток параболи , яка відповідає  функції   у = ах</a:t>
            </a:r>
            <a:r>
              <a:rPr lang="uk-UA" i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+вх+с (залежно від знака коефіцієнта  а);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зобразити схематично графік функції  у = ах</a:t>
            </a:r>
            <a:r>
              <a:rPr lang="uk-UA" i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+вх+с, звертаючи увагу тільки на точки перетину з віссю О</a:t>
            </a:r>
            <a:r>
              <a:rPr lang="uk-UA" i="1" baseline="-25000" dirty="0">
                <a:solidFill>
                  <a:schemeClr val="accent5">
                    <a:lumMod val="50000"/>
                  </a:schemeClr>
                </a:solidFill>
              </a:rPr>
              <a:t>х 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знайти на осі О</a:t>
            </a:r>
            <a:r>
              <a:rPr lang="uk-UA" i="1" baseline="-25000" dirty="0">
                <a:solidFill>
                  <a:schemeClr val="accent5">
                    <a:lumMod val="50000"/>
                  </a:schemeClr>
                </a:solidFill>
              </a:rPr>
              <a:t>х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 проміжки, для яких виконується дана нерівність;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записати відповідь.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i="1" dirty="0">
                <a:solidFill>
                  <a:schemeClr val="bg2">
                    <a:lumMod val="25000"/>
                  </a:schemeClr>
                </a:solidFill>
              </a:rPr>
              <a:t>Алгоритм розв'язування нерівностей методом </a:t>
            </a:r>
            <a:r>
              <a:rPr lang="uk-UA" sz="3100" b="1" i="1" dirty="0" smtClean="0">
                <a:solidFill>
                  <a:schemeClr val="bg2">
                    <a:lumMod val="25000"/>
                  </a:schemeClr>
                </a:solidFill>
              </a:rPr>
              <a:t>інтервалів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1412776"/>
            <a:ext cx="8229600" cy="4525963"/>
          </a:xfrm>
          <a:blipFill rotWithShape="1">
            <a:blip r:embed="rId2"/>
            <a:stretch>
              <a:fillRect l="-1259" t="-2291" r="-148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4-9</Template>
  <TotalTime>522</TotalTime>
  <Words>563</Words>
  <Application>Microsoft Office PowerPoint</Application>
  <PresentationFormat>Экран (4:3)</PresentationFormat>
  <Paragraphs>103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4-9</vt:lpstr>
      <vt:lpstr>Презентация PowerPoint</vt:lpstr>
      <vt:lpstr>Н е р і в н о с т і</vt:lpstr>
      <vt:lpstr>При розв'язуванні нерівностей користуємося такими властивостями:</vt:lpstr>
      <vt:lpstr>Завдання 4     (НМТ 2023 рік)</vt:lpstr>
      <vt:lpstr>Завдання 1     (ЗНО 2010 рік)</vt:lpstr>
      <vt:lpstr>Завдання 3    (ЗНО  2015 рік) </vt:lpstr>
      <vt:lpstr>Квадратні нерівності</vt:lpstr>
      <vt:lpstr> </vt:lpstr>
      <vt:lpstr>Алгоритм розв'язування нерівностей методом інтервалів</vt:lpstr>
      <vt:lpstr>Завдання 17      (ЗНО  2012 рік , 2 сесія)</vt:lpstr>
      <vt:lpstr>Застосування методу інтервалів для розв'язування дробово-раціональних нерівностей</vt:lpstr>
      <vt:lpstr>Завдання 27       (ЗНО  2009рік)</vt:lpstr>
      <vt:lpstr>Завдання   14    (ЗНО  2011 рік)</vt:lpstr>
      <vt:lpstr>Показникові нерівності </vt:lpstr>
      <vt:lpstr> </vt:lpstr>
      <vt:lpstr>Загального способу розв'язування  показникових нерівностей не існує. Можна виділити декілька типів та способів їх розв'язання.</vt:lpstr>
      <vt:lpstr>Завдання 13       (НМТ 2022 рік)</vt:lpstr>
      <vt:lpstr>Завдання  6     (ЗНО  2009 рік)</vt:lpstr>
      <vt:lpstr>Завдання 17   (ЗНО  2012 рік, 1 сесія)</vt:lpstr>
      <vt:lpstr>Завдання 5      (ЗНО  2012 рік, 2 сесія)</vt:lpstr>
      <vt:lpstr>Логарифмічні нерівності </vt:lpstr>
      <vt:lpstr> </vt:lpstr>
      <vt:lpstr>Завдання    23      (ЗНО  2011 рік)</vt:lpstr>
      <vt:lpstr>Завдання 14   (ЗНО  2008 рік)</vt:lpstr>
      <vt:lpstr>Завдання  31  (ЗНО  2010 рік)</vt:lpstr>
      <vt:lpstr>Завдання   34     (2011 рік)</vt:lpstr>
      <vt:lpstr>Завдання  33     (2009 рік)</vt:lpstr>
      <vt:lpstr>Завдання 30        ( 2014 рік)</vt:lpstr>
      <vt:lpstr>Нерівності по праву вважаються одним із найскладніших розділів математики, при їх розв'язуванні допускається найбільша кількість помилок. Помилки, що зустрічаються найчастіше.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Светлана</cp:lastModifiedBy>
  <cp:revision>55</cp:revision>
  <dcterms:created xsi:type="dcterms:W3CDTF">2015-10-26T07:20:20Z</dcterms:created>
  <dcterms:modified xsi:type="dcterms:W3CDTF">2025-01-10T16:04:15Z</dcterms:modified>
</cp:coreProperties>
</file>