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64" r:id="rId14"/>
    <p:sldId id="274" r:id="rId15"/>
    <p:sldId id="275" r:id="rId16"/>
    <p:sldId id="270" r:id="rId17"/>
    <p:sldId id="271" r:id="rId18"/>
    <p:sldId id="272" r:id="rId19"/>
    <p:sldId id="273"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3DB69E9F-9264-4E89-9B7B-59A2314CE51C}"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9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6CA01A0-DF8A-4E45-B7A9-66F81B03D972}" type="datetimeFigureOut">
              <a:rPr lang="uk-UA" smtClean="0"/>
              <a:t>16.01.2025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17404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7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5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35668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5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4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1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0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414449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6CA01A0-DF8A-4E45-B7A9-66F81B03D972}" type="datetimeFigureOut">
              <a:rPr lang="uk-UA" smtClean="0"/>
              <a:t>16.01.2025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B69E9F-9264-4E89-9B7B-59A2314CE51C}"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25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6CA01A0-DF8A-4E45-B7A9-66F81B03D972}" type="datetimeFigureOut">
              <a:rPr lang="uk-UA" smtClean="0"/>
              <a:t>16.01.2025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325197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6CA01A0-DF8A-4E45-B7A9-66F81B03D972}" type="datetimeFigureOut">
              <a:rPr lang="uk-UA" smtClean="0"/>
              <a:t>16.01.2025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DB69E9F-9264-4E89-9B7B-59A2314CE51C}"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97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56CA01A0-DF8A-4E45-B7A9-66F81B03D972}" type="datetimeFigureOut">
              <a:rPr lang="uk-UA" smtClean="0"/>
              <a:t>16.01.2025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DB69E9F-9264-4E89-9B7B-59A2314CE51C}"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8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A01A0-DF8A-4E45-B7A9-66F81B03D972}" type="datetimeFigureOut">
              <a:rPr lang="uk-UA" smtClean="0"/>
              <a:t>16.01.2025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360263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6CA01A0-DF8A-4E45-B7A9-66F81B03D972}" type="datetimeFigureOut">
              <a:rPr lang="uk-UA" smtClean="0"/>
              <a:t>16.01.2025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B69E9F-9264-4E89-9B7B-59A2314CE51C}"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52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6CA01A0-DF8A-4E45-B7A9-66F81B03D972}" type="datetimeFigureOut">
              <a:rPr lang="uk-UA" smtClean="0"/>
              <a:t>16.01.2025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B69E9F-9264-4E89-9B7B-59A2314CE51C}" type="slidenum">
              <a:rPr lang="uk-UA" smtClean="0"/>
              <a:t>‹#›</a:t>
            </a:fld>
            <a:endParaRPr lang="uk-UA"/>
          </a:p>
        </p:txBody>
      </p:sp>
    </p:spTree>
    <p:extLst>
      <p:ext uri="{BB962C8B-B14F-4D97-AF65-F5344CB8AC3E}">
        <p14:creationId xmlns:p14="http://schemas.microsoft.com/office/powerpoint/2010/main" val="877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CA01A0-DF8A-4E45-B7A9-66F81B03D972}" type="datetimeFigureOut">
              <a:rPr lang="uk-UA" smtClean="0"/>
              <a:t>16.01.2025</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B69E9F-9264-4E89-9B7B-59A2314CE51C}" type="slidenum">
              <a:rPr lang="uk-UA" smtClean="0"/>
              <a:t>‹#›</a:t>
            </a:fld>
            <a:endParaRPr lang="uk-UA"/>
          </a:p>
        </p:txBody>
      </p:sp>
    </p:spTree>
    <p:extLst>
      <p:ext uri="{BB962C8B-B14F-4D97-AF65-F5344CB8AC3E}">
        <p14:creationId xmlns:p14="http://schemas.microsoft.com/office/powerpoint/2010/main" val="30763702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watch/?v=63549438731517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magnolia-tv.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b="1" dirty="0">
                <a:latin typeface="Times New Roman" panose="02020603050405020304" pitchFamily="18" charset="0"/>
                <a:cs typeface="Times New Roman" panose="02020603050405020304" pitchFamily="18" charset="0"/>
              </a:rPr>
              <a:t>Правопорушення</a:t>
            </a:r>
          </a:p>
        </p:txBody>
      </p:sp>
    </p:spTree>
    <p:extLst>
      <p:ext uri="{BB962C8B-B14F-4D97-AF65-F5344CB8AC3E}">
        <p14:creationId xmlns:p14="http://schemas.microsoft.com/office/powerpoint/2010/main" val="37693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Практичне завдання 2</a:t>
            </a:r>
          </a:p>
        </p:txBody>
      </p:sp>
      <p:sp>
        <p:nvSpPr>
          <p:cNvPr id="3" name="Объект 2"/>
          <p:cNvSpPr>
            <a:spLocks noGrp="1"/>
          </p:cNvSpPr>
          <p:nvPr>
            <p:ph idx="1"/>
          </p:nvPr>
        </p:nvSpPr>
        <p:spPr/>
        <p:txBody>
          <a:bodyPr/>
          <a:lstStyle/>
          <a:p>
            <a:pPr marL="0" indent="0">
              <a:buNone/>
            </a:pPr>
            <a:r>
              <a:rPr lang="uk-UA" b="1" dirty="0">
                <a:latin typeface="Times New Roman" panose="02020603050405020304" pitchFamily="18" charset="0"/>
                <a:cs typeface="Times New Roman" panose="02020603050405020304" pitchFamily="18" charset="0"/>
              </a:rPr>
              <a:t>Укажіть ситуації, які демонструють випадки порушення норм права.</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1) учень не привітався з учителькою на вулиці; </a:t>
            </a:r>
          </a:p>
          <a:p>
            <a:r>
              <a:rPr lang="uk-UA" dirty="0">
                <a:latin typeface="Times New Roman" panose="02020603050405020304" pitchFamily="18" charset="0"/>
                <a:cs typeface="Times New Roman" panose="02020603050405020304" pitchFamily="18" charset="0"/>
              </a:rPr>
              <a:t>2) робітник запізнився на роботу; </a:t>
            </a:r>
          </a:p>
          <a:p>
            <a:r>
              <a:rPr lang="uk-UA" dirty="0">
                <a:latin typeface="Times New Roman" panose="02020603050405020304" pitchFamily="18" charset="0"/>
                <a:cs typeface="Times New Roman" panose="02020603050405020304" pitchFamily="18" charset="0"/>
              </a:rPr>
              <a:t>3) віруючий уживав м'ясо під час посту; </a:t>
            </a:r>
          </a:p>
          <a:p>
            <a:r>
              <a:rPr lang="uk-UA" dirty="0">
                <a:latin typeface="Times New Roman" panose="02020603050405020304" pitchFamily="18" charset="0"/>
                <a:cs typeface="Times New Roman" panose="02020603050405020304" pitchFamily="18" charset="0"/>
              </a:rPr>
              <a:t>4) пасажир не оплатив проїзд у транспорті; </a:t>
            </a:r>
          </a:p>
          <a:p>
            <a:pPr marL="0" indent="0">
              <a:buNone/>
            </a:pPr>
            <a:endParaRPr lang="uk-UA" dirty="0"/>
          </a:p>
        </p:txBody>
      </p:sp>
    </p:spTree>
    <p:extLst>
      <p:ext uri="{BB962C8B-B14F-4D97-AF65-F5344CB8AC3E}">
        <p14:creationId xmlns:p14="http://schemas.microsoft.com/office/powerpoint/2010/main" val="296486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Практичне завдання 2</a:t>
            </a:r>
          </a:p>
        </p:txBody>
      </p:sp>
      <p:sp>
        <p:nvSpPr>
          <p:cNvPr id="3" name="Объект 2"/>
          <p:cNvSpPr>
            <a:spLocks noGrp="1"/>
          </p:cNvSpPr>
          <p:nvPr>
            <p:ph idx="1"/>
          </p:nvPr>
        </p:nvSpPr>
        <p:spPr/>
        <p:txBody>
          <a:bodyPr/>
          <a:lstStyle/>
          <a:p>
            <a:pPr marL="0" indent="0">
              <a:buNone/>
            </a:pPr>
            <a:r>
              <a:rPr lang="uk-UA" b="1" dirty="0">
                <a:latin typeface="Times New Roman" panose="02020603050405020304" pitchFamily="18" charset="0"/>
                <a:cs typeface="Times New Roman" panose="02020603050405020304" pitchFamily="18" charset="0"/>
              </a:rPr>
              <a:t>Укажіть ситуації, які демонструють випадки порушення норм права.</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5) водій порушив правила дорожнього руху;</a:t>
            </a:r>
          </a:p>
          <a:p>
            <a:r>
              <a:rPr lang="uk-UA" dirty="0">
                <a:latin typeface="Times New Roman" panose="02020603050405020304" pitchFamily="18" charset="0"/>
                <a:cs typeface="Times New Roman" panose="02020603050405020304" pitchFamily="18" charset="0"/>
              </a:rPr>
              <a:t>6) учень відмовився подати щоденник вчителю; </a:t>
            </a:r>
          </a:p>
          <a:p>
            <a:r>
              <a:rPr lang="uk-UA" dirty="0">
                <a:latin typeface="Times New Roman" panose="02020603050405020304" pitchFamily="18" charset="0"/>
                <a:cs typeface="Times New Roman" panose="02020603050405020304" pitchFamily="18" charset="0"/>
              </a:rPr>
              <a:t>7) донька не виконала прохання матері помити посуд; </a:t>
            </a:r>
          </a:p>
          <a:p>
            <a:r>
              <a:rPr lang="uk-UA" dirty="0">
                <a:latin typeface="Times New Roman" panose="02020603050405020304" pitchFamily="18" charset="0"/>
                <a:cs typeface="Times New Roman" panose="02020603050405020304" pitchFamily="18" charset="0"/>
              </a:rPr>
              <a:t>8) дівчина не прийшла на побачення; </a:t>
            </a:r>
          </a:p>
          <a:p>
            <a:pPr marL="0" indent="0">
              <a:buNone/>
            </a:pPr>
            <a:endParaRPr lang="uk-UA" dirty="0"/>
          </a:p>
        </p:txBody>
      </p:sp>
    </p:spTree>
    <p:extLst>
      <p:ext uri="{BB962C8B-B14F-4D97-AF65-F5344CB8AC3E}">
        <p14:creationId xmlns:p14="http://schemas.microsoft.com/office/powerpoint/2010/main" val="22048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Практичне завдання 2</a:t>
            </a:r>
          </a:p>
        </p:txBody>
      </p:sp>
      <p:sp>
        <p:nvSpPr>
          <p:cNvPr id="3" name="Объект 2"/>
          <p:cNvSpPr>
            <a:spLocks noGrp="1"/>
          </p:cNvSpPr>
          <p:nvPr>
            <p:ph idx="1"/>
          </p:nvPr>
        </p:nvSpPr>
        <p:spPr>
          <a:xfrm>
            <a:off x="1295401" y="2556932"/>
            <a:ext cx="9601196" cy="3600028"/>
          </a:xfrm>
        </p:spPr>
        <p:txBody>
          <a:bodyPr>
            <a:normAutofit fontScale="92500" lnSpcReduction="10000"/>
          </a:bodyPr>
          <a:lstStyle/>
          <a:p>
            <a:pPr marL="0" indent="0">
              <a:buNone/>
            </a:pPr>
            <a:r>
              <a:rPr lang="uk-UA" sz="2600" b="1" dirty="0">
                <a:latin typeface="Times New Roman" panose="02020603050405020304" pitchFamily="18" charset="0"/>
                <a:cs typeface="Times New Roman" panose="02020603050405020304" pitchFamily="18" charset="0"/>
              </a:rPr>
              <a:t>Укажіть ситуації, які демонструють випадки порушення норм права.</a:t>
            </a:r>
            <a:endParaRPr lang="uk-UA" sz="2600"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9) юнак ухиляється від призиву до Збройних Сил України; </a:t>
            </a:r>
          </a:p>
          <a:p>
            <a:r>
              <a:rPr lang="uk-UA" dirty="0">
                <a:latin typeface="Times New Roman" panose="02020603050405020304" pitchFamily="18" charset="0"/>
                <a:cs typeface="Times New Roman" panose="02020603050405020304" pitchFamily="18" charset="0"/>
              </a:rPr>
              <a:t>10) директор заводу на кошти підприємства побудував собі котедж;</a:t>
            </a:r>
          </a:p>
          <a:p>
            <a:r>
              <a:rPr lang="uk-UA" dirty="0">
                <a:latin typeface="Times New Roman" panose="02020603050405020304" pitchFamily="18" charset="0"/>
                <a:cs typeface="Times New Roman" panose="02020603050405020304" pitchFamily="18" charset="0"/>
              </a:rPr>
              <a:t>11) дівчина була запрошена на святкування Нового року до своєї подруги. Оскільки вона не визнає Новий рік за свято, то подарунок подрузі вирішила не дарувати;</a:t>
            </a:r>
          </a:p>
          <a:p>
            <a:r>
              <a:rPr lang="uk-UA" dirty="0">
                <a:latin typeface="Times New Roman" panose="02020603050405020304" pitchFamily="18" charset="0"/>
                <a:cs typeface="Times New Roman" panose="02020603050405020304" pitchFamily="18" charset="0"/>
              </a:rPr>
              <a:t>12) хлопець, катаючись на велосипеді, збив перехожого; в результаті зіткнення пошкоджено мобільний телефон перехожого.</a:t>
            </a:r>
          </a:p>
          <a:p>
            <a:pPr marL="0" indent="0">
              <a:buNone/>
            </a:pPr>
            <a:endParaRPr lang="uk-UA" dirty="0"/>
          </a:p>
        </p:txBody>
      </p:sp>
    </p:spTree>
    <p:extLst>
      <p:ext uri="{BB962C8B-B14F-4D97-AF65-F5344CB8AC3E}">
        <p14:creationId xmlns:p14="http://schemas.microsoft.com/office/powerpoint/2010/main" val="2749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9176A50-FEE7-44AD-BFFF-FD1FD607666B}"/>
              </a:ext>
            </a:extLst>
          </p:cNvPr>
          <p:cNvSpPr>
            <a:spLocks noGrp="1"/>
          </p:cNvSpPr>
          <p:nvPr>
            <p:ph type="title"/>
          </p:nvPr>
        </p:nvSpPr>
        <p:spPr>
          <a:xfrm>
            <a:off x="1112522" y="773127"/>
            <a:ext cx="9601196" cy="811834"/>
          </a:xfrm>
        </p:spPr>
        <p:txBody>
          <a:bodyPr/>
          <a:lstStyle/>
          <a:p>
            <a:r>
              <a:rPr lang="uk-UA" b="1" dirty="0">
                <a:latin typeface="Times New Roman" panose="02020603050405020304" pitchFamily="18" charset="0"/>
                <a:cs typeface="Times New Roman" panose="02020603050405020304" pitchFamily="18" charset="0"/>
              </a:rPr>
              <a:t>2. Ознаки правопорушення</a:t>
            </a:r>
          </a:p>
        </p:txBody>
      </p:sp>
      <p:sp>
        <p:nvSpPr>
          <p:cNvPr id="5" name="Объект 4">
            <a:extLst>
              <a:ext uri="{FF2B5EF4-FFF2-40B4-BE49-F238E27FC236}">
                <a16:creationId xmlns:a16="http://schemas.microsoft.com/office/drawing/2014/main" id="{63A62C32-D800-4E9A-BD8D-907B5655D5A1}"/>
              </a:ext>
            </a:extLst>
          </p:cNvPr>
          <p:cNvSpPr>
            <a:spLocks noGrp="1"/>
          </p:cNvSpPr>
          <p:nvPr>
            <p:ph idx="1"/>
          </p:nvPr>
        </p:nvSpPr>
        <p:spPr/>
        <p:txBody>
          <a:bodyPr/>
          <a:lstStyle/>
          <a:p>
            <a:r>
              <a:rPr lang="uk-UA" dirty="0"/>
              <a:t>Відео за посиланням</a:t>
            </a:r>
          </a:p>
          <a:p>
            <a:r>
              <a:rPr lang="en-US" dirty="0">
                <a:hlinkClick r:id="rId2"/>
              </a:rPr>
              <a:t>https://www.facebook.com/watch/?v=635494387315178</a:t>
            </a:r>
            <a:endParaRPr lang="uk-UA"/>
          </a:p>
          <a:p>
            <a:endParaRPr lang="ru-UA" dirty="0"/>
          </a:p>
        </p:txBody>
      </p:sp>
    </p:spTree>
    <p:extLst>
      <p:ext uri="{BB962C8B-B14F-4D97-AF65-F5344CB8AC3E}">
        <p14:creationId xmlns:p14="http://schemas.microsoft.com/office/powerpoint/2010/main" val="165273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77629"/>
            <a:ext cx="9601196" cy="951171"/>
          </a:xfrm>
        </p:spPr>
        <p:txBody>
          <a:bodyPr/>
          <a:lstStyle/>
          <a:p>
            <a:r>
              <a:rPr lang="uk-UA" b="1" dirty="0">
                <a:latin typeface="Times New Roman" panose="02020603050405020304" pitchFamily="18" charset="0"/>
                <a:cs typeface="Times New Roman" panose="02020603050405020304" pitchFamily="18" charset="0"/>
              </a:rPr>
              <a:t>3. Склад правопорушення</a:t>
            </a:r>
          </a:p>
        </p:txBody>
      </p:sp>
      <p:graphicFrame>
        <p:nvGraphicFramePr>
          <p:cNvPr id="6" name="Таблица 5"/>
          <p:cNvGraphicFramePr>
            <a:graphicFrameLocks noGrp="1"/>
          </p:cNvGraphicFramePr>
          <p:nvPr>
            <p:extLst>
              <p:ext uri="{D42A27DB-BD31-4B8C-83A1-F6EECF244321}">
                <p14:modId xmlns:p14="http://schemas.microsoft.com/office/powerpoint/2010/main" val="4030562451"/>
              </p:ext>
            </p:extLst>
          </p:nvPr>
        </p:nvGraphicFramePr>
        <p:xfrm>
          <a:off x="1497872" y="2394857"/>
          <a:ext cx="9398724" cy="3802702"/>
        </p:xfrm>
        <a:graphic>
          <a:graphicData uri="http://schemas.openxmlformats.org/drawingml/2006/table">
            <a:tbl>
              <a:tblPr firstRow="1" firstCol="1" bandRow="1"/>
              <a:tblGrid>
                <a:gridCol w="2203271">
                  <a:extLst>
                    <a:ext uri="{9D8B030D-6E8A-4147-A177-3AD203B41FA5}">
                      <a16:colId xmlns:a16="http://schemas.microsoft.com/office/drawing/2014/main" val="1388602238"/>
                    </a:ext>
                  </a:extLst>
                </a:gridCol>
                <a:gridCol w="7195453">
                  <a:extLst>
                    <a:ext uri="{9D8B030D-6E8A-4147-A177-3AD203B41FA5}">
                      <a16:colId xmlns:a16="http://schemas.microsoft.com/office/drawing/2014/main" val="3618192261"/>
                    </a:ext>
                  </a:extLst>
                </a:gridCol>
              </a:tblGrid>
              <a:tr h="628335">
                <a:tc gridSpan="2">
                  <a:txBody>
                    <a:bodyPr/>
                    <a:lstStyle/>
                    <a:p>
                      <a:pPr algn="ctr">
                        <a:lnSpc>
                          <a:spcPct val="107000"/>
                        </a:lnSpc>
                        <a:spcAft>
                          <a:spcPts val="0"/>
                        </a:spcAft>
                      </a:pPr>
                      <a:r>
                        <a:rPr lang="uk-UA" sz="2000" b="1"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Склад правопорушення</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653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extLst>
                  <a:ext uri="{0D108BD9-81ED-4DB2-BD59-A6C34878D82A}">
                    <a16:rowId xmlns:a16="http://schemas.microsoft.com/office/drawing/2014/main" val="97007638"/>
                  </a:ext>
                </a:extLst>
              </a:tr>
              <a:tr h="928914">
                <a:tc>
                  <a:txBody>
                    <a:bodyPr/>
                    <a:lstStyle/>
                    <a:p>
                      <a:pPr algn="ctr">
                        <a:lnSpc>
                          <a:spcPct val="107000"/>
                        </a:lnSpc>
                        <a:spcAft>
                          <a:spcPts val="0"/>
                        </a:spcAft>
                      </a:pPr>
                      <a:r>
                        <a:rPr lang="uk-UA" sz="20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Об’єкт правопорушення</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653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uk-UA" sz="16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Соціальні цінності чи конкретні блага, на пошкодження, позбавлення чи знищення яких спрямоване діяння. Це може бути: життя, здоров’я людини, державна безпека, право власності та інші права, порядок управління, гідність особи тощо</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65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2262608"/>
                  </a:ext>
                </a:extLst>
              </a:tr>
              <a:tr h="2082934">
                <a:tc>
                  <a:txBody>
                    <a:bodyPr/>
                    <a:lstStyle/>
                    <a:p>
                      <a:pPr algn="ctr">
                        <a:lnSpc>
                          <a:spcPct val="107000"/>
                        </a:lnSpc>
                        <a:spcAft>
                          <a:spcPts val="0"/>
                        </a:spcAft>
                      </a:pPr>
                      <a:r>
                        <a:rPr lang="uk-UA" sz="20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Об’єктивна сторона</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653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uk-UA" sz="16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Охоплює інформацію про саме протиправне діяння (як його було вчинено), його шкідливий або небезпечний результат, а також причинний зв’язок між протиправним діянням і шкідливими чи соціально небезпечними наслідками (доведення, що саме це діяння спричинило ці наслідки). Таке діяння може бути виражене як в активних діях, так і вчинене в результаті бездіяльності, коли суб’єкт не виконує </a:t>
                      </a:r>
                      <a:r>
                        <a:rPr lang="uk-UA" sz="1600" dirty="0" err="1">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зобов’язувальних</a:t>
                      </a:r>
                      <a:r>
                        <a:rPr lang="uk-UA" sz="16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 норм права. До об’єктивної сторони належать також час, обставини, місце здійснення діяння</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65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1928696"/>
                  </a:ext>
                </a:extLst>
              </a:tr>
            </a:tbl>
          </a:graphicData>
        </a:graphic>
      </p:graphicFrame>
    </p:spTree>
    <p:extLst>
      <p:ext uri="{BB962C8B-B14F-4D97-AF65-F5344CB8AC3E}">
        <p14:creationId xmlns:p14="http://schemas.microsoft.com/office/powerpoint/2010/main" val="13646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77629"/>
            <a:ext cx="9601196" cy="951171"/>
          </a:xfrm>
        </p:spPr>
        <p:txBody>
          <a:bodyPr/>
          <a:lstStyle/>
          <a:p>
            <a:r>
              <a:rPr lang="uk-UA" b="1" dirty="0">
                <a:latin typeface="Times New Roman" panose="02020603050405020304" pitchFamily="18" charset="0"/>
                <a:cs typeface="Times New Roman" panose="02020603050405020304" pitchFamily="18" charset="0"/>
              </a:rPr>
              <a:t>3. Склад правопорушення</a:t>
            </a:r>
          </a:p>
        </p:txBody>
      </p:sp>
      <p:graphicFrame>
        <p:nvGraphicFramePr>
          <p:cNvPr id="3" name="Таблица 2"/>
          <p:cNvGraphicFramePr>
            <a:graphicFrameLocks noGrp="1"/>
          </p:cNvGraphicFramePr>
          <p:nvPr>
            <p:extLst>
              <p:ext uri="{D42A27DB-BD31-4B8C-83A1-F6EECF244321}">
                <p14:modId xmlns:p14="http://schemas.microsoft.com/office/powerpoint/2010/main" val="4132310956"/>
              </p:ext>
            </p:extLst>
          </p:nvPr>
        </p:nvGraphicFramePr>
        <p:xfrm>
          <a:off x="1358538" y="1828801"/>
          <a:ext cx="9605554" cy="4046538"/>
        </p:xfrm>
        <a:graphic>
          <a:graphicData uri="http://schemas.openxmlformats.org/drawingml/2006/table">
            <a:tbl>
              <a:tblPr firstRow="1" firstCol="1" bandRow="1"/>
              <a:tblGrid>
                <a:gridCol w="2029096">
                  <a:extLst>
                    <a:ext uri="{9D8B030D-6E8A-4147-A177-3AD203B41FA5}">
                      <a16:colId xmlns:a16="http://schemas.microsoft.com/office/drawing/2014/main" val="3961671764"/>
                    </a:ext>
                  </a:extLst>
                </a:gridCol>
                <a:gridCol w="7576458">
                  <a:extLst>
                    <a:ext uri="{9D8B030D-6E8A-4147-A177-3AD203B41FA5}">
                      <a16:colId xmlns:a16="http://schemas.microsoft.com/office/drawing/2014/main" val="1651334587"/>
                    </a:ext>
                  </a:extLst>
                </a:gridCol>
              </a:tblGrid>
              <a:tr h="1071262">
                <a:tc>
                  <a:txBody>
                    <a:bodyPr/>
                    <a:lstStyle/>
                    <a:p>
                      <a:pPr algn="ctr">
                        <a:lnSpc>
                          <a:spcPct val="107000"/>
                        </a:lnSpc>
                        <a:spcAft>
                          <a:spcPts val="0"/>
                        </a:spcAft>
                      </a:pPr>
                      <a:r>
                        <a:rPr lang="uk-UA" sz="20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Суб’єктивна сторона</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45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Виражається в психічному ставленні особи до скоєного, куди входять вина (умисел чи необережність), мотив (усвідомлена спонука особи, яка викликала у неї намір вчинити злочин), мета правопорушення (бажання особи, яка вчиняє суспільно небезпечне діяння, досягти певних шкідливих наслідків)</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45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0850088"/>
                  </a:ext>
                </a:extLst>
              </a:tr>
              <a:tr h="2975276">
                <a:tc>
                  <a:txBody>
                    <a:bodyPr/>
                    <a:lstStyle/>
                    <a:p>
                      <a:pPr algn="ctr">
                        <a:lnSpc>
                          <a:spcPct val="107000"/>
                        </a:lnSpc>
                        <a:spcAft>
                          <a:spcPts val="0"/>
                        </a:spcAft>
                      </a:pPr>
                      <a:r>
                        <a:rPr lang="uk-UA" sz="20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Суб’єкт правопорушення</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45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Повністю </a:t>
                      </a:r>
                      <a:r>
                        <a:rPr lang="uk-UA" sz="1400" dirty="0" err="1">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деліктоздатна</a:t>
                      </a: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 осудна фізична особа. </a:t>
                      </a:r>
                      <a:r>
                        <a:rPr lang="uk-UA" sz="1400" dirty="0" err="1">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Деліктоздатність</a:t>
                      </a: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 тісно пов’язана з віком особи. Так, кримінальна відповідальність настає, за загальним правилом, із 16 років, а за особливо тяжкі злочини — із 14 років, за адміністративні правопорушення — із 16 років, за дисциплінарні — із 16 років (або раніше, якщо особа працює).</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Осудність особи — здатність особи розуміти суспільне значення своїх дій, передбачати їх наслідки та керувати ними. Неосудна особа не може розуміти значення своїх дій чи керувати ними через тимчасовий розлад душевної діяльності, хронічну хворобу, слабоумство чи інший хворобливий стан. До неосудної особи можуть за рішенням суду застосовувати примусові заходи медичного характеру.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uk-UA" sz="14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Суб’єктом правопорушення відповідно до чинного законодавства може бути і юридична особа</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457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0701913"/>
                  </a:ext>
                </a:extLst>
              </a:tr>
            </a:tbl>
          </a:graphicData>
        </a:graphic>
      </p:graphicFrame>
    </p:spTree>
    <p:extLst>
      <p:ext uri="{BB962C8B-B14F-4D97-AF65-F5344CB8AC3E}">
        <p14:creationId xmlns:p14="http://schemas.microsoft.com/office/powerpoint/2010/main" val="9716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452" y="642498"/>
            <a:ext cx="9601196" cy="846667"/>
          </a:xfrm>
        </p:spPr>
        <p:txBody>
          <a:bodyPr/>
          <a:lstStyle/>
          <a:p>
            <a:r>
              <a:rPr lang="uk-UA" dirty="0">
                <a:latin typeface="Times New Roman" panose="02020603050405020304" pitchFamily="18" charset="0"/>
                <a:cs typeface="Times New Roman" panose="02020603050405020304" pitchFamily="18" charset="0"/>
              </a:rPr>
              <a:t>Практичне завдання 3</a:t>
            </a:r>
          </a:p>
        </p:txBody>
      </p:sp>
      <p:sp>
        <p:nvSpPr>
          <p:cNvPr id="4" name="Объект 3"/>
          <p:cNvSpPr>
            <a:spLocks noGrp="1"/>
          </p:cNvSpPr>
          <p:nvPr>
            <p:ph sz="half" idx="1"/>
          </p:nvPr>
        </p:nvSpPr>
        <p:spPr>
          <a:xfrm>
            <a:off x="1063316" y="1489165"/>
            <a:ext cx="5093643" cy="4841966"/>
          </a:xfrm>
        </p:spPr>
        <p:txBody>
          <a:bodyPr>
            <a:normAutofit fontScale="40000" lnSpcReduction="20000"/>
          </a:bodyPr>
          <a:lstStyle/>
          <a:p>
            <a:pPr marL="0" indent="0">
              <a:buNone/>
            </a:pPr>
            <a:r>
              <a:rPr lang="uk-UA" sz="5000" b="1" dirty="0">
                <a:latin typeface="Times New Roman" panose="02020603050405020304" pitchFamily="18" charset="0"/>
                <a:cs typeface="Times New Roman" panose="02020603050405020304" pitchFamily="18" charset="0"/>
              </a:rPr>
              <a:t>Визначте у кожній ситуації об’єкт, об’єктивну сторону та суб’єктивну сторону правопорушення.</a:t>
            </a:r>
            <a:endParaRPr lang="uk-UA" sz="5000" dirty="0">
              <a:latin typeface="Times New Roman" panose="02020603050405020304" pitchFamily="18" charset="0"/>
              <a:cs typeface="Times New Roman" panose="02020603050405020304" pitchFamily="18" charset="0"/>
            </a:endParaRP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r>
              <a:rPr lang="ru-RU" sz="4500" dirty="0">
                <a:latin typeface="Times New Roman" panose="02020603050405020304" pitchFamily="18" charset="0"/>
                <a:cs typeface="Times New Roman" panose="02020603050405020304" pitchFamily="18" charset="0"/>
              </a:rPr>
              <a:t>Раніше судимий Павленко зустрів на вулиці поштарку, яка розносила пенсію та, направив на поштарку пістолет і погрожуючи застрелити її, наказав віддати гроші із сумки. Поштарка виконала його вимогу, однак встигла покликати на допомогу. Неподалік опинився співробітник приватної охоронної компанії Сичов, який застосував до Павленка прийом рукопашного бою та відібрав в нього пістолет. У цей момент до до них прибули співробітники поліції. Побачивши </a:t>
            </a:r>
            <a:r>
              <a:rPr lang="ru-RU" sz="4500" dirty="0" err="1">
                <a:latin typeface="Times New Roman" panose="02020603050405020304" pitchFamily="18" charset="0"/>
                <a:cs typeface="Times New Roman" panose="02020603050405020304" pitchFamily="18" charset="0"/>
              </a:rPr>
              <a:t>озброєного</a:t>
            </a:r>
            <a:r>
              <a:rPr lang="ru-RU" sz="4500" dirty="0">
                <a:latin typeface="Times New Roman" panose="02020603050405020304" pitchFamily="18" charset="0"/>
                <a:cs typeface="Times New Roman" panose="02020603050405020304" pitchFamily="18" charset="0"/>
              </a:rPr>
              <a:t> </a:t>
            </a:r>
            <a:r>
              <a:rPr lang="ru-RU" sz="4500" dirty="0" err="1">
                <a:latin typeface="Times New Roman" panose="02020603050405020304" pitchFamily="18" charset="0"/>
                <a:cs typeface="Times New Roman" panose="02020603050405020304" pitchFamily="18" charset="0"/>
              </a:rPr>
              <a:t>Сичова</a:t>
            </a:r>
            <a:r>
              <a:rPr lang="ru-RU" sz="4500" dirty="0">
                <a:latin typeface="Times New Roman" panose="02020603050405020304" pitchFamily="18" charset="0"/>
                <a:cs typeface="Times New Roman" panose="02020603050405020304" pitchFamily="18" charset="0"/>
              </a:rPr>
              <a:t> в штатському, вони прийняли його за грабіжника, тому застосували до нього силу. На щастя, поштарка зупинила їх, але в  Сичова було зламано руку, а в Павленка виявилися черепно-</a:t>
            </a:r>
            <a:r>
              <a:rPr lang="ru-RU" sz="4500" dirty="0" err="1">
                <a:latin typeface="Times New Roman" panose="02020603050405020304" pitchFamily="18" charset="0"/>
                <a:cs typeface="Times New Roman" panose="02020603050405020304" pitchFamily="18" charset="0"/>
              </a:rPr>
              <a:t>мозкова</a:t>
            </a:r>
            <a:r>
              <a:rPr lang="ru-RU" sz="4500" dirty="0">
                <a:latin typeface="Times New Roman" panose="02020603050405020304" pitchFamily="18" charset="0"/>
                <a:cs typeface="Times New Roman" panose="02020603050405020304" pitchFamily="18" charset="0"/>
              </a:rPr>
              <a:t> травма та струс мозку.</a:t>
            </a:r>
            <a:endParaRPr lang="uk-UA" sz="45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a:xfrm>
            <a:off x="6277139" y="2629989"/>
            <a:ext cx="4718304" cy="3310128"/>
          </a:xfrm>
        </p:spPr>
        <p:txBody>
          <a:bodyPr>
            <a:normAutofit fontScale="40000" lnSpcReduction="20000"/>
          </a:bodyPr>
          <a:lstStyle/>
          <a:p>
            <a:pPr marL="0" indent="0">
              <a:buNone/>
            </a:pPr>
            <a:r>
              <a:rPr lang="uk-UA" sz="5000" i="1" dirty="0">
                <a:latin typeface="Times New Roman" panose="02020603050405020304" pitchFamily="18" charset="0"/>
                <a:cs typeface="Times New Roman" panose="02020603050405020304" pitchFamily="18" charset="0"/>
              </a:rPr>
              <a:t>Суб’єктом злочину (правопорушення) є громадянин Павленко, об’єктом – право на власність та право на життя та здоров’я поштарки. Суб’єктивна сторона злочину (правопорушення) – вина у формі умислу , а також мета незаконно заволодіти грошима та корисливий мотив злочину. Об’єктивна сторона – спроба протиправно заволодіти грішми з застосуванням насилля чи погрози насилля, небезпечного для життя та здоров’я.</a:t>
            </a:r>
          </a:p>
          <a:p>
            <a:endParaRPr lang="uk-UA" dirty="0"/>
          </a:p>
        </p:txBody>
      </p:sp>
    </p:spTree>
    <p:extLst>
      <p:ext uri="{BB962C8B-B14F-4D97-AF65-F5344CB8AC3E}">
        <p14:creationId xmlns:p14="http://schemas.microsoft.com/office/powerpoint/2010/main" val="16580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452" y="642498"/>
            <a:ext cx="9601196" cy="846667"/>
          </a:xfrm>
        </p:spPr>
        <p:txBody>
          <a:bodyPr/>
          <a:lstStyle/>
          <a:p>
            <a:r>
              <a:rPr lang="uk-UA" dirty="0">
                <a:latin typeface="Times New Roman" panose="02020603050405020304" pitchFamily="18" charset="0"/>
                <a:cs typeface="Times New Roman" panose="02020603050405020304" pitchFamily="18" charset="0"/>
              </a:rPr>
              <a:t>Практичне завдання 3</a:t>
            </a:r>
          </a:p>
        </p:txBody>
      </p:sp>
      <p:sp>
        <p:nvSpPr>
          <p:cNvPr id="4" name="Объект 3"/>
          <p:cNvSpPr>
            <a:spLocks noGrp="1"/>
          </p:cNvSpPr>
          <p:nvPr>
            <p:ph sz="half" idx="1"/>
          </p:nvPr>
        </p:nvSpPr>
        <p:spPr>
          <a:xfrm>
            <a:off x="1063316" y="1489165"/>
            <a:ext cx="5093643" cy="2133601"/>
          </a:xfrm>
        </p:spPr>
        <p:txBody>
          <a:bodyPr>
            <a:normAutofit fontScale="40000" lnSpcReduction="20000"/>
          </a:bodyPr>
          <a:lstStyle/>
          <a:p>
            <a:pPr marL="0" indent="0">
              <a:buNone/>
            </a:pPr>
            <a:r>
              <a:rPr lang="uk-UA" sz="5000" b="1" dirty="0">
                <a:latin typeface="Times New Roman" panose="02020603050405020304" pitchFamily="18" charset="0"/>
                <a:cs typeface="Times New Roman" panose="02020603050405020304" pitchFamily="18" charset="0"/>
              </a:rPr>
              <a:t>Визначте у кожній ситуації об’єкт, об’єктивну сторону та суб’єктивну сторону правопорушення.</a:t>
            </a:r>
            <a:endParaRPr lang="uk-UA" sz="5000" dirty="0">
              <a:latin typeface="Times New Roman" panose="02020603050405020304" pitchFamily="18" charset="0"/>
              <a:cs typeface="Times New Roman" panose="02020603050405020304" pitchFamily="18" charset="0"/>
            </a:endParaRP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r>
              <a:rPr lang="ru-RU" sz="6000" dirty="0">
                <a:latin typeface="Times New Roman" panose="02020603050405020304" pitchFamily="18" charset="0"/>
                <a:cs typeface="Times New Roman" panose="02020603050405020304" pitchFamily="18" charset="0"/>
              </a:rPr>
              <a:t>Дмитро уночі проникнув у приміщення магазину та виніс звідти товару на суму десять тисяч гривень.</a:t>
            </a:r>
          </a:p>
        </p:txBody>
      </p:sp>
      <p:sp>
        <p:nvSpPr>
          <p:cNvPr id="5" name="Объект 4"/>
          <p:cNvSpPr>
            <a:spLocks noGrp="1"/>
          </p:cNvSpPr>
          <p:nvPr>
            <p:ph sz="half" idx="2"/>
          </p:nvPr>
        </p:nvSpPr>
        <p:spPr>
          <a:xfrm>
            <a:off x="6277139" y="2629989"/>
            <a:ext cx="4718304" cy="3310128"/>
          </a:xfrm>
        </p:spPr>
        <p:txBody>
          <a:bodyPr>
            <a:normAutofit fontScale="40000" lnSpcReduction="20000"/>
          </a:bodyPr>
          <a:lstStyle/>
          <a:p>
            <a:r>
              <a:rPr lang="uk-UA" sz="5000" i="1" dirty="0">
                <a:latin typeface="Times New Roman" panose="02020603050405020304" pitchFamily="18" charset="0"/>
                <a:cs typeface="Times New Roman" panose="02020603050405020304" pitchFamily="18" charset="0"/>
              </a:rPr>
              <a:t>Об’єкт – суспільні відносини власності (право власності), об’єктивна сторона – спричинення внаслідок протиправного діяння суспільно небезпечних наслідків у вигляді матеріальної шкоди відносинам власності – вкрадений товар на 10 тис грн. суб’єктивна сторона – прямий умисел, корисливий мотив, якщо цей товар обернув на свою користь або інших осіб.</a:t>
            </a:r>
          </a:p>
          <a:p>
            <a:endParaRPr lang="uk-UA" dirty="0"/>
          </a:p>
        </p:txBody>
      </p:sp>
      <p:pic>
        <p:nvPicPr>
          <p:cNvPr id="3" name="Рисунок 2"/>
          <p:cNvPicPr>
            <a:picLocks noChangeAspect="1"/>
          </p:cNvPicPr>
          <p:nvPr/>
        </p:nvPicPr>
        <p:blipFill>
          <a:blip r:embed="rId2"/>
          <a:stretch>
            <a:fillRect/>
          </a:stretch>
        </p:blipFill>
        <p:spPr>
          <a:xfrm>
            <a:off x="1824990" y="3688487"/>
            <a:ext cx="2834095" cy="2404335"/>
          </a:xfrm>
          <a:prstGeom prst="rect">
            <a:avLst/>
          </a:prstGeom>
          <a:ln>
            <a:noFill/>
          </a:ln>
          <a:effectLst>
            <a:softEdge rad="112500"/>
          </a:effectLst>
        </p:spPr>
      </p:pic>
    </p:spTree>
    <p:extLst>
      <p:ext uri="{BB962C8B-B14F-4D97-AF65-F5344CB8AC3E}">
        <p14:creationId xmlns:p14="http://schemas.microsoft.com/office/powerpoint/2010/main" val="248614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par>
                          <p:cTn id="16" fill="hold">
                            <p:stCondLst>
                              <p:cond delay="45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452" y="642498"/>
            <a:ext cx="9601196" cy="846667"/>
          </a:xfrm>
        </p:spPr>
        <p:txBody>
          <a:bodyPr/>
          <a:lstStyle/>
          <a:p>
            <a:r>
              <a:rPr lang="uk-UA" dirty="0">
                <a:latin typeface="Times New Roman" panose="02020603050405020304" pitchFamily="18" charset="0"/>
                <a:cs typeface="Times New Roman" panose="02020603050405020304" pitchFamily="18" charset="0"/>
              </a:rPr>
              <a:t>Практичне завдання 3</a:t>
            </a:r>
          </a:p>
        </p:txBody>
      </p:sp>
      <p:sp>
        <p:nvSpPr>
          <p:cNvPr id="4" name="Объект 3"/>
          <p:cNvSpPr>
            <a:spLocks noGrp="1"/>
          </p:cNvSpPr>
          <p:nvPr>
            <p:ph sz="half" idx="1"/>
          </p:nvPr>
        </p:nvSpPr>
        <p:spPr>
          <a:xfrm>
            <a:off x="1063316" y="1489165"/>
            <a:ext cx="5093643" cy="2351315"/>
          </a:xfrm>
        </p:spPr>
        <p:txBody>
          <a:bodyPr>
            <a:normAutofit fontScale="32500" lnSpcReduction="20000"/>
          </a:bodyPr>
          <a:lstStyle/>
          <a:p>
            <a:pPr marL="0" indent="0">
              <a:buNone/>
            </a:pPr>
            <a:r>
              <a:rPr lang="uk-UA" sz="6200" b="1" dirty="0">
                <a:latin typeface="Times New Roman" panose="02020603050405020304" pitchFamily="18" charset="0"/>
                <a:cs typeface="Times New Roman" panose="02020603050405020304" pitchFamily="18" charset="0"/>
              </a:rPr>
              <a:t>Визначте у кожній ситуації об’єкт, об’єктивну сторону та суб’єктивну сторону правопорушення.</a:t>
            </a:r>
            <a:endParaRPr lang="uk-UA" sz="6200" dirty="0">
              <a:latin typeface="Times New Roman" panose="02020603050405020304" pitchFamily="18" charset="0"/>
              <a:cs typeface="Times New Roman" panose="02020603050405020304" pitchFamily="18" charset="0"/>
            </a:endParaRPr>
          </a:p>
          <a:p>
            <a:pPr marL="0" indent="0">
              <a:buNone/>
            </a:pPr>
            <a:endParaRPr lang="ru-RU" sz="7400" dirty="0">
              <a:latin typeface="Times New Roman" panose="02020603050405020304" pitchFamily="18" charset="0"/>
              <a:cs typeface="Times New Roman" panose="02020603050405020304" pitchFamily="18" charset="0"/>
            </a:endParaRPr>
          </a:p>
          <a:p>
            <a:pPr marL="0" indent="0">
              <a:buNone/>
            </a:pPr>
            <a:r>
              <a:rPr lang="ru-RU" sz="7400" dirty="0">
                <a:latin typeface="Times New Roman" panose="02020603050405020304" pitchFamily="18" charset="0"/>
                <a:cs typeface="Times New Roman" panose="02020603050405020304" pitchFamily="18" charset="0"/>
              </a:rPr>
              <a:t>Під час сварки з другом Ігор штовхнув його, унаслідок чого він впав та зламав руку.</a:t>
            </a:r>
          </a:p>
        </p:txBody>
      </p:sp>
      <p:sp>
        <p:nvSpPr>
          <p:cNvPr id="5" name="Объект 4"/>
          <p:cNvSpPr>
            <a:spLocks noGrp="1"/>
          </p:cNvSpPr>
          <p:nvPr>
            <p:ph sz="half" idx="2"/>
          </p:nvPr>
        </p:nvSpPr>
        <p:spPr>
          <a:xfrm>
            <a:off x="6277139" y="2629989"/>
            <a:ext cx="4718304" cy="3310128"/>
          </a:xfrm>
        </p:spPr>
        <p:txBody>
          <a:bodyPr>
            <a:normAutofit fontScale="32500" lnSpcReduction="20000"/>
          </a:bodyPr>
          <a:lstStyle/>
          <a:p>
            <a:r>
              <a:rPr lang="uk-UA" sz="6000" i="1" dirty="0">
                <a:latin typeface="Times New Roman" panose="02020603050405020304" pitchFamily="18" charset="0"/>
                <a:cs typeface="Times New Roman" panose="02020603050405020304" pitchFamily="18" charset="0"/>
              </a:rPr>
              <a:t>Об’єкт – здоров’я людини, об’єктивна сторона – дія винного, фізичний вплив (штовхнув), суб’єктивна сторона – необережна форма вини. Якщо умисел винного був спрямований на заподіяння невизначеної шкоди здоров’ю, відповідальність настає за фактичне заподіяне тілесне ушкодження.</a:t>
            </a:r>
          </a:p>
          <a:p>
            <a:endParaRPr lang="uk-UA" dirty="0"/>
          </a:p>
        </p:txBody>
      </p:sp>
      <p:pic>
        <p:nvPicPr>
          <p:cNvPr id="3" name="Рисунок 2"/>
          <p:cNvPicPr>
            <a:picLocks noChangeAspect="1"/>
          </p:cNvPicPr>
          <p:nvPr/>
        </p:nvPicPr>
        <p:blipFill>
          <a:blip r:embed="rId2"/>
          <a:stretch>
            <a:fillRect/>
          </a:stretch>
        </p:blipFill>
        <p:spPr>
          <a:xfrm>
            <a:off x="3032215" y="3840480"/>
            <a:ext cx="2715441" cy="2327521"/>
          </a:xfrm>
          <a:prstGeom prst="rect">
            <a:avLst/>
          </a:prstGeom>
          <a:ln>
            <a:noFill/>
          </a:ln>
          <a:effectLst>
            <a:softEdge rad="112500"/>
          </a:effectLst>
        </p:spPr>
      </p:pic>
    </p:spTree>
    <p:extLst>
      <p:ext uri="{BB962C8B-B14F-4D97-AF65-F5344CB8AC3E}">
        <p14:creationId xmlns:p14="http://schemas.microsoft.com/office/powerpoint/2010/main" val="995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6154" y="712167"/>
            <a:ext cx="9601196" cy="837959"/>
          </a:xfrm>
        </p:spPr>
        <p:txBody>
          <a:bodyPr/>
          <a:lstStyle/>
          <a:p>
            <a:r>
              <a:rPr lang="uk-UA" dirty="0">
                <a:latin typeface="Times New Roman" panose="02020603050405020304" pitchFamily="18" charset="0"/>
                <a:cs typeface="Times New Roman" panose="02020603050405020304" pitchFamily="18" charset="0"/>
              </a:rPr>
              <a:t>Практичне завдання 4</a:t>
            </a:r>
          </a:p>
        </p:txBody>
      </p:sp>
      <p:sp>
        <p:nvSpPr>
          <p:cNvPr id="3" name="Объект 2"/>
          <p:cNvSpPr>
            <a:spLocks noGrp="1"/>
          </p:cNvSpPr>
          <p:nvPr>
            <p:ph sz="half" idx="1"/>
          </p:nvPr>
        </p:nvSpPr>
        <p:spPr>
          <a:xfrm>
            <a:off x="1298448" y="2560320"/>
            <a:ext cx="4718304" cy="1254034"/>
          </a:xfrm>
        </p:spPr>
        <p:txBody>
          <a:bodyPr>
            <a:normAutofit fontScale="85000" lnSpcReduction="20000"/>
          </a:bodyPr>
          <a:lstStyle/>
          <a:p>
            <a:r>
              <a:rPr lang="uk-UA" dirty="0">
                <a:latin typeface="Times New Roman" panose="02020603050405020304" pitchFamily="18" charset="0"/>
                <a:cs typeface="Times New Roman" panose="02020603050405020304" pitchFamily="18" charset="0"/>
              </a:rPr>
              <a:t>Залежно від ступеня суспільної небезпеки правопорушення  всі правопорушення поділяють на проступки, злочини та винні діяння. </a:t>
            </a:r>
          </a:p>
          <a:p>
            <a:endParaRPr lang="uk-UA" dirty="0"/>
          </a:p>
        </p:txBody>
      </p:sp>
      <p:sp>
        <p:nvSpPr>
          <p:cNvPr id="4" name="Объект 3"/>
          <p:cNvSpPr>
            <a:spLocks noGrp="1"/>
          </p:cNvSpPr>
          <p:nvPr>
            <p:ph sz="half" idx="2"/>
          </p:nvPr>
        </p:nvSpPr>
        <p:spPr>
          <a:xfrm>
            <a:off x="6181344" y="2560320"/>
            <a:ext cx="4718304" cy="2821577"/>
          </a:xfrm>
        </p:spPr>
        <p:txBody>
          <a:bodyPr>
            <a:normAutofit fontScale="85000" lnSpcReduction="20000"/>
          </a:bodyPr>
          <a:lstStyle/>
          <a:p>
            <a:r>
              <a:rPr lang="uk-UA" dirty="0">
                <a:latin typeface="Times New Roman" panose="02020603050405020304" pitchFamily="18" charset="0"/>
                <a:cs typeface="Times New Roman" panose="02020603050405020304" pitchFamily="18" charset="0"/>
              </a:rPr>
              <a:t>Злочин - це вид правопорушення, що передбачається кримінальним законом, тобто протиправне, суспільно небезпечне, …, яке завдає чи може завдати істотну шкоду суспільним відносинам - державному і суспільному ладу, політичній, економічній та соціальній системам, правопорядку, власності, життю, здоров’ю, правам і свободам особи.</a:t>
            </a:r>
          </a:p>
          <a:p>
            <a:endParaRPr lang="uk-UA" dirty="0"/>
          </a:p>
        </p:txBody>
      </p:sp>
      <p:sp>
        <p:nvSpPr>
          <p:cNvPr id="5" name="TextBox 4"/>
          <p:cNvSpPr txBox="1"/>
          <p:nvPr/>
        </p:nvSpPr>
        <p:spPr>
          <a:xfrm>
            <a:off x="1532709" y="1715589"/>
            <a:ext cx="8891451" cy="685059"/>
          </a:xfrm>
          <a:prstGeom prst="rect">
            <a:avLst/>
          </a:prstGeom>
          <a:noFill/>
        </p:spPr>
        <p:txBody>
          <a:bodyPr wrap="square" rtlCol="0">
            <a:spAutoFit/>
          </a:bodyPr>
          <a:lstStyle/>
          <a:p>
            <a:pPr marL="449580">
              <a:lnSpc>
                <a:spcPct val="107000"/>
              </a:lnSpc>
              <a:spcAft>
                <a:spcPts val="800"/>
              </a:spcAft>
            </a:pPr>
            <a:r>
              <a:rPr lang="uk-UA" b="1" dirty="0">
                <a:latin typeface="Times New Roman" panose="02020603050405020304" pitchFamily="18" charset="0"/>
                <a:ea typeface="Calibri" panose="020F0502020204030204" pitchFamily="34" charset="0"/>
                <a:cs typeface="Times New Roman" panose="02020603050405020304" pitchFamily="18" charset="0"/>
              </a:rPr>
              <a:t>Визначте, які елементи є зайвими, а яких не вистачає в запропонованому тексті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rotWithShape="1">
          <a:blip r:embed="rId2"/>
          <a:srcRect l="5157" t="10986" r="7372" b="12673"/>
          <a:stretch/>
        </p:blipFill>
        <p:spPr>
          <a:xfrm>
            <a:off x="1933302" y="3814354"/>
            <a:ext cx="2891248" cy="2180482"/>
          </a:xfrm>
          <a:prstGeom prst="rect">
            <a:avLst/>
          </a:prstGeom>
          <a:ln>
            <a:noFill/>
          </a:ln>
          <a:effectLst>
            <a:softEdge rad="112500"/>
          </a:effectLst>
        </p:spPr>
      </p:pic>
    </p:spTree>
    <p:extLst>
      <p:ext uri="{BB962C8B-B14F-4D97-AF65-F5344CB8AC3E}">
        <p14:creationId xmlns:p14="http://schemas.microsoft.com/office/powerpoint/2010/main" val="33358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90737" y="941577"/>
            <a:ext cx="9119809" cy="2305283"/>
          </a:xfrm>
        </p:spPr>
        <p:txBody>
          <a:bodyPr>
            <a:normAutofit fontScale="92500" lnSpcReduction="10000"/>
          </a:bodyPr>
          <a:lstStyle/>
          <a:p>
            <a:pPr marL="228600">
              <a:lnSpc>
                <a:spcPct val="115000"/>
              </a:lnSpc>
            </a:pPr>
            <a:r>
              <a:rPr lang="uk-UA" sz="3200" b="1" i="1" dirty="0">
                <a:solidFill>
                  <a:srgbClr val="292B2C"/>
                </a:solidFill>
                <a:latin typeface="Times New Roman" panose="02020603050405020304" pitchFamily="18" charset="0"/>
                <a:ea typeface="Times New Roman" panose="02020603050405020304" pitchFamily="18" charset="0"/>
              </a:rPr>
              <a:t>«Розум завжди любить до чогось братися, і коли він не матиме хорошого, то звертатиметься до поганого»                  </a:t>
            </a:r>
            <a:endParaRPr lang="uk-UA" sz="3200" b="1" i="1" dirty="0">
              <a:latin typeface="Times New Roman" panose="02020603050405020304" pitchFamily="18" charset="0"/>
              <a:ea typeface="Times New Roman" panose="02020603050405020304" pitchFamily="18" charset="0"/>
            </a:endParaRPr>
          </a:p>
          <a:p>
            <a:pPr marL="4602480" indent="0">
              <a:lnSpc>
                <a:spcPct val="115000"/>
              </a:lnSpc>
              <a:buNone/>
            </a:pPr>
            <a:r>
              <a:rPr lang="uk-UA" sz="2800" dirty="0">
                <a:solidFill>
                  <a:srgbClr val="292B2C"/>
                </a:solidFill>
                <a:latin typeface="Times New Roman" panose="02020603050405020304" pitchFamily="18" charset="0"/>
                <a:ea typeface="Times New Roman" panose="02020603050405020304" pitchFamily="18" charset="0"/>
              </a:rPr>
              <a:t>                        Г. Сковорода</a:t>
            </a:r>
            <a:endParaRPr lang="uk-UA" sz="2800" dirty="0">
              <a:latin typeface="Times New Roman" panose="02020603050405020304" pitchFamily="18" charset="0"/>
              <a:ea typeface="Times New Roman" panose="02020603050405020304" pitchFamily="18" charset="0"/>
            </a:endParaRPr>
          </a:p>
          <a:p>
            <a:endParaRPr lang="uk-UA" dirty="0"/>
          </a:p>
        </p:txBody>
      </p:sp>
      <p:sp>
        <p:nvSpPr>
          <p:cNvPr id="4" name="Объект 3"/>
          <p:cNvSpPr>
            <a:spLocks noGrp="1"/>
          </p:cNvSpPr>
          <p:nvPr>
            <p:ph sz="half" idx="2"/>
          </p:nvPr>
        </p:nvSpPr>
        <p:spPr>
          <a:xfrm>
            <a:off x="659917" y="3839376"/>
            <a:ext cx="9119809" cy="2404670"/>
          </a:xfrm>
        </p:spPr>
        <p:txBody>
          <a:bodyPr>
            <a:normAutofit fontScale="92500" lnSpcReduction="10000"/>
          </a:bodyPr>
          <a:lstStyle/>
          <a:p>
            <a:r>
              <a:rPr lang="uk-UA" sz="2800" dirty="0">
                <a:latin typeface="Times New Roman" panose="02020603050405020304" pitchFamily="18" charset="0"/>
                <a:ea typeface="Times New Roman" panose="02020603050405020304" pitchFamily="18" charset="0"/>
              </a:rPr>
              <a:t> </a:t>
            </a:r>
            <a:r>
              <a:rPr lang="uk-UA" sz="3200" b="1" i="1" dirty="0">
                <a:latin typeface="Times New Roman" panose="02020603050405020304" pitchFamily="18" charset="0"/>
                <a:ea typeface="Times New Roman" panose="02020603050405020304" pitchFamily="18" charset="0"/>
              </a:rPr>
              <a:t>«Кожного дня, кожної миті Людина вибирає між добром і злом»</a:t>
            </a:r>
          </a:p>
          <a:p>
            <a:pPr marL="4495800" indent="0">
              <a:buNone/>
            </a:pPr>
            <a:r>
              <a:rPr lang="uk-UA" sz="2800" dirty="0">
                <a:latin typeface="Times New Roman" panose="02020603050405020304" pitchFamily="18" charset="0"/>
                <a:ea typeface="Times New Roman" panose="02020603050405020304" pitchFamily="18" charset="0"/>
              </a:rPr>
              <a:t>                             С. </a:t>
            </a:r>
            <a:r>
              <a:rPr lang="uk-UA" sz="2800" dirty="0" err="1">
                <a:latin typeface="Times New Roman" panose="02020603050405020304" pitchFamily="18" charset="0"/>
                <a:ea typeface="Times New Roman" panose="02020603050405020304" pitchFamily="18" charset="0"/>
              </a:rPr>
              <a:t>Лець</a:t>
            </a:r>
            <a:endParaRPr lang="uk-UA" sz="2800" dirty="0"/>
          </a:p>
        </p:txBody>
      </p:sp>
    </p:spTree>
    <p:extLst>
      <p:ext uri="{BB962C8B-B14F-4D97-AF65-F5344CB8AC3E}">
        <p14:creationId xmlns:p14="http://schemas.microsoft.com/office/powerpoint/2010/main" val="283389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6363" y="966651"/>
            <a:ext cx="9601196" cy="827315"/>
          </a:xfrm>
        </p:spPr>
        <p:txBody>
          <a:bodyPr/>
          <a:lstStyle/>
          <a:p>
            <a:r>
              <a:rPr lang="uk-UA" b="1" dirty="0">
                <a:latin typeface="Times New Roman" panose="02020603050405020304" pitchFamily="18" charset="0"/>
                <a:cs typeface="Times New Roman" panose="02020603050405020304" pitchFamily="18" charset="0"/>
              </a:rPr>
              <a:t>4. Види правопорушень</a:t>
            </a:r>
          </a:p>
        </p:txBody>
      </p:sp>
      <p:pic>
        <p:nvPicPr>
          <p:cNvPr id="5" name="Рисунок 4" descr="Wondershare EdrawMind"/>
          <p:cNvPicPr/>
          <p:nvPr/>
        </p:nvPicPr>
        <p:blipFill rotWithShape="1">
          <a:blip r:embed="rId2">
            <a:extLst>
              <a:ext uri="{28A0092B-C50C-407E-A947-70E740481C1C}">
                <a14:useLocalDpi xmlns:a14="http://schemas.microsoft.com/office/drawing/2010/main" val="0"/>
              </a:ext>
            </a:extLst>
          </a:blip>
          <a:srcRect l="7214" t="32544" r="24772" b="36672"/>
          <a:stretch/>
        </p:blipFill>
        <p:spPr bwMode="auto">
          <a:xfrm>
            <a:off x="788624" y="2182721"/>
            <a:ext cx="10527665" cy="3415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3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452" y="764418"/>
            <a:ext cx="9601196" cy="533159"/>
          </a:xfrm>
        </p:spPr>
        <p:txBody>
          <a:bodyPr>
            <a:normAutofit fontScale="90000"/>
          </a:bodyPr>
          <a:lstStyle/>
          <a:p>
            <a:r>
              <a:rPr lang="uk-UA" dirty="0">
                <a:latin typeface="Times New Roman" panose="02020603050405020304" pitchFamily="18" charset="0"/>
                <a:cs typeface="Times New Roman" panose="02020603050405020304" pitchFamily="18" charset="0"/>
              </a:rPr>
              <a:t>Практичне завдання 5</a:t>
            </a: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3827311560"/>
              </p:ext>
            </p:extLst>
          </p:nvPr>
        </p:nvGraphicFramePr>
        <p:xfrm>
          <a:off x="1402081" y="1682299"/>
          <a:ext cx="9370421" cy="1245266"/>
        </p:xfrm>
        <a:graphic>
          <a:graphicData uri="http://schemas.openxmlformats.org/drawingml/2006/table">
            <a:tbl>
              <a:tblPr firstRow="1" firstCol="1" bandRow="1"/>
              <a:tblGrid>
                <a:gridCol w="2481942">
                  <a:extLst>
                    <a:ext uri="{9D8B030D-6E8A-4147-A177-3AD203B41FA5}">
                      <a16:colId xmlns:a16="http://schemas.microsoft.com/office/drawing/2014/main" val="4018171771"/>
                    </a:ext>
                  </a:extLst>
                </a:gridCol>
                <a:gridCol w="2434586">
                  <a:extLst>
                    <a:ext uri="{9D8B030D-6E8A-4147-A177-3AD203B41FA5}">
                      <a16:colId xmlns:a16="http://schemas.microsoft.com/office/drawing/2014/main" val="1298277"/>
                    </a:ext>
                  </a:extLst>
                </a:gridCol>
                <a:gridCol w="2232235">
                  <a:extLst>
                    <a:ext uri="{9D8B030D-6E8A-4147-A177-3AD203B41FA5}">
                      <a16:colId xmlns:a16="http://schemas.microsoft.com/office/drawing/2014/main" val="938273318"/>
                    </a:ext>
                  </a:extLst>
                </a:gridCol>
                <a:gridCol w="2221658">
                  <a:extLst>
                    <a:ext uri="{9D8B030D-6E8A-4147-A177-3AD203B41FA5}">
                      <a16:colId xmlns:a16="http://schemas.microsoft.com/office/drawing/2014/main" val="1164043196"/>
                    </a:ext>
                  </a:extLst>
                </a:gridCol>
              </a:tblGrid>
              <a:tr h="762039">
                <a:tc>
                  <a:txBody>
                    <a:bodyPr/>
                    <a:lstStyle/>
                    <a:p>
                      <a:pPr algn="ctr">
                        <a:lnSpc>
                          <a:spcPct val="107000"/>
                        </a:lnSpc>
                        <a:spcAft>
                          <a:spcPts val="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Злочин</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Адміністративний</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800" b="1">
                          <a:effectLst/>
                          <a:latin typeface="Times New Roman" panose="02020603050405020304" pitchFamily="18" charset="0"/>
                          <a:ea typeface="Calibri" panose="020F0502020204030204" pitchFamily="34" charset="0"/>
                          <a:cs typeface="Times New Roman" panose="02020603050405020304" pitchFamily="18" charset="0"/>
                        </a:rPr>
                        <a:t>Дисциплінарний</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1800" b="1">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Цивільно-правовий проступок</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035607"/>
                  </a:ext>
                </a:extLst>
              </a:tr>
              <a:tr h="483227">
                <a:tc>
                  <a:txBody>
                    <a:bodyPr/>
                    <a:lstStyle/>
                    <a:p>
                      <a:pPr>
                        <a:lnSpc>
                          <a:spcPct val="107000"/>
                        </a:lnSpc>
                        <a:spcAft>
                          <a:spcPts val="0"/>
                        </a:spcAft>
                      </a:pP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26" marR="50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689426"/>
                  </a:ext>
                </a:extLst>
              </a:tr>
            </a:tbl>
          </a:graphicData>
        </a:graphic>
      </p:graphicFrame>
      <p:sp>
        <p:nvSpPr>
          <p:cNvPr id="5" name="TextBox 4"/>
          <p:cNvSpPr txBox="1"/>
          <p:nvPr/>
        </p:nvSpPr>
        <p:spPr>
          <a:xfrm>
            <a:off x="1690338" y="1295590"/>
            <a:ext cx="8237434" cy="388696"/>
          </a:xfrm>
          <a:prstGeom prst="rect">
            <a:avLst/>
          </a:prstGeom>
          <a:noFill/>
        </p:spPr>
        <p:txBody>
          <a:bodyPr wrap="square" rtlCol="0">
            <a:spAutoFit/>
          </a:bodyPr>
          <a:lstStyle/>
          <a:p>
            <a:pPr indent="449580">
              <a:lnSpc>
                <a:spcPct val="107000"/>
              </a:lnSpc>
              <a:spcAft>
                <a:spcPts val="800"/>
              </a:spcAft>
            </a:pPr>
            <a:r>
              <a:rPr lang="uk-UA" u="sng" dirty="0">
                <a:latin typeface="Times New Roman" panose="02020603050405020304" pitchFamily="18" charset="0"/>
                <a:ea typeface="Calibri" panose="020F0502020204030204" pitchFamily="34" charset="0"/>
                <a:cs typeface="Times New Roman" panose="02020603050405020304" pitchFamily="18" charset="0"/>
              </a:rPr>
              <a:t>Заповніть таблицю «Відповідність ситуацій та видів правопорушення»:</a:t>
            </a:r>
            <a:endParaRPr lang="uk-UA"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79566" y="2927565"/>
            <a:ext cx="4746171" cy="3240952"/>
          </a:xfrm>
          <a:prstGeom prst="rect">
            <a:avLst/>
          </a:prstGeom>
          <a:noFill/>
        </p:spPr>
        <p:txBody>
          <a:bodyPr wrap="square" rtlCol="0">
            <a:spAutoFit/>
          </a:bodyPr>
          <a:lstStyle/>
          <a:p>
            <a:pPr marL="342900" lvl="0" indent="-342900">
              <a:lnSpc>
                <a:spcPct val="107000"/>
              </a:lnSpc>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Єгор пошкодив річ, якою користувався з дозволу власника.</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П’яний водій перевищив швидкість руху і збив людину, потерпілий помер.</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Два підлітки, стоячи в черзі за квитками на футбол, нецензурно лаялися.</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Редактор видання виклав фото в журналі без згоди автора.</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Деркач не вслідкував за своєю коровою, вона витоптала у сусіда город.</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Лаборант кафедри не підготував відповідне обладнання та зірвав практичне заняття.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904412" y="2927565"/>
            <a:ext cx="5268686" cy="2990499"/>
          </a:xfrm>
          <a:prstGeom prst="rect">
            <a:avLst/>
          </a:prstGeom>
          <a:noFill/>
        </p:spPr>
        <p:txBody>
          <a:bodyPr wrap="square" rtlCol="0">
            <a:spAutoFit/>
          </a:bodyPr>
          <a:lstStyle/>
          <a:p>
            <a:pPr lvl="0">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7.  Лариса  Іванівна їхала на автобусі не придбавши   квиток.</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8.  Олена не виконала роботу, яку їй доручив керівник.</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9.  Захар, скориставшись перебуванням сусідів на відпочинку, проник до їх квартири і викрав телевізор.</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10.  Кандидат у депутати міської ради перед виборами надіслав  виборцям продуктові набори на суму 100 грн.</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11.  Андрій був відсутній на роботі весь день без поважної причини.</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12.  Гордій несвоєчасно отримав паспорт громадянина України.</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1480456" y="2540856"/>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кругленный прямоугольник 10"/>
          <p:cNvSpPr/>
          <p:nvPr/>
        </p:nvSpPr>
        <p:spPr>
          <a:xfrm>
            <a:off x="2207622" y="2540856"/>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кругленный прямоугольник 11"/>
          <p:cNvSpPr/>
          <p:nvPr/>
        </p:nvSpPr>
        <p:spPr>
          <a:xfrm>
            <a:off x="2935218" y="2530460"/>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кругленный прямоугольник 12"/>
          <p:cNvSpPr/>
          <p:nvPr/>
        </p:nvSpPr>
        <p:spPr>
          <a:xfrm>
            <a:off x="4075612" y="2531585"/>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кругленный прямоугольник 13"/>
          <p:cNvSpPr/>
          <p:nvPr/>
        </p:nvSpPr>
        <p:spPr>
          <a:xfrm>
            <a:off x="4828901" y="2531585"/>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кругленный прямоугольник 14"/>
          <p:cNvSpPr/>
          <p:nvPr/>
        </p:nvSpPr>
        <p:spPr>
          <a:xfrm>
            <a:off x="5550410" y="2530460"/>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кругленный прямоугольник 15"/>
          <p:cNvSpPr/>
          <p:nvPr/>
        </p:nvSpPr>
        <p:spPr>
          <a:xfrm>
            <a:off x="6476568" y="2530460"/>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Скругленный прямоугольник 16"/>
          <p:cNvSpPr/>
          <p:nvPr/>
        </p:nvSpPr>
        <p:spPr>
          <a:xfrm>
            <a:off x="7156268" y="2540294"/>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кругленный прямоугольник 17"/>
          <p:cNvSpPr/>
          <p:nvPr/>
        </p:nvSpPr>
        <p:spPr>
          <a:xfrm>
            <a:off x="7877777" y="2528210"/>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TextBox 18"/>
          <p:cNvSpPr txBox="1"/>
          <p:nvPr/>
        </p:nvSpPr>
        <p:spPr>
          <a:xfrm>
            <a:off x="1625127" y="2540294"/>
            <a:ext cx="363798" cy="369332"/>
          </a:xfrm>
          <a:prstGeom prst="rect">
            <a:avLst/>
          </a:prstGeom>
          <a:noFill/>
        </p:spPr>
        <p:txBody>
          <a:bodyPr wrap="square" rtlCol="0">
            <a:spAutoFit/>
          </a:bodyPr>
          <a:lstStyle/>
          <a:p>
            <a:r>
              <a:rPr lang="uk-UA" dirty="0"/>
              <a:t>2</a:t>
            </a:r>
          </a:p>
        </p:txBody>
      </p:sp>
      <p:sp>
        <p:nvSpPr>
          <p:cNvPr id="20" name="TextBox 19"/>
          <p:cNvSpPr txBox="1"/>
          <p:nvPr/>
        </p:nvSpPr>
        <p:spPr>
          <a:xfrm>
            <a:off x="2332913" y="2534896"/>
            <a:ext cx="363798" cy="369332"/>
          </a:xfrm>
          <a:prstGeom prst="rect">
            <a:avLst/>
          </a:prstGeom>
          <a:noFill/>
        </p:spPr>
        <p:txBody>
          <a:bodyPr wrap="square" rtlCol="0">
            <a:spAutoFit/>
          </a:bodyPr>
          <a:lstStyle/>
          <a:p>
            <a:r>
              <a:rPr lang="uk-UA" dirty="0"/>
              <a:t>9</a:t>
            </a:r>
          </a:p>
        </p:txBody>
      </p:sp>
      <p:sp>
        <p:nvSpPr>
          <p:cNvPr id="22" name="TextBox 21"/>
          <p:cNvSpPr txBox="1"/>
          <p:nvPr/>
        </p:nvSpPr>
        <p:spPr>
          <a:xfrm>
            <a:off x="2997382" y="2537603"/>
            <a:ext cx="443481" cy="369332"/>
          </a:xfrm>
          <a:prstGeom prst="rect">
            <a:avLst/>
          </a:prstGeom>
          <a:noFill/>
        </p:spPr>
        <p:txBody>
          <a:bodyPr wrap="square" rtlCol="0">
            <a:spAutoFit/>
          </a:bodyPr>
          <a:lstStyle/>
          <a:p>
            <a:r>
              <a:rPr lang="uk-UA" dirty="0"/>
              <a:t>10</a:t>
            </a:r>
          </a:p>
        </p:txBody>
      </p:sp>
      <p:sp>
        <p:nvSpPr>
          <p:cNvPr id="23" name="Скругленный прямоугольник 22"/>
          <p:cNvSpPr/>
          <p:nvPr/>
        </p:nvSpPr>
        <p:spPr>
          <a:xfrm>
            <a:off x="8674612" y="2528210"/>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Скругленный прямоугольник 23"/>
          <p:cNvSpPr/>
          <p:nvPr/>
        </p:nvSpPr>
        <p:spPr>
          <a:xfrm>
            <a:off x="9367919" y="2519527"/>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Скругленный прямоугольник 24"/>
          <p:cNvSpPr/>
          <p:nvPr/>
        </p:nvSpPr>
        <p:spPr>
          <a:xfrm>
            <a:off x="10070210" y="2519527"/>
            <a:ext cx="548640" cy="358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TextBox 25"/>
          <p:cNvSpPr txBox="1"/>
          <p:nvPr/>
        </p:nvSpPr>
        <p:spPr>
          <a:xfrm>
            <a:off x="4193875" y="2517414"/>
            <a:ext cx="327066" cy="369332"/>
          </a:xfrm>
          <a:prstGeom prst="rect">
            <a:avLst/>
          </a:prstGeom>
          <a:noFill/>
        </p:spPr>
        <p:txBody>
          <a:bodyPr wrap="square" rtlCol="0">
            <a:spAutoFit/>
          </a:bodyPr>
          <a:lstStyle/>
          <a:p>
            <a:r>
              <a:rPr lang="uk-UA" dirty="0"/>
              <a:t>3</a:t>
            </a:r>
          </a:p>
        </p:txBody>
      </p:sp>
      <p:sp>
        <p:nvSpPr>
          <p:cNvPr id="27" name="TextBox 26"/>
          <p:cNvSpPr txBox="1"/>
          <p:nvPr/>
        </p:nvSpPr>
        <p:spPr>
          <a:xfrm>
            <a:off x="4964210" y="2534896"/>
            <a:ext cx="331356" cy="369332"/>
          </a:xfrm>
          <a:prstGeom prst="rect">
            <a:avLst/>
          </a:prstGeom>
          <a:noFill/>
        </p:spPr>
        <p:txBody>
          <a:bodyPr wrap="square" rtlCol="0">
            <a:spAutoFit/>
          </a:bodyPr>
          <a:lstStyle/>
          <a:p>
            <a:r>
              <a:rPr lang="uk-UA" dirty="0"/>
              <a:t>7</a:t>
            </a:r>
          </a:p>
        </p:txBody>
      </p:sp>
      <p:sp>
        <p:nvSpPr>
          <p:cNvPr id="28" name="TextBox 27"/>
          <p:cNvSpPr txBox="1"/>
          <p:nvPr/>
        </p:nvSpPr>
        <p:spPr>
          <a:xfrm>
            <a:off x="5621158" y="2522812"/>
            <a:ext cx="443481" cy="369332"/>
          </a:xfrm>
          <a:prstGeom prst="rect">
            <a:avLst/>
          </a:prstGeom>
          <a:noFill/>
        </p:spPr>
        <p:txBody>
          <a:bodyPr wrap="square" rtlCol="0">
            <a:spAutoFit/>
          </a:bodyPr>
          <a:lstStyle/>
          <a:p>
            <a:r>
              <a:rPr lang="uk-UA" dirty="0"/>
              <a:t>12</a:t>
            </a:r>
          </a:p>
        </p:txBody>
      </p:sp>
      <p:sp>
        <p:nvSpPr>
          <p:cNvPr id="29" name="TextBox 28"/>
          <p:cNvSpPr txBox="1"/>
          <p:nvPr/>
        </p:nvSpPr>
        <p:spPr>
          <a:xfrm>
            <a:off x="6631790" y="2528912"/>
            <a:ext cx="339417" cy="369332"/>
          </a:xfrm>
          <a:prstGeom prst="rect">
            <a:avLst/>
          </a:prstGeom>
          <a:noFill/>
        </p:spPr>
        <p:txBody>
          <a:bodyPr wrap="square" rtlCol="0">
            <a:spAutoFit/>
          </a:bodyPr>
          <a:lstStyle/>
          <a:p>
            <a:r>
              <a:rPr lang="uk-UA" dirty="0"/>
              <a:t>6</a:t>
            </a:r>
          </a:p>
        </p:txBody>
      </p:sp>
      <p:sp>
        <p:nvSpPr>
          <p:cNvPr id="30" name="TextBox 29"/>
          <p:cNvSpPr txBox="1"/>
          <p:nvPr/>
        </p:nvSpPr>
        <p:spPr>
          <a:xfrm>
            <a:off x="7277676" y="2552835"/>
            <a:ext cx="313268" cy="369332"/>
          </a:xfrm>
          <a:prstGeom prst="rect">
            <a:avLst/>
          </a:prstGeom>
          <a:noFill/>
        </p:spPr>
        <p:txBody>
          <a:bodyPr wrap="square" rtlCol="0">
            <a:spAutoFit/>
          </a:bodyPr>
          <a:lstStyle/>
          <a:p>
            <a:r>
              <a:rPr lang="uk-UA" dirty="0"/>
              <a:t>8</a:t>
            </a:r>
          </a:p>
        </p:txBody>
      </p:sp>
      <p:sp>
        <p:nvSpPr>
          <p:cNvPr id="31" name="TextBox 30"/>
          <p:cNvSpPr txBox="1"/>
          <p:nvPr/>
        </p:nvSpPr>
        <p:spPr>
          <a:xfrm>
            <a:off x="7946589" y="2522812"/>
            <a:ext cx="443481" cy="369332"/>
          </a:xfrm>
          <a:prstGeom prst="rect">
            <a:avLst/>
          </a:prstGeom>
          <a:noFill/>
        </p:spPr>
        <p:txBody>
          <a:bodyPr wrap="square" rtlCol="0">
            <a:spAutoFit/>
          </a:bodyPr>
          <a:lstStyle/>
          <a:p>
            <a:r>
              <a:rPr lang="uk-UA" dirty="0"/>
              <a:t>11</a:t>
            </a:r>
          </a:p>
        </p:txBody>
      </p:sp>
      <p:sp>
        <p:nvSpPr>
          <p:cNvPr id="32" name="TextBox 31"/>
          <p:cNvSpPr txBox="1"/>
          <p:nvPr/>
        </p:nvSpPr>
        <p:spPr>
          <a:xfrm>
            <a:off x="8788638" y="2540294"/>
            <a:ext cx="313268" cy="369332"/>
          </a:xfrm>
          <a:prstGeom prst="rect">
            <a:avLst/>
          </a:prstGeom>
          <a:noFill/>
        </p:spPr>
        <p:txBody>
          <a:bodyPr wrap="square" rtlCol="0">
            <a:spAutoFit/>
          </a:bodyPr>
          <a:lstStyle/>
          <a:p>
            <a:r>
              <a:rPr lang="uk-UA" dirty="0"/>
              <a:t>1</a:t>
            </a:r>
          </a:p>
        </p:txBody>
      </p:sp>
      <p:sp>
        <p:nvSpPr>
          <p:cNvPr id="33" name="TextBox 32"/>
          <p:cNvSpPr txBox="1"/>
          <p:nvPr/>
        </p:nvSpPr>
        <p:spPr>
          <a:xfrm>
            <a:off x="9495685" y="2514129"/>
            <a:ext cx="313268" cy="369332"/>
          </a:xfrm>
          <a:prstGeom prst="rect">
            <a:avLst/>
          </a:prstGeom>
          <a:noFill/>
        </p:spPr>
        <p:txBody>
          <a:bodyPr wrap="square" rtlCol="0">
            <a:spAutoFit/>
          </a:bodyPr>
          <a:lstStyle/>
          <a:p>
            <a:r>
              <a:rPr lang="uk-UA" dirty="0"/>
              <a:t>4</a:t>
            </a:r>
          </a:p>
        </p:txBody>
      </p:sp>
      <p:sp>
        <p:nvSpPr>
          <p:cNvPr id="34" name="TextBox 33"/>
          <p:cNvSpPr txBox="1"/>
          <p:nvPr/>
        </p:nvSpPr>
        <p:spPr>
          <a:xfrm>
            <a:off x="10185636" y="2540294"/>
            <a:ext cx="313268" cy="369332"/>
          </a:xfrm>
          <a:prstGeom prst="rect">
            <a:avLst/>
          </a:prstGeom>
          <a:noFill/>
        </p:spPr>
        <p:txBody>
          <a:bodyPr wrap="square" rtlCol="0">
            <a:spAutoFit/>
          </a:bodyPr>
          <a:lstStyle/>
          <a:p>
            <a:r>
              <a:rPr lang="uk-UA" dirty="0"/>
              <a:t>5</a:t>
            </a:r>
          </a:p>
        </p:txBody>
      </p:sp>
    </p:spTree>
    <p:extLst>
      <p:ext uri="{BB962C8B-B14F-4D97-AF65-F5344CB8AC3E}">
        <p14:creationId xmlns:p14="http://schemas.microsoft.com/office/powerpoint/2010/main" val="8763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ppt_w</p:attrName>
                                        </p:attrNameLst>
                                      </p:cBhvr>
                                      <p:tavLst>
                                        <p:tav tm="0">
                                          <p:val>
                                            <p:fltVal val="0"/>
                                          </p:val>
                                        </p:tav>
                                        <p:tav tm="100000">
                                          <p:val>
                                            <p:strVal val="#ppt_w"/>
                                          </p:val>
                                        </p:tav>
                                      </p:tavLst>
                                    </p:anim>
                                    <p:anim calcmode="lin" valueType="num">
                                      <p:cBhvr>
                                        <p:cTn id="105" dur="500" fill="hold"/>
                                        <p:tgtEl>
                                          <p:spTgt spid="14"/>
                                        </p:tgtEl>
                                        <p:attrNameLst>
                                          <p:attrName>ppt_h</p:attrName>
                                        </p:attrNameLst>
                                      </p:cBhvr>
                                      <p:tavLst>
                                        <p:tav tm="0">
                                          <p:val>
                                            <p:fltVal val="0"/>
                                          </p:val>
                                        </p:tav>
                                        <p:tav tm="100000">
                                          <p:val>
                                            <p:strVal val="#ppt_h"/>
                                          </p:val>
                                        </p:tav>
                                      </p:tavLst>
                                    </p:anim>
                                    <p:animEffect transition="in" filter="fade">
                                      <p:cBhvr>
                                        <p:cTn id="106" dur="500"/>
                                        <p:tgtEl>
                                          <p:spTgt spid="1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 calcmode="lin" valueType="num">
                                      <p:cBhvr>
                                        <p:cTn id="128" dur="500" fill="hold"/>
                                        <p:tgtEl>
                                          <p:spTgt spid="11"/>
                                        </p:tgtEl>
                                        <p:attrNameLst>
                                          <p:attrName>ppt_w</p:attrName>
                                        </p:attrNameLst>
                                      </p:cBhvr>
                                      <p:tavLst>
                                        <p:tav tm="0">
                                          <p:val>
                                            <p:fltVal val="0"/>
                                          </p:val>
                                        </p:tav>
                                        <p:tav tm="100000">
                                          <p:val>
                                            <p:strVal val="#ppt_w"/>
                                          </p:val>
                                        </p:tav>
                                      </p:tavLst>
                                    </p:anim>
                                    <p:anim calcmode="lin" valueType="num">
                                      <p:cBhvr>
                                        <p:cTn id="129" dur="500" fill="hold"/>
                                        <p:tgtEl>
                                          <p:spTgt spid="11"/>
                                        </p:tgtEl>
                                        <p:attrNameLst>
                                          <p:attrName>ppt_h</p:attrName>
                                        </p:attrNameLst>
                                      </p:cBhvr>
                                      <p:tavLst>
                                        <p:tav tm="0">
                                          <p:val>
                                            <p:fltVal val="0"/>
                                          </p:val>
                                        </p:tav>
                                        <p:tav tm="100000">
                                          <p:val>
                                            <p:strVal val="#ppt_h"/>
                                          </p:val>
                                        </p:tav>
                                      </p:tavLst>
                                    </p:anim>
                                    <p:animEffect transition="in" filter="fade">
                                      <p:cBhvr>
                                        <p:cTn id="130" dur="500"/>
                                        <p:tgtEl>
                                          <p:spTgt spid="1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p:cTn id="133" dur="500" fill="hold"/>
                                        <p:tgtEl>
                                          <p:spTgt spid="20"/>
                                        </p:tgtEl>
                                        <p:attrNameLst>
                                          <p:attrName>ppt_w</p:attrName>
                                        </p:attrNameLst>
                                      </p:cBhvr>
                                      <p:tavLst>
                                        <p:tav tm="0">
                                          <p:val>
                                            <p:fltVal val="0"/>
                                          </p:val>
                                        </p:tav>
                                        <p:tav tm="100000">
                                          <p:val>
                                            <p:strVal val="#ppt_w"/>
                                          </p:val>
                                        </p:tav>
                                      </p:tavLst>
                                    </p:anim>
                                    <p:anim calcmode="lin" valueType="num">
                                      <p:cBhvr>
                                        <p:cTn id="134" dur="500" fill="hold"/>
                                        <p:tgtEl>
                                          <p:spTgt spid="20"/>
                                        </p:tgtEl>
                                        <p:attrNameLst>
                                          <p:attrName>ppt_h</p:attrName>
                                        </p:attrNameLst>
                                      </p:cBhvr>
                                      <p:tavLst>
                                        <p:tav tm="0">
                                          <p:val>
                                            <p:fltVal val="0"/>
                                          </p:val>
                                        </p:tav>
                                        <p:tav tm="100000">
                                          <p:val>
                                            <p:strVal val="#ppt_h"/>
                                          </p:val>
                                        </p:tav>
                                      </p:tavLst>
                                    </p:anim>
                                    <p:animEffect transition="in" filter="fad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 calcmode="lin" valueType="num">
                                      <p:cBhvr>
                                        <p:cTn id="140" dur="500" fill="hold"/>
                                        <p:tgtEl>
                                          <p:spTgt spid="12"/>
                                        </p:tgtEl>
                                        <p:attrNameLst>
                                          <p:attrName>ppt_w</p:attrName>
                                        </p:attrNameLst>
                                      </p:cBhvr>
                                      <p:tavLst>
                                        <p:tav tm="0">
                                          <p:val>
                                            <p:fltVal val="0"/>
                                          </p:val>
                                        </p:tav>
                                        <p:tav tm="100000">
                                          <p:val>
                                            <p:strVal val="#ppt_w"/>
                                          </p:val>
                                        </p:tav>
                                      </p:tavLst>
                                    </p:anim>
                                    <p:anim calcmode="lin" valueType="num">
                                      <p:cBhvr>
                                        <p:cTn id="141" dur="500" fill="hold"/>
                                        <p:tgtEl>
                                          <p:spTgt spid="12"/>
                                        </p:tgtEl>
                                        <p:attrNameLst>
                                          <p:attrName>ppt_h</p:attrName>
                                        </p:attrNameLst>
                                      </p:cBhvr>
                                      <p:tavLst>
                                        <p:tav tm="0">
                                          <p:val>
                                            <p:fltVal val="0"/>
                                          </p:val>
                                        </p:tav>
                                        <p:tav tm="100000">
                                          <p:val>
                                            <p:strVal val="#ppt_h"/>
                                          </p:val>
                                        </p:tav>
                                      </p:tavLst>
                                    </p:anim>
                                    <p:animEffect transition="in" filter="fade">
                                      <p:cBhvr>
                                        <p:cTn id="142" dur="500"/>
                                        <p:tgtEl>
                                          <p:spTgt spid="12"/>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p:cTn id="145" dur="500" fill="hold"/>
                                        <p:tgtEl>
                                          <p:spTgt spid="22"/>
                                        </p:tgtEl>
                                        <p:attrNameLst>
                                          <p:attrName>ppt_w</p:attrName>
                                        </p:attrNameLst>
                                      </p:cBhvr>
                                      <p:tavLst>
                                        <p:tav tm="0">
                                          <p:val>
                                            <p:fltVal val="0"/>
                                          </p:val>
                                        </p:tav>
                                        <p:tav tm="100000">
                                          <p:val>
                                            <p:strVal val="#ppt_w"/>
                                          </p:val>
                                        </p:tav>
                                      </p:tavLst>
                                    </p:anim>
                                    <p:anim calcmode="lin" valueType="num">
                                      <p:cBhvr>
                                        <p:cTn id="146" dur="500" fill="hold"/>
                                        <p:tgtEl>
                                          <p:spTgt spid="22"/>
                                        </p:tgtEl>
                                        <p:attrNameLst>
                                          <p:attrName>ppt_h</p:attrName>
                                        </p:attrNameLst>
                                      </p:cBhvr>
                                      <p:tavLst>
                                        <p:tav tm="0">
                                          <p:val>
                                            <p:fltVal val="0"/>
                                          </p:val>
                                        </p:tav>
                                        <p:tav tm="100000">
                                          <p:val>
                                            <p:strVal val="#ppt_h"/>
                                          </p:val>
                                        </p:tav>
                                      </p:tavLst>
                                    </p:anim>
                                    <p:animEffect transition="in" filter="fade">
                                      <p:cBhvr>
                                        <p:cTn id="147" dur="500"/>
                                        <p:tgtEl>
                                          <p:spTgt spid="22"/>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500" fill="hold"/>
                                        <p:tgtEl>
                                          <p:spTgt spid="18"/>
                                        </p:tgtEl>
                                        <p:attrNameLst>
                                          <p:attrName>ppt_w</p:attrName>
                                        </p:attrNameLst>
                                      </p:cBhvr>
                                      <p:tavLst>
                                        <p:tav tm="0">
                                          <p:val>
                                            <p:fltVal val="0"/>
                                          </p:val>
                                        </p:tav>
                                        <p:tav tm="100000">
                                          <p:val>
                                            <p:strVal val="#ppt_w"/>
                                          </p:val>
                                        </p:tav>
                                      </p:tavLst>
                                    </p:anim>
                                    <p:anim calcmode="lin" valueType="num">
                                      <p:cBhvr>
                                        <p:cTn id="153" dur="500" fill="hold"/>
                                        <p:tgtEl>
                                          <p:spTgt spid="18"/>
                                        </p:tgtEl>
                                        <p:attrNameLst>
                                          <p:attrName>ppt_h</p:attrName>
                                        </p:attrNameLst>
                                      </p:cBhvr>
                                      <p:tavLst>
                                        <p:tav tm="0">
                                          <p:val>
                                            <p:fltVal val="0"/>
                                          </p:val>
                                        </p:tav>
                                        <p:tav tm="100000">
                                          <p:val>
                                            <p:strVal val="#ppt_h"/>
                                          </p:val>
                                        </p:tav>
                                      </p:tavLst>
                                    </p:anim>
                                    <p:animEffect transition="in" filter="fade">
                                      <p:cBhvr>
                                        <p:cTn id="154" dur="500"/>
                                        <p:tgtEl>
                                          <p:spTgt spid="1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 calcmode="lin" valueType="num">
                                      <p:cBhvr>
                                        <p:cTn id="157" dur="500" fill="hold"/>
                                        <p:tgtEl>
                                          <p:spTgt spid="31"/>
                                        </p:tgtEl>
                                        <p:attrNameLst>
                                          <p:attrName>ppt_w</p:attrName>
                                        </p:attrNameLst>
                                      </p:cBhvr>
                                      <p:tavLst>
                                        <p:tav tm="0">
                                          <p:val>
                                            <p:fltVal val="0"/>
                                          </p:val>
                                        </p:tav>
                                        <p:tav tm="100000">
                                          <p:val>
                                            <p:strVal val="#ppt_w"/>
                                          </p:val>
                                        </p:tav>
                                      </p:tavLst>
                                    </p:anim>
                                    <p:anim calcmode="lin" valueType="num">
                                      <p:cBhvr>
                                        <p:cTn id="158" dur="500" fill="hold"/>
                                        <p:tgtEl>
                                          <p:spTgt spid="31"/>
                                        </p:tgtEl>
                                        <p:attrNameLst>
                                          <p:attrName>ppt_h</p:attrName>
                                        </p:attrNameLst>
                                      </p:cBhvr>
                                      <p:tavLst>
                                        <p:tav tm="0">
                                          <p:val>
                                            <p:fltVal val="0"/>
                                          </p:val>
                                        </p:tav>
                                        <p:tav tm="100000">
                                          <p:val>
                                            <p:strVal val="#ppt_h"/>
                                          </p:val>
                                        </p:tav>
                                      </p:tavLst>
                                    </p:anim>
                                    <p:animEffect transition="in" filter="fade">
                                      <p:cBhvr>
                                        <p:cTn id="159" dur="500"/>
                                        <p:tgtEl>
                                          <p:spTgt spid="3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15"/>
                                        </p:tgtEl>
                                        <p:attrNameLst>
                                          <p:attrName>style.visibility</p:attrName>
                                        </p:attrNameLst>
                                      </p:cBhvr>
                                      <p:to>
                                        <p:strVal val="visible"/>
                                      </p:to>
                                    </p:set>
                                    <p:anim calcmode="lin" valueType="num">
                                      <p:cBhvr>
                                        <p:cTn id="164" dur="500" fill="hold"/>
                                        <p:tgtEl>
                                          <p:spTgt spid="15"/>
                                        </p:tgtEl>
                                        <p:attrNameLst>
                                          <p:attrName>ppt_w</p:attrName>
                                        </p:attrNameLst>
                                      </p:cBhvr>
                                      <p:tavLst>
                                        <p:tav tm="0">
                                          <p:val>
                                            <p:fltVal val="0"/>
                                          </p:val>
                                        </p:tav>
                                        <p:tav tm="100000">
                                          <p:val>
                                            <p:strVal val="#ppt_w"/>
                                          </p:val>
                                        </p:tav>
                                      </p:tavLst>
                                    </p:anim>
                                    <p:anim calcmode="lin" valueType="num">
                                      <p:cBhvr>
                                        <p:cTn id="165" dur="500" fill="hold"/>
                                        <p:tgtEl>
                                          <p:spTgt spid="15"/>
                                        </p:tgtEl>
                                        <p:attrNameLst>
                                          <p:attrName>ppt_h</p:attrName>
                                        </p:attrNameLst>
                                      </p:cBhvr>
                                      <p:tavLst>
                                        <p:tav tm="0">
                                          <p:val>
                                            <p:fltVal val="0"/>
                                          </p:val>
                                        </p:tav>
                                        <p:tav tm="100000">
                                          <p:val>
                                            <p:strVal val="#ppt_h"/>
                                          </p:val>
                                        </p:tav>
                                      </p:tavLst>
                                    </p:anim>
                                    <p:animEffect transition="in" filter="fade">
                                      <p:cBhvr>
                                        <p:cTn id="166" dur="500"/>
                                        <p:tgtEl>
                                          <p:spTgt spid="15"/>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2" grpId="0"/>
      <p:bldP spid="23" grpId="0" animBg="1"/>
      <p:bldP spid="24" grpId="0" animBg="1"/>
      <p:bldP spid="25" grpId="0" animBg="1"/>
      <p:bldP spid="26" grpId="0"/>
      <p:bldP spid="27" grpId="0"/>
      <p:bldP spid="28" grpId="0"/>
      <p:bldP spid="29" grpId="0"/>
      <p:bldP spid="30"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D0AAD-C033-4AEA-97AD-F6C88466B0F2}"/>
              </a:ext>
            </a:extLst>
          </p:cNvPr>
          <p:cNvSpPr>
            <a:spLocks noGrp="1"/>
          </p:cNvSpPr>
          <p:nvPr>
            <p:ph type="title"/>
          </p:nvPr>
        </p:nvSpPr>
        <p:spPr>
          <a:xfrm>
            <a:off x="1199608" y="651208"/>
            <a:ext cx="9601196" cy="628954"/>
          </a:xfrm>
        </p:spPr>
        <p:txBody>
          <a:bodyPr>
            <a:normAutofit fontScale="90000"/>
          </a:bodyPr>
          <a:lstStyle/>
          <a:p>
            <a:r>
              <a:rPr lang="uk-UA" dirty="0">
                <a:latin typeface="Times New Roman" panose="02020603050405020304" pitchFamily="18" charset="0"/>
                <a:cs typeface="Times New Roman" panose="02020603050405020304" pitchFamily="18" charset="0"/>
              </a:rPr>
              <a:t>Вправа «Квітка Лотос»</a:t>
            </a:r>
          </a:p>
        </p:txBody>
      </p:sp>
      <p:graphicFrame>
        <p:nvGraphicFramePr>
          <p:cNvPr id="5" name="Объект 4"/>
          <p:cNvGraphicFramePr>
            <a:graphicFrameLocks noGrp="1"/>
          </p:cNvGraphicFramePr>
          <p:nvPr>
            <p:ph idx="1"/>
            <p:extLst>
              <p:ext uri="{D42A27DB-BD31-4B8C-83A1-F6EECF244321}">
                <p14:modId xmlns:p14="http://schemas.microsoft.com/office/powerpoint/2010/main" val="860647081"/>
              </p:ext>
            </p:extLst>
          </p:nvPr>
        </p:nvGraphicFramePr>
        <p:xfrm>
          <a:off x="2178474" y="1210436"/>
          <a:ext cx="8080223" cy="4833313"/>
        </p:xfrm>
        <a:graphic>
          <a:graphicData uri="http://schemas.openxmlformats.org/drawingml/2006/table">
            <a:tbl>
              <a:tblPr firstRow="1" firstCol="1" bandRow="1"/>
              <a:tblGrid>
                <a:gridCol w="905694">
                  <a:extLst>
                    <a:ext uri="{9D8B030D-6E8A-4147-A177-3AD203B41FA5}">
                      <a16:colId xmlns:a16="http://schemas.microsoft.com/office/drawing/2014/main" val="485017369"/>
                    </a:ext>
                  </a:extLst>
                </a:gridCol>
                <a:gridCol w="984195">
                  <a:extLst>
                    <a:ext uri="{9D8B030D-6E8A-4147-A177-3AD203B41FA5}">
                      <a16:colId xmlns:a16="http://schemas.microsoft.com/office/drawing/2014/main" val="2300500745"/>
                    </a:ext>
                  </a:extLst>
                </a:gridCol>
                <a:gridCol w="807969">
                  <a:extLst>
                    <a:ext uri="{9D8B030D-6E8A-4147-A177-3AD203B41FA5}">
                      <a16:colId xmlns:a16="http://schemas.microsoft.com/office/drawing/2014/main" val="104148658"/>
                    </a:ext>
                  </a:extLst>
                </a:gridCol>
                <a:gridCol w="1008760">
                  <a:extLst>
                    <a:ext uri="{9D8B030D-6E8A-4147-A177-3AD203B41FA5}">
                      <a16:colId xmlns:a16="http://schemas.microsoft.com/office/drawing/2014/main" val="4141200070"/>
                    </a:ext>
                  </a:extLst>
                </a:gridCol>
                <a:gridCol w="1135322">
                  <a:extLst>
                    <a:ext uri="{9D8B030D-6E8A-4147-A177-3AD203B41FA5}">
                      <a16:colId xmlns:a16="http://schemas.microsoft.com/office/drawing/2014/main" val="3782572463"/>
                    </a:ext>
                  </a:extLst>
                </a:gridCol>
                <a:gridCol w="909966">
                  <a:extLst>
                    <a:ext uri="{9D8B030D-6E8A-4147-A177-3AD203B41FA5}">
                      <a16:colId xmlns:a16="http://schemas.microsoft.com/office/drawing/2014/main" val="573076202"/>
                    </a:ext>
                  </a:extLst>
                </a:gridCol>
                <a:gridCol w="832000">
                  <a:extLst>
                    <a:ext uri="{9D8B030D-6E8A-4147-A177-3AD203B41FA5}">
                      <a16:colId xmlns:a16="http://schemas.microsoft.com/office/drawing/2014/main" val="1031949337"/>
                    </a:ext>
                  </a:extLst>
                </a:gridCol>
                <a:gridCol w="866711">
                  <a:extLst>
                    <a:ext uri="{9D8B030D-6E8A-4147-A177-3AD203B41FA5}">
                      <a16:colId xmlns:a16="http://schemas.microsoft.com/office/drawing/2014/main" val="2307212042"/>
                    </a:ext>
                  </a:extLst>
                </a:gridCol>
                <a:gridCol w="629606">
                  <a:extLst>
                    <a:ext uri="{9D8B030D-6E8A-4147-A177-3AD203B41FA5}">
                      <a16:colId xmlns:a16="http://schemas.microsoft.com/office/drawing/2014/main" val="2985394029"/>
                    </a:ext>
                  </a:extLst>
                </a:gridCol>
              </a:tblGrid>
              <a:tr h="529400">
                <a:tc>
                  <a:txBody>
                    <a:bodyPr/>
                    <a:lstStyle/>
                    <a:p>
                      <a:pPr algn="ct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протиправне</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винне</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k-UA" sz="600" dirty="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суспільно небезпечне діяння (дія чи бездіяльність)</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суспільно небезпечне</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протиправний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акт</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вина правопорушника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об’єкт</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суб’єкт</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об’єктивна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сторона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626719"/>
                  </a:ext>
                </a:extLst>
              </a:tr>
              <a:tr h="666817">
                <a:tc>
                  <a:txBody>
                    <a:bodyPr/>
                    <a:lstStyle/>
                    <a:p>
                      <a:pP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деліктоздатний суб’єкт</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dirty="0">
                          <a:effectLst/>
                          <a:latin typeface="Times New Roman" panose="02020603050405020304" pitchFamily="18" charset="0"/>
                          <a:ea typeface="Calibri" panose="020F0502020204030204" pitchFamily="34" charset="0"/>
                          <a:cs typeface="Times New Roman" panose="02020603050405020304" pitchFamily="18" charset="0"/>
                        </a:rPr>
                        <a:t>ПОНЯТТЯ</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юридично визначені наслідки.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деліктоздатність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ОЗНАКИ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вольовий акт</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суб’єктивна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сторона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СКЛАД</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умисел</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425368"/>
                  </a:ext>
                </a:extLst>
              </a:tr>
              <a:tr h="799168">
                <a:tc>
                  <a:txBody>
                    <a:bodyPr/>
                    <a:lstStyle/>
                    <a:p>
                      <a:pPr algn="ct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негативні наслідки для правопорушника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правопорушник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караність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причинний зв’язок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дія чи бездіяння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необережність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мотив</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мета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012076"/>
                  </a:ext>
                </a:extLst>
              </a:tr>
              <a:tr h="439818">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безробіття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майнова нерівність у суспільстві</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жорстокість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ПОНЯТТЯ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ОЗНАКИ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СКЛАД</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вид правопорушення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кримінально караний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суспільно небезпечний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725289"/>
                  </a:ext>
                </a:extLst>
              </a:tr>
              <a:tr h="439818">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від­сутність моральних принципів</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ПРИЧИНИ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недос­коналість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законодавства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ПРИЧИНИ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uk-UA" sz="600" b="1">
                          <a:effectLst/>
                          <a:latin typeface="Times New Roman" panose="02020603050405020304" pitchFamily="18" charset="0"/>
                          <a:ea typeface="Calibri" panose="020F0502020204030204" pitchFamily="34" charset="0"/>
                          <a:cs typeface="Times New Roman" panose="02020603050405020304" pitchFamily="18" charset="0"/>
                        </a:rPr>
                        <a:t>ПРАВОПО</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b="1">
                          <a:effectLst/>
                          <a:latin typeface="Times New Roman" panose="02020603050405020304" pitchFamily="18" charset="0"/>
                          <a:ea typeface="Calibri" panose="020F0502020204030204" pitchFamily="34" charset="0"/>
                          <a:cs typeface="Times New Roman" panose="02020603050405020304" pitchFamily="18" charset="0"/>
                        </a:rPr>
                        <a:t>РУШЕННЯ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ЗЛОЧИН</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протиправний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ЗЛОЧИН</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винне діяння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884312"/>
                  </a:ext>
                </a:extLst>
              </a:tr>
              <a:tr h="529400">
                <a:tc>
                  <a:txBody>
                    <a:bodyPr/>
                    <a:lstStyle/>
                    <a:p>
                      <a:pPr algn="ctr">
                        <a:lnSpc>
                          <a:spcPct val="107000"/>
                        </a:lnSpc>
                        <a:spcAft>
                          <a:spcPts val="0"/>
                        </a:spcAft>
                      </a:pPr>
                      <a:r>
                        <a:rPr lang="uk-UA" sz="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низький рівень правосвідомості й правової куль­тури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вплив масової культури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пияцтво, наркоманія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АДМІНІСТРАТИВНИЙ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ДИСЦИПЛІНАРНИЙ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ПРОФІЛАКТИКА СЕРЕД МОЛОДІ</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істотна шкода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посягає на суспільні цінності</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32692"/>
                  </a:ext>
                </a:extLst>
              </a:tr>
              <a:tr h="439818">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протиправна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дія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бездіяльність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винна особа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суспільно шкідливий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порушення норм</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трудова дисципліна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279268"/>
                  </a:ext>
                </a:extLst>
              </a:tr>
              <a:tr h="459674">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власність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АДМІНІСТРА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ТИВНИЙ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державне управління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протиправний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ДИСЦИПЛІНАРНИЙ</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ПРОСТУПОК</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службова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дисципліна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ПРОФІЛАКТИКА СЕРЕД МОЛОДІ</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695864"/>
                  </a:ext>
                </a:extLst>
              </a:tr>
              <a:tr h="529400">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права і свободи громадян</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суспільні відносини</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solidFill>
                            <a:srgbClr val="292B2C"/>
                          </a:solidFill>
                          <a:effectLst/>
                          <a:latin typeface="Times New Roman" panose="02020603050405020304" pitchFamily="18" charset="0"/>
                          <a:ea typeface="Times New Roman" panose="02020603050405020304" pitchFamily="18" charset="0"/>
                          <a:cs typeface="Times New Roman" panose="02020603050405020304" pitchFamily="18" charset="0"/>
                        </a:rPr>
                        <a:t>адміністративна відповідальність</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військова дисципліна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навчальна дисципліна</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дисциплінарні стягнення</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638" marR="39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613096"/>
                  </a:ext>
                </a:extLst>
              </a:tr>
            </a:tbl>
          </a:graphicData>
        </a:graphic>
      </p:graphicFrame>
    </p:spTree>
    <p:extLst>
      <p:ext uri="{BB962C8B-B14F-4D97-AF65-F5344CB8AC3E}">
        <p14:creationId xmlns:p14="http://schemas.microsoft.com/office/powerpoint/2010/main" val="7025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Рефлексія</a:t>
            </a:r>
          </a:p>
        </p:txBody>
      </p:sp>
      <p:sp>
        <p:nvSpPr>
          <p:cNvPr id="3" name="Объект 2"/>
          <p:cNvSpPr>
            <a:spLocks noGrp="1"/>
          </p:cNvSpPr>
          <p:nvPr>
            <p:ph idx="1"/>
          </p:nvPr>
        </p:nvSpPr>
        <p:spPr>
          <a:xfrm>
            <a:off x="1295401" y="2556932"/>
            <a:ext cx="5296988" cy="1727685"/>
          </a:xfrm>
        </p:spPr>
        <p:txBody>
          <a:bodyPr/>
          <a:lstStyle/>
          <a:p>
            <a:r>
              <a:rPr lang="uk-UA" dirty="0">
                <a:latin typeface="Times New Roman" panose="02020603050405020304" pitchFamily="18" charset="0"/>
                <a:cs typeface="Times New Roman" panose="02020603050405020304" pitchFamily="18" charset="0"/>
              </a:rPr>
              <a:t>Мої сподівання від уроку … </a:t>
            </a:r>
          </a:p>
          <a:p>
            <a:r>
              <a:rPr lang="uk-UA" dirty="0">
                <a:latin typeface="Times New Roman" panose="02020603050405020304" pitchFamily="18" charset="0"/>
                <a:cs typeface="Times New Roman" panose="02020603050405020304" pitchFamily="18" charset="0"/>
              </a:rPr>
              <a:t>Сьогодні я задумалася над… </a:t>
            </a:r>
          </a:p>
          <a:p>
            <a:r>
              <a:rPr lang="uk-UA" dirty="0">
                <a:latin typeface="Times New Roman" panose="02020603050405020304" pitchFamily="18" charset="0"/>
                <a:cs typeface="Times New Roman" panose="02020603050405020304" pitchFamily="18" charset="0"/>
              </a:rPr>
              <a:t>Для мене було корисним дізнатися…</a:t>
            </a:r>
          </a:p>
          <a:p>
            <a:endParaRPr lang="uk-UA" dirty="0"/>
          </a:p>
        </p:txBody>
      </p:sp>
      <p:pic>
        <p:nvPicPr>
          <p:cNvPr id="4" name="Рисунок 3"/>
          <p:cNvPicPr>
            <a:picLocks noChangeAspect="1"/>
          </p:cNvPicPr>
          <p:nvPr/>
        </p:nvPicPr>
        <p:blipFill>
          <a:blip r:embed="rId2"/>
          <a:stretch>
            <a:fillRect/>
          </a:stretch>
        </p:blipFill>
        <p:spPr>
          <a:xfrm>
            <a:off x="7366747" y="1898469"/>
            <a:ext cx="3634219" cy="4282440"/>
          </a:xfrm>
          <a:prstGeom prst="rect">
            <a:avLst/>
          </a:prstGeom>
          <a:ln>
            <a:noFill/>
          </a:ln>
          <a:effectLst>
            <a:softEdge rad="112500"/>
          </a:effectLst>
        </p:spPr>
      </p:pic>
    </p:spTree>
    <p:extLst>
      <p:ext uri="{BB962C8B-B14F-4D97-AF65-F5344CB8AC3E}">
        <p14:creationId xmlns:p14="http://schemas.microsoft.com/office/powerpoint/2010/main" val="36325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Домашнє завдання</a:t>
            </a:r>
          </a:p>
        </p:txBody>
      </p:sp>
      <p:sp>
        <p:nvSpPr>
          <p:cNvPr id="3" name="Объект 2"/>
          <p:cNvSpPr>
            <a:spLocks noGrp="1"/>
          </p:cNvSpPr>
          <p:nvPr>
            <p:ph idx="1"/>
          </p:nvPr>
        </p:nvSpPr>
        <p:spPr/>
        <p:txBody>
          <a:bodyPr>
            <a:normAutofit fontScale="70000" lnSpcReduction="20000"/>
          </a:bodyPr>
          <a:lstStyle/>
          <a:p>
            <a:pPr marL="0" indent="0" algn="just">
              <a:lnSpc>
                <a:spcPct val="150000"/>
              </a:lnSpc>
              <a:spcAft>
                <a:spcPts val="0"/>
              </a:spcAft>
              <a:buNone/>
            </a:pPr>
            <a:r>
              <a:rPr lang="uk-UA" sz="2600" dirty="0">
                <a:latin typeface="Times New Roman" panose="02020603050405020304" pitchFamily="18" charset="0"/>
                <a:ea typeface="Times New Roman" panose="02020603050405020304" pitchFamily="18" charset="0"/>
              </a:rPr>
              <a:t>Параграф 6 опрацювати.</a:t>
            </a:r>
          </a:p>
          <a:p>
            <a:pPr marL="0" lvl="0" indent="0" algn="just">
              <a:lnSpc>
                <a:spcPct val="150000"/>
              </a:lnSpc>
              <a:spcAft>
                <a:spcPts val="0"/>
              </a:spcAft>
              <a:buNone/>
            </a:pPr>
            <a:r>
              <a:rPr lang="uk-UA" dirty="0">
                <a:latin typeface="Times New Roman" panose="02020603050405020304" pitchFamily="18" charset="0"/>
                <a:ea typeface="Times New Roman" panose="02020603050405020304" pitchFamily="18" charset="0"/>
              </a:rPr>
              <a:t>   1. </a:t>
            </a:r>
            <a:r>
              <a:rPr lang="uk-UA" i="1" dirty="0">
                <a:latin typeface="Times New Roman" panose="02020603050405020304" pitchFamily="18" charset="0"/>
                <a:ea typeface="Times New Roman" panose="02020603050405020304" pitchFamily="18" charset="0"/>
              </a:rPr>
              <a:t>Середній рівень</a:t>
            </a:r>
            <a:endParaRPr lang="uk-UA" sz="1800" i="1" dirty="0">
              <a:latin typeface="Times New Roman" panose="02020603050405020304" pitchFamily="18" charset="0"/>
              <a:ea typeface="Times New Roman" panose="02020603050405020304" pitchFamily="18" charset="0"/>
            </a:endParaRPr>
          </a:p>
          <a:p>
            <a:pPr marL="171450" indent="0" algn="just">
              <a:lnSpc>
                <a:spcPct val="150000"/>
              </a:lnSpc>
              <a:spcAft>
                <a:spcPts val="0"/>
              </a:spcAft>
              <a:buNone/>
            </a:pPr>
            <a:r>
              <a:rPr lang="uk-UA" dirty="0">
                <a:latin typeface="Times New Roman" panose="02020603050405020304" pitchFamily="18" charset="0"/>
                <a:ea typeface="Times New Roman" panose="02020603050405020304" pitchFamily="18" charset="0"/>
              </a:rPr>
              <a:t>    Дати відповіді на запитання  1-6 після параграфа</a:t>
            </a:r>
            <a:endParaRPr lang="uk-UA" sz="1800" dirty="0">
              <a:latin typeface="Times New Roman" panose="02020603050405020304" pitchFamily="18" charset="0"/>
              <a:ea typeface="Times New Roman" panose="02020603050405020304" pitchFamily="18" charset="0"/>
            </a:endParaRPr>
          </a:p>
          <a:p>
            <a:pPr marL="0" lvl="0" indent="0" algn="just">
              <a:lnSpc>
                <a:spcPct val="150000"/>
              </a:lnSpc>
              <a:spcAft>
                <a:spcPts val="0"/>
              </a:spcAft>
              <a:buNone/>
            </a:pPr>
            <a:r>
              <a:rPr lang="uk-UA" dirty="0">
                <a:latin typeface="Times New Roman" panose="02020603050405020304" pitchFamily="18" charset="0"/>
                <a:ea typeface="Times New Roman" panose="02020603050405020304" pitchFamily="18" charset="0"/>
              </a:rPr>
              <a:t>   2. </a:t>
            </a:r>
            <a:r>
              <a:rPr lang="uk-UA" i="1" dirty="0">
                <a:latin typeface="Times New Roman" panose="02020603050405020304" pitchFamily="18" charset="0"/>
                <a:ea typeface="Times New Roman" panose="02020603050405020304" pitchFamily="18" charset="0"/>
              </a:rPr>
              <a:t>Достатній рівень</a:t>
            </a:r>
            <a:endParaRPr lang="uk-UA" sz="1800" i="1" dirty="0">
              <a:latin typeface="Times New Roman" panose="02020603050405020304" pitchFamily="18" charset="0"/>
              <a:ea typeface="Times New Roman" panose="02020603050405020304" pitchFamily="18" charset="0"/>
            </a:endParaRPr>
          </a:p>
          <a:p>
            <a:pPr marL="171450" indent="0" algn="just">
              <a:lnSpc>
                <a:spcPct val="150000"/>
              </a:lnSpc>
              <a:spcAft>
                <a:spcPts val="0"/>
              </a:spcAft>
              <a:buNone/>
            </a:pPr>
            <a:r>
              <a:rPr lang="uk-UA" dirty="0">
                <a:solidFill>
                  <a:schemeClr val="tx1"/>
                </a:solidFill>
                <a:latin typeface="Times New Roman" panose="02020603050405020304" pitchFamily="18" charset="0"/>
                <a:ea typeface="Times New Roman" panose="02020603050405020304" pitchFamily="18" charset="0"/>
              </a:rPr>
              <a:t>    Подивіться в Інтернеті: </a:t>
            </a:r>
            <a:r>
              <a:rPr lang="uk-UA" sz="1800" dirty="0">
                <a:solidFill>
                  <a:schemeClr val="tx1"/>
                </a:solidFill>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сайт «Магнолія-ТВ» — повідомлення про правопорушення в нашій державі, виберіть 3 повідомлення про правопорушення і визначіть їх склад. </a:t>
            </a:r>
            <a:r>
              <a:rPr lang="en-US" u="sng" dirty="0">
                <a:solidFill>
                  <a:srgbClr val="0070C0"/>
                </a:solidFill>
                <a:latin typeface="Times New Roman" panose="02020603050405020304" pitchFamily="18" charset="0"/>
                <a:ea typeface="Times New Roman" panose="02020603050405020304" pitchFamily="18" charset="0"/>
                <a:hlinkClick r:id="rId2"/>
              </a:rPr>
              <a:t>http://magnolia-tv.com/</a:t>
            </a:r>
            <a:r>
              <a:rPr lang="uk-UA" u="sng" dirty="0">
                <a:solidFill>
                  <a:srgbClr val="0070C0"/>
                </a:solidFill>
                <a:latin typeface="Times New Roman" panose="02020603050405020304" pitchFamily="18" charset="0"/>
                <a:ea typeface="Times New Roman" panose="02020603050405020304" pitchFamily="18" charset="0"/>
              </a:rPr>
              <a:t> </a:t>
            </a:r>
          </a:p>
          <a:p>
            <a:pPr marL="171450" indent="0" algn="just">
              <a:lnSpc>
                <a:spcPct val="150000"/>
              </a:lnSpc>
              <a:spcAft>
                <a:spcPts val="0"/>
              </a:spcAft>
              <a:buNone/>
            </a:pPr>
            <a:r>
              <a:rPr lang="uk-UA" dirty="0">
                <a:solidFill>
                  <a:schemeClr val="tx1"/>
                </a:solidFill>
                <a:latin typeface="Times New Roman" panose="02020603050405020304" pitchFamily="18" charset="0"/>
                <a:ea typeface="Times New Roman" panose="02020603050405020304" pitchFamily="18" charset="0"/>
              </a:rPr>
              <a:t>3. </a:t>
            </a:r>
            <a:r>
              <a:rPr lang="uk-UA" i="1" dirty="0">
                <a:latin typeface="Times New Roman" panose="02020603050405020304" pitchFamily="18" charset="0"/>
                <a:ea typeface="Times New Roman" panose="02020603050405020304" pitchFamily="18" charset="0"/>
              </a:rPr>
              <a:t>Високий рівень</a:t>
            </a:r>
            <a:endParaRPr lang="uk-UA" sz="1800" i="1" dirty="0">
              <a:latin typeface="Times New Roman" panose="02020603050405020304" pitchFamily="18" charset="0"/>
              <a:ea typeface="Times New Roman" panose="02020603050405020304" pitchFamily="18" charset="0"/>
            </a:endParaRPr>
          </a:p>
          <a:p>
            <a:pPr marL="171450" indent="0" algn="just">
              <a:lnSpc>
                <a:spcPct val="150000"/>
              </a:lnSpc>
              <a:spcAft>
                <a:spcPts val="0"/>
              </a:spcAft>
              <a:buNone/>
            </a:pPr>
            <a:r>
              <a:rPr lang="uk-UA" dirty="0">
                <a:latin typeface="Times New Roman" panose="02020603050405020304" pitchFamily="18" charset="0"/>
                <a:ea typeface="Times New Roman" panose="02020603050405020304" pitchFamily="18" charset="0"/>
              </a:rPr>
              <a:t>    Складіть інструкцію «Як не стати учасником правопорушення»</a:t>
            </a:r>
            <a:endParaRPr lang="uk-UA" sz="1800" dirty="0">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02209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Вправа «Правила»</a:t>
            </a:r>
          </a:p>
        </p:txBody>
      </p:sp>
      <p:sp>
        <p:nvSpPr>
          <p:cNvPr id="3" name="Объект 2"/>
          <p:cNvSpPr>
            <a:spLocks noGrp="1"/>
          </p:cNvSpPr>
          <p:nvPr>
            <p:ph idx="1"/>
          </p:nvPr>
        </p:nvSpPr>
        <p:spPr>
          <a:xfrm>
            <a:off x="1295401" y="2556932"/>
            <a:ext cx="5027022" cy="2772714"/>
          </a:xfrm>
        </p:spPr>
        <p:txBody>
          <a:bodyPr/>
          <a:lstStyle/>
          <a:p>
            <a:r>
              <a:rPr lang="ru-RU" dirty="0">
                <a:latin typeface="Times New Roman" panose="02020603050405020304" pitchFamily="18" charset="0"/>
                <a:cs typeface="Times New Roman" panose="02020603050405020304" pitchFamily="18" charset="0"/>
              </a:rPr>
              <a:t>Бути толерантним. </a:t>
            </a:r>
          </a:p>
          <a:p>
            <a:r>
              <a:rPr lang="ru-RU" dirty="0">
                <a:latin typeface="Times New Roman" panose="02020603050405020304" pitchFamily="18" charset="0"/>
                <a:cs typeface="Times New Roman" panose="02020603050405020304" pitchFamily="18" charset="0"/>
              </a:rPr>
              <a:t>Бути позитивним та активним</a:t>
            </a:r>
          </a:p>
          <a:p>
            <a:r>
              <a:rPr lang="ru-RU" dirty="0">
                <a:latin typeface="Times New Roman" panose="02020603050405020304" pitchFamily="18" charset="0"/>
                <a:cs typeface="Times New Roman" panose="02020603050405020304" pitchFamily="18" charset="0"/>
              </a:rPr>
              <a:t>Говорити по черзі. </a:t>
            </a:r>
          </a:p>
          <a:p>
            <a:r>
              <a:rPr lang="ru-RU" dirty="0">
                <a:latin typeface="Times New Roman" panose="02020603050405020304" pitchFamily="18" charset="0"/>
                <a:cs typeface="Times New Roman" panose="02020603050405020304" pitchFamily="18" charset="0"/>
              </a:rPr>
              <a:t>Поважати думки інших. </a:t>
            </a:r>
          </a:p>
          <a:p>
            <a:r>
              <a:rPr lang="ru-RU" dirty="0">
                <a:latin typeface="Times New Roman" panose="02020603050405020304" pitchFamily="18" charset="0"/>
                <a:cs typeface="Times New Roman" panose="02020603050405020304" pitchFamily="18" charset="0"/>
              </a:rPr>
              <a:t>Раціонально використовувати час.</a:t>
            </a:r>
          </a:p>
          <a:p>
            <a:endParaRPr lang="uk-UA" dirty="0"/>
          </a:p>
        </p:txBody>
      </p:sp>
      <p:pic>
        <p:nvPicPr>
          <p:cNvPr id="4" name="Рисунок 3"/>
          <p:cNvPicPr>
            <a:picLocks noChangeAspect="1"/>
          </p:cNvPicPr>
          <p:nvPr/>
        </p:nvPicPr>
        <p:blipFill>
          <a:blip r:embed="rId2"/>
          <a:stretch>
            <a:fillRect/>
          </a:stretch>
        </p:blipFill>
        <p:spPr>
          <a:xfrm>
            <a:off x="7646125" y="2556932"/>
            <a:ext cx="2720340" cy="3427628"/>
          </a:xfrm>
          <a:prstGeom prst="rect">
            <a:avLst/>
          </a:prstGeom>
          <a:ln>
            <a:noFill/>
          </a:ln>
          <a:effectLst>
            <a:softEdge rad="112500"/>
          </a:effectLst>
        </p:spPr>
      </p:pic>
    </p:spTree>
    <p:extLst>
      <p:ext uri="{BB962C8B-B14F-4D97-AF65-F5344CB8AC3E}">
        <p14:creationId xmlns:p14="http://schemas.microsoft.com/office/powerpoint/2010/main" val="8544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par>
                          <p:cTn id="17" fill="hold">
                            <p:stCondLst>
                              <p:cond delay="4000"/>
                            </p:stCondLst>
                            <p:childTnLst>
                              <p:par>
                                <p:cTn id="18" presetID="6"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60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par>
                          <p:cTn id="25" fill="hold">
                            <p:stCondLst>
                              <p:cond delay="8000"/>
                            </p:stCondLst>
                            <p:childTnLst>
                              <p:par>
                                <p:cTn id="26" presetID="6"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10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latin typeface="Times New Roman" panose="02020603050405020304" pitchFamily="18" charset="0"/>
                <a:cs typeface="Times New Roman" panose="02020603050405020304" pitchFamily="18" charset="0"/>
              </a:rPr>
              <a:t>Я вірю, що ви можете: </a:t>
            </a:r>
            <a:endParaRPr lang="uk-UA"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5401" y="2556932"/>
            <a:ext cx="6193970" cy="3318936"/>
          </a:xfrm>
        </p:spPr>
        <p:txBody>
          <a:bodyPr>
            <a:normAutofit fontScale="92500" lnSpcReduction="20000"/>
          </a:bodyPr>
          <a:lstStyle/>
          <a:p>
            <a:r>
              <a:rPr lang="ru-RU" dirty="0"/>
              <a:t>уважно і активно працювати; </a:t>
            </a:r>
          </a:p>
          <a:p>
            <a:r>
              <a:rPr lang="ru-RU" dirty="0"/>
              <a:t>бути дружними; </a:t>
            </a:r>
          </a:p>
          <a:p>
            <a:r>
              <a:rPr lang="ru-RU" dirty="0"/>
              <a:t>користуватися знаннями, отриманими на інших уроках;</a:t>
            </a:r>
          </a:p>
          <a:p>
            <a:r>
              <a:rPr lang="ru-RU" dirty="0"/>
              <a:t>навчитися новим прийомам </a:t>
            </a:r>
          </a:p>
          <a:p>
            <a:r>
              <a:rPr lang="ru-RU" dirty="0"/>
              <a:t>обгрунтовано висловлювати свої думки </a:t>
            </a:r>
          </a:p>
          <a:p>
            <a:r>
              <a:rPr lang="ru-RU" dirty="0"/>
              <a:t>вирішувати поставлені завдання</a:t>
            </a:r>
          </a:p>
          <a:p>
            <a:r>
              <a:rPr lang="ru-RU" dirty="0"/>
              <a:t>і вам всім буде цікаво.</a:t>
            </a:r>
          </a:p>
          <a:p>
            <a:pPr marL="0" indent="0">
              <a:buNone/>
            </a:pPr>
            <a:endParaRPr lang="uk-UA" dirty="0"/>
          </a:p>
        </p:txBody>
      </p:sp>
      <p:pic>
        <p:nvPicPr>
          <p:cNvPr id="4" name="Рисунок 3"/>
          <p:cNvPicPr>
            <a:picLocks noChangeAspect="1"/>
          </p:cNvPicPr>
          <p:nvPr/>
        </p:nvPicPr>
        <p:blipFill>
          <a:blip r:embed="rId2"/>
          <a:stretch>
            <a:fillRect/>
          </a:stretch>
        </p:blipFill>
        <p:spPr>
          <a:xfrm>
            <a:off x="7620000" y="2670424"/>
            <a:ext cx="3091951" cy="3091951"/>
          </a:xfrm>
          <a:prstGeom prst="rect">
            <a:avLst/>
          </a:prstGeom>
          <a:ln>
            <a:noFill/>
          </a:ln>
          <a:effectLst>
            <a:softEdge rad="112500"/>
          </a:effectLst>
        </p:spPr>
      </p:pic>
    </p:spTree>
    <p:extLst>
      <p:ext uri="{BB962C8B-B14F-4D97-AF65-F5344CB8AC3E}">
        <p14:creationId xmlns:p14="http://schemas.microsoft.com/office/powerpoint/2010/main" val="42059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D0AAD-C033-4AEA-97AD-F6C88466B0F2}"/>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Вправа «Квітка Лотос»</a:t>
            </a:r>
          </a:p>
        </p:txBody>
      </p:sp>
      <p:pic>
        <p:nvPicPr>
          <p:cNvPr id="4" name="Місце для вмісту 3">
            <a:extLst>
              <a:ext uri="{FF2B5EF4-FFF2-40B4-BE49-F238E27FC236}">
                <a16:creationId xmlns:a16="http://schemas.microsoft.com/office/drawing/2014/main" id="{22F0E60E-CBC9-40D9-9F79-805ABC1BE040}"/>
              </a:ext>
            </a:extLst>
          </p:cNvPr>
          <p:cNvPicPr>
            <a:picLocks noGrp="1" noChangeAspect="1"/>
          </p:cNvPicPr>
          <p:nvPr>
            <p:ph idx="1"/>
          </p:nvPr>
        </p:nvPicPr>
        <p:blipFill rotWithShape="1">
          <a:blip r:embed="rId2"/>
          <a:srcRect l="24502" t="35797" r="24621"/>
          <a:stretch/>
        </p:blipFill>
        <p:spPr>
          <a:xfrm>
            <a:off x="3311370" y="2503503"/>
            <a:ext cx="5770485" cy="3632811"/>
          </a:xfrm>
          <a:prstGeom prst="rect">
            <a:avLst/>
          </a:prstGeom>
        </p:spPr>
      </p:pic>
    </p:spTree>
    <p:extLst>
      <p:ext uri="{BB962C8B-B14F-4D97-AF65-F5344CB8AC3E}">
        <p14:creationId xmlns:p14="http://schemas.microsoft.com/office/powerpoint/2010/main" val="33623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21E680-A74B-4C4D-AA27-6D13D39B5D06}"/>
              </a:ext>
            </a:extLst>
          </p:cNvPr>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1. Поняття правопорушення</a:t>
            </a:r>
          </a:p>
        </p:txBody>
      </p:sp>
      <p:sp>
        <p:nvSpPr>
          <p:cNvPr id="3" name="Місце для вмісту 2">
            <a:extLst>
              <a:ext uri="{FF2B5EF4-FFF2-40B4-BE49-F238E27FC236}">
                <a16:creationId xmlns:a16="http://schemas.microsoft.com/office/drawing/2014/main" id="{D87F4F24-981C-4750-87A0-EA6E670EC9F9}"/>
              </a:ext>
            </a:extLst>
          </p:cNvPr>
          <p:cNvSpPr>
            <a:spLocks noGrp="1"/>
          </p:cNvSpPr>
          <p:nvPr>
            <p:ph idx="1"/>
          </p:nvPr>
        </p:nvSpPr>
        <p:spPr/>
        <p:txBody>
          <a:bodyPr/>
          <a:lstStyle/>
          <a:p>
            <a:r>
              <a:rPr lang="uk-UA" sz="3200" u="sng" dirty="0">
                <a:latin typeface="Times New Roman" panose="02020603050405020304" pitchFamily="18" charset="0"/>
                <a:cs typeface="Times New Roman" panose="02020603050405020304" pitchFamily="18" charset="0"/>
              </a:rPr>
              <a:t>Вправа «Склади поняття»</a:t>
            </a:r>
          </a:p>
          <a:p>
            <a:pPr marL="0" indent="0">
              <a:buNone/>
            </a:pPr>
            <a:r>
              <a:rPr lang="ru-RU" dirty="0">
                <a:latin typeface="Times New Roman" panose="02020603050405020304" pitchFamily="18" charset="0"/>
                <a:cs typeface="Times New Roman" panose="02020603050405020304" pitchFamily="18" charset="0"/>
              </a:rPr>
              <a:t>           Правопорушення →ЩО?   Діяння суб’єкта</a:t>
            </a:r>
          </a:p>
          <a:p>
            <a:pPr marL="0" indent="0">
              <a:buNone/>
            </a:pPr>
            <a:r>
              <a:rPr lang="ru-RU" dirty="0">
                <a:latin typeface="Times New Roman" panose="02020603050405020304" pitchFamily="18" charset="0"/>
                <a:cs typeface="Times New Roman" panose="02020603050405020304" pitchFamily="18" charset="0"/>
              </a:rPr>
              <a:t>                                         →ЯКЕ?  Суперечить закону										                                 Завдає збитків, шкоди								                                       Умисне або необережне</a:t>
            </a:r>
          </a:p>
          <a:p>
            <a:pPr marL="0" indent="0">
              <a:buNone/>
            </a:pPr>
            <a:endParaRPr lang="uk-UA" dirty="0"/>
          </a:p>
        </p:txBody>
      </p:sp>
    </p:spTree>
    <p:extLst>
      <p:ext uri="{BB962C8B-B14F-4D97-AF65-F5344CB8AC3E}">
        <p14:creationId xmlns:p14="http://schemas.microsoft.com/office/powerpoint/2010/main" val="18535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4A41806-D27C-464A-801D-CF09298E6867}"/>
              </a:ext>
            </a:extLst>
          </p:cNvPr>
          <p:cNvSpPr>
            <a:spLocks noGrp="1"/>
          </p:cNvSpPr>
          <p:nvPr>
            <p:ph type="title"/>
          </p:nvPr>
        </p:nvSpPr>
        <p:spPr>
          <a:xfrm>
            <a:off x="1045367" y="3298774"/>
            <a:ext cx="10475651" cy="2501136"/>
          </a:xfrm>
        </p:spPr>
        <p:txBody>
          <a:bodyPr>
            <a:normAutofit fontScale="90000"/>
          </a:bodyPr>
          <a:lstStyle/>
          <a:p>
            <a:pPr indent="449580" algn="l">
              <a:spcAft>
                <a:spcPts val="0"/>
              </a:spcAft>
            </a:pPr>
            <a:r>
              <a:rPr lang="uk-UA" sz="4000" b="1" dirty="0">
                <a:solidFill>
                  <a:srgbClr val="292B2C"/>
                </a:solidFill>
                <a:latin typeface="Times New Roman" panose="02020603050405020304" pitchFamily="18" charset="0"/>
                <a:ea typeface="Times New Roman" panose="02020603050405020304" pitchFamily="18" charset="0"/>
              </a:rPr>
              <a:t>Правопорушення</a:t>
            </a:r>
            <a:r>
              <a:rPr lang="uk-UA" sz="4000" dirty="0">
                <a:solidFill>
                  <a:srgbClr val="292B2C"/>
                </a:solidFill>
                <a:latin typeface="Times New Roman" panose="02020603050405020304" pitchFamily="18" charset="0"/>
                <a:ea typeface="Times New Roman" panose="02020603050405020304" pitchFamily="18" charset="0"/>
              </a:rPr>
              <a:t> - це протиправне, винне, суспільно небезпечне діяння (дія чи бездіяльність) деліктоздатного суб’єкта, яке тягне за собою юридично визначені для правопорушника негативні наслідки</a:t>
            </a:r>
            <a:r>
              <a:rPr lang="uk-UA" dirty="0">
                <a:solidFill>
                  <a:srgbClr val="292B2C"/>
                </a:solidFill>
                <a:latin typeface="Times New Roman" panose="02020603050405020304" pitchFamily="18" charset="0"/>
                <a:ea typeface="Times New Roman" panose="02020603050405020304" pitchFamily="18" charset="0"/>
              </a:rPr>
              <a:t>.</a:t>
            </a:r>
            <a:br>
              <a:rPr lang="uk-UA" sz="3600" dirty="0">
                <a:latin typeface="Times New Roman" panose="02020603050405020304" pitchFamily="18" charset="0"/>
                <a:ea typeface="Times New Roman" panose="02020603050405020304" pitchFamily="18" charset="0"/>
              </a:rPr>
            </a:br>
            <a:endParaRPr lang="uk-UA" dirty="0"/>
          </a:p>
        </p:txBody>
      </p:sp>
      <p:pic>
        <p:nvPicPr>
          <p:cNvPr id="2" name="Рисунок 1"/>
          <p:cNvPicPr>
            <a:picLocks noChangeAspect="1"/>
          </p:cNvPicPr>
          <p:nvPr/>
        </p:nvPicPr>
        <p:blipFill>
          <a:blip r:embed="rId2"/>
          <a:stretch>
            <a:fillRect/>
          </a:stretch>
        </p:blipFill>
        <p:spPr>
          <a:xfrm>
            <a:off x="3564935" y="662802"/>
            <a:ext cx="4423068" cy="2237151"/>
          </a:xfrm>
          <a:prstGeom prst="rect">
            <a:avLst/>
          </a:prstGeom>
          <a:ln>
            <a:noFill/>
          </a:ln>
          <a:effectLst>
            <a:softEdge rad="112500"/>
          </a:effectLst>
        </p:spPr>
      </p:pic>
    </p:spTree>
    <p:extLst>
      <p:ext uri="{BB962C8B-B14F-4D97-AF65-F5344CB8AC3E}">
        <p14:creationId xmlns:p14="http://schemas.microsoft.com/office/powerpoint/2010/main" val="35623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dirty="0">
                <a:latin typeface="Times New Roman" panose="02020603050405020304" pitchFamily="18" charset="0"/>
                <a:cs typeface="Times New Roman" panose="02020603050405020304" pitchFamily="18" charset="0"/>
              </a:rPr>
              <a:t>Практичне завдання 1 </a:t>
            </a:r>
          </a:p>
        </p:txBody>
      </p:sp>
      <p:sp>
        <p:nvSpPr>
          <p:cNvPr id="4" name="Объект 3"/>
          <p:cNvSpPr>
            <a:spLocks noGrp="1"/>
          </p:cNvSpPr>
          <p:nvPr>
            <p:ph idx="1"/>
          </p:nvPr>
        </p:nvSpPr>
        <p:spPr/>
        <p:txBody>
          <a:bodyPr>
            <a:normAutofit lnSpcReduction="10000"/>
          </a:bodyPr>
          <a:lstStyle/>
          <a:p>
            <a:pPr marL="0" indent="0">
              <a:buNone/>
            </a:pPr>
            <a:r>
              <a:rPr lang="uk-UA" dirty="0">
                <a:latin typeface="Times New Roman" panose="02020603050405020304" pitchFamily="18" charset="0"/>
                <a:cs typeface="Times New Roman" panose="02020603050405020304" pitchFamily="18" charset="0"/>
              </a:rPr>
              <a:t>Розв’яжіть ситуації:</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Під час перерви учні 10-го класу вийшли на шкільне подвір’я і почали грати в сніжки. Один із школярів, вирішивши продемонструвати свою силу, почав кидати сніжки на дах школи. Одна зі сніжок потрапила у вікно, у результаті чого було розбито скло.</a:t>
            </a:r>
          </a:p>
          <a:p>
            <a:endParaRPr lang="ru-RU"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Чи можна вважати це правопорушенням? Доведіть.</a:t>
            </a:r>
            <a:endParaRPr lang="ru-RU"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uk-UA" dirty="0"/>
          </a:p>
        </p:txBody>
      </p:sp>
    </p:spTree>
    <p:extLst>
      <p:ext uri="{BB962C8B-B14F-4D97-AF65-F5344CB8AC3E}">
        <p14:creationId xmlns:p14="http://schemas.microsoft.com/office/powerpoint/2010/main" val="11206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dirty="0">
                <a:latin typeface="Times New Roman" panose="02020603050405020304" pitchFamily="18" charset="0"/>
                <a:cs typeface="Times New Roman" panose="02020603050405020304" pitchFamily="18" charset="0"/>
              </a:rPr>
              <a:t>Практичне завдання 1</a:t>
            </a:r>
          </a:p>
        </p:txBody>
      </p:sp>
      <p:sp>
        <p:nvSpPr>
          <p:cNvPr id="4" name="Объект 3"/>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Розв’яжіть ситуації:</a:t>
            </a:r>
          </a:p>
          <a:p>
            <a:r>
              <a:rPr lang="uk-UA" dirty="0">
                <a:latin typeface="Times New Roman" panose="02020603050405020304" pitchFamily="18" charset="0"/>
                <a:cs typeface="Times New Roman" panose="02020603050405020304" pitchFamily="18" charset="0"/>
              </a:rPr>
              <a:t>2. Десятикласники Микола і Петро вирішили здійснити взаємовигідний обмін. За два диски Миколи із записами сучасних фільмів Петро віддавав комп’ютерний ігровий компакт-диск. Удома Петро раптом виявив, що на дисках нічого не записано.</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Чи було Миколою здійснено правопорушення? Доведіть.</a:t>
            </a:r>
          </a:p>
          <a:p>
            <a:pPr marL="0" indent="0">
              <a:buNone/>
            </a:pPr>
            <a:endParaRPr lang="ru-RU" dirty="0"/>
          </a:p>
          <a:p>
            <a:pPr marL="0" indent="0">
              <a:buNone/>
            </a:pPr>
            <a:endParaRPr lang="uk-UA" dirty="0"/>
          </a:p>
        </p:txBody>
      </p:sp>
    </p:spTree>
    <p:extLst>
      <p:ext uri="{BB962C8B-B14F-4D97-AF65-F5344CB8AC3E}">
        <p14:creationId xmlns:p14="http://schemas.microsoft.com/office/powerpoint/2010/main" val="21348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648</TotalTime>
  <Words>1691</Words>
  <Application>Microsoft Office PowerPoint</Application>
  <PresentationFormat>Широкоэкранный</PresentationFormat>
  <Paragraphs>232</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Garamond</vt:lpstr>
      <vt:lpstr>Times New Roman</vt:lpstr>
      <vt:lpstr>Природа</vt:lpstr>
      <vt:lpstr>Правопорушення</vt:lpstr>
      <vt:lpstr>Презентация PowerPoint</vt:lpstr>
      <vt:lpstr>Вправа «Правила»</vt:lpstr>
      <vt:lpstr>Я вірю, що ви можете: </vt:lpstr>
      <vt:lpstr>Вправа «Квітка Лотос»</vt:lpstr>
      <vt:lpstr>1. Поняття правопорушення</vt:lpstr>
      <vt:lpstr>Правопорушення - це протиправне, винне, суспільно небезпечне діяння (дія чи бездіяльність) деліктоздатного суб’єкта, яке тягне за собою юридично визначені для правопорушника негативні наслідки. </vt:lpstr>
      <vt:lpstr>Практичне завдання 1 </vt:lpstr>
      <vt:lpstr>Практичне завдання 1</vt:lpstr>
      <vt:lpstr>Практичне завдання 2</vt:lpstr>
      <vt:lpstr>Практичне завдання 2</vt:lpstr>
      <vt:lpstr>Практичне завдання 2</vt:lpstr>
      <vt:lpstr>2. Ознаки правопорушення</vt:lpstr>
      <vt:lpstr>3. Склад правопорушення</vt:lpstr>
      <vt:lpstr>3. Склад правопорушення</vt:lpstr>
      <vt:lpstr>Практичне завдання 3</vt:lpstr>
      <vt:lpstr>Практичне завдання 3</vt:lpstr>
      <vt:lpstr>Практичне завдання 3</vt:lpstr>
      <vt:lpstr>Практичне завдання 4</vt:lpstr>
      <vt:lpstr>4. Види правопорушень</vt:lpstr>
      <vt:lpstr>Практичне завдання 5</vt:lpstr>
      <vt:lpstr>Вправа «Квітка Лотос»</vt:lpstr>
      <vt:lpstr>Рефлексія</vt:lpstr>
      <vt:lpstr>Домашнє завдання</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Правопорушення: поняття, склад, види</dc:title>
  <dc:creator>1</dc:creator>
  <cp:lastModifiedBy>User</cp:lastModifiedBy>
  <cp:revision>32</cp:revision>
  <dcterms:created xsi:type="dcterms:W3CDTF">2022-09-28T09:07:18Z</dcterms:created>
  <dcterms:modified xsi:type="dcterms:W3CDTF">2025-01-16T04:41:28Z</dcterms:modified>
</cp:coreProperties>
</file>