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6" r:id="rId3"/>
    <p:sldId id="401" r:id="rId4"/>
    <p:sldId id="378" r:id="rId5"/>
    <p:sldId id="428" r:id="rId6"/>
    <p:sldId id="405" r:id="rId7"/>
    <p:sldId id="427" r:id="rId8"/>
    <p:sldId id="429" r:id="rId9"/>
    <p:sldId id="381" r:id="rId10"/>
    <p:sldId id="430" r:id="rId11"/>
    <p:sldId id="408" r:id="rId12"/>
    <p:sldId id="431" r:id="rId13"/>
    <p:sldId id="407" r:id="rId14"/>
    <p:sldId id="3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A8D"/>
    <a:srgbClr val="339933"/>
    <a:srgbClr val="00F600"/>
    <a:srgbClr val="00CC00"/>
    <a:srgbClr val="006600"/>
    <a:srgbClr val="FF3300"/>
    <a:srgbClr val="385592"/>
    <a:srgbClr val="129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-2203" y="-7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BE38E-7D89-577B-D500-02607F4F1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0687A-CF0E-CDC6-D972-CABA5020A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91474D-C497-4272-9C71-34975E098DB4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1E7EF-2AF6-AA5B-6E20-A5F5DDF24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CDC9A-D093-E63D-9968-99F5FEE05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45559DA-3118-4897-B27B-B110A52D241C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3852065-DF91-C570-E490-0897E6F016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57AE1C-E54C-5DE1-61CF-FAD0E201D2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A2048B-88D3-4255-AAFE-D1A5880F657C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1A9E50-8C92-D7CD-4C0C-BFEC23725E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E11D1FF-6700-1444-ABC8-8A4CB9C4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D5670F-2508-493D-E30B-C6FC2EFBA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E1049-4073-7FF1-A5F9-54BFBEF2D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BBEF34-BA49-4539-9B56-E0AE4C53CB63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8B43-9C6D-3094-6428-90B44629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CAA7-D947-428F-BF34-59F6BFBC5EA2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13C2-331F-7428-FF6C-D48C3836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E4A2-3A3E-05DB-9608-D4B47820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A83-DC5E-4A00-9AA5-BA561FBD3874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21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F8DF-B62A-C96F-8E91-E097A337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5DA-65EE-493E-A020-017AE2760447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5827-5ED4-B2A5-7257-3E832EF4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4C36-277A-86C8-4F49-2597A944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C0B6-2200-4F2E-BF4B-FD2EADE7ED2F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9169-E263-06FD-CA04-0FD94819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EC71-4342-42F4-A04C-603A6EBC06FF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BA17-7090-E051-AA5A-0ACCD762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D72-A198-612D-9456-E2076C61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BF0E4-9803-4F9D-91C2-D8517C89A9C7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70B2-DAD8-01E7-C5F6-1EDC141F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BA85-8249-4FEC-89E6-73FF813E0B95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5B2F-DD84-EC24-D61D-66AACFA0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A2B80-4ACF-0782-A3D0-B610E510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4FB3-FB4B-4E35-8021-86AAD9563EA2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7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8D5A-103D-EA45-2361-7B3AED41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E5D0-29D4-4E57-8E05-351A629EBF49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D7EA-6D69-21DF-708D-EA7AA00D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81C45-7432-6DAC-6B66-323A83A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C375-6E57-4444-938B-C173938C20C9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821340-8CF5-6673-CEBC-237ECBA3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1CED-1A0B-4A6F-9982-AABD3B3CE7CB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DBC1FD-A0A7-7A4A-2D11-53AF0208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8E0215-2C54-6F7B-343F-40BFB52A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7F62-B513-4086-ACB4-0D21B0F8D180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9FCCD8-02CD-BCBC-A866-76BA8125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F6FA-D844-48D5-BB31-1DAB9D8BCB15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7779D3-656E-598A-AF51-0B5B0C8B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B5F7E6-26B7-C855-BC4B-5F23600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47C0-5DCC-4C63-98F7-0066DED98FA2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41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8A83A4-99BC-D4F9-97AD-6DFE0C72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8587-6021-4555-A4BC-7891FADBE6C1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C17241-E11D-5EC7-C795-074B06B5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2DA857-C054-37D9-2C5C-4507F45A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8C61-BB54-4801-A4E2-7B06FB390A16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6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172ABE-DC91-E340-D2F7-4B849D4E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AB73-9474-49FD-A8BA-8FAE9113C5B1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93A58E-1753-6675-F900-18CB17B7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D3BE9B-D41E-671E-C666-D69DDEFF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5ACD9-806C-4285-A102-A627FA39774A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82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B58C32-16BD-7E9B-D999-3D31C64B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7740-7000-41DE-88B8-405AB9DD4AD5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C1565D-3B3B-2138-35A5-B32AC290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1B4246-CF8F-0CE0-176F-D5D2F8C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F0A18-6F0B-4A32-A93C-1A5B8CC0153A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60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79F76C-D73D-1069-6FEE-182CD5A1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4CB7-6AED-492B-BBA7-D6C7435D4E58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472FD1-B8A9-88CD-D615-B5A1C4CA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D4BF8-AE5A-293F-572E-883864A7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9D63-1D4A-450C-9014-027BE7BC419E}" type="slidenum">
              <a:rPr lang="en-US" altLang="en-US"/>
              <a:pPr/>
              <a:t>‹№›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>
            <a:extLst>
              <a:ext uri="{FF2B5EF4-FFF2-40B4-BE49-F238E27FC236}">
                <a16:creationId xmlns:a16="http://schemas.microsoft.com/office/drawing/2014/main" id="{B2FD94B9-FAF1-6040-FBDA-7672F879DA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FA1CA9-B6E1-CFEB-B8FB-9CD6E9030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6D000-3390-432C-7EEA-D1405CBF1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BD6FD-2BC7-4B0D-9524-F8C89CC17274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2F83-C021-A7EE-D2F6-EF439F74C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ED84-D5AA-5EBF-A481-C4F561FB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4EF440-85E2-461E-8D24-EB778A3F0372}" type="slidenum">
              <a:rPr lang="en-US" altLang="en-US"/>
              <a:pPr/>
              <a:t>‹№›</a:t>
            </a:fld>
            <a:endParaRPr lang="en-US" altLang="en-US"/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FD69ACFC-24F0-13DE-0762-CEE54DB541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3" y="119063"/>
            <a:ext cx="7839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legislation/law/8493/" TargetMode="External" /><Relationship Id="rId2" Type="http://schemas.openxmlformats.org/officeDocument/2006/relationships/hyperlink" Target="http://zakon5.rada.gov.ua/laws/show/789-12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171827-2C49-C02F-4E8F-787080F091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5">
            <a:extLst>
              <a:ext uri="{FF2B5EF4-FFF2-40B4-BE49-F238E27FC236}">
                <a16:creationId xmlns:a16="http://schemas.microsoft.com/office/drawing/2014/main" id="{48E9A90B-832C-350A-9EBA-430F63E9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MMK3\Desktop\AngelaWaye-shutterstock_70577767.jpg">
            <a:extLst>
              <a:ext uri="{FF2B5EF4-FFF2-40B4-BE49-F238E27FC236}">
                <a16:creationId xmlns:a16="http://schemas.microsoft.com/office/drawing/2014/main" id="{11C9129B-68B9-D50D-226E-9A512265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025775"/>
            <a:ext cx="5457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57F42A87-9E38-8881-5597-AC4B2EA8ED94}"/>
              </a:ext>
            </a:extLst>
          </p:cNvPr>
          <p:cNvSpPr txBox="1">
            <a:spLocks/>
          </p:cNvSpPr>
          <p:nvPr/>
        </p:nvSpPr>
        <p:spPr>
          <a:xfrm>
            <a:off x="0" y="1092200"/>
            <a:ext cx="7226300" cy="15176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Програма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«Нова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українська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школа»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поступі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до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цінностей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b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endParaRPr lang="uk-UA" sz="3200" i="1" dirty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7E015B5-CE26-F969-2BA4-4AC23FD879AF}"/>
              </a:ext>
            </a:extLst>
          </p:cNvPr>
          <p:cNvSpPr txBox="1">
            <a:spLocks/>
          </p:cNvSpPr>
          <p:nvPr/>
        </p:nvSpPr>
        <p:spPr>
          <a:xfrm>
            <a:off x="0" y="5430838"/>
            <a:ext cx="3230563" cy="9779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5" name="Rectangle 1">
            <a:extLst>
              <a:ext uri="{FF2B5EF4-FFF2-40B4-BE49-F238E27FC236}">
                <a16:creationId xmlns:a16="http://schemas.microsoft.com/office/drawing/2014/main" id="{279DA691-F099-DEE1-087C-37EA6459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5888"/>
            <a:ext cx="41846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en-US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АКАДЕМІЯ ПЕДАГОГІЧНИХ НАУК УКРАЇНИ </a:t>
            </a:r>
            <a:endParaRPr lang="uk-UA" altLang="en-US" sz="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eaLnBrk="0" hangingPunct="0"/>
            <a:r>
              <a:rPr lang="uk-UA" altLang="en-US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 ПРОБЛЕМ</a:t>
            </a:r>
            <a:r>
              <a:rPr lang="ru-RU" altLang="en-US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ВИХОВАННЯ</a:t>
            </a:r>
            <a:endParaRPr lang="uk-UA" altLang="en-US" sz="600">
              <a:latin typeface="Arial" panose="020B0604020202020204" pitchFamily="34" charset="0"/>
            </a:endParaRPr>
          </a:p>
          <a:p>
            <a:pPr algn="ctr" eaLnBrk="0" hangingPunct="0"/>
            <a:r>
              <a:rPr lang="uk-UA" alt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ДЕРЖАВНА НАУКОВА УСТАНОВА</a:t>
            </a:r>
            <a:endParaRPr lang="uk-UA" altLang="en-US" sz="600">
              <a:latin typeface="Arial" panose="020B0604020202020204" pitchFamily="34" charset="0"/>
            </a:endParaRPr>
          </a:p>
          <a:p>
            <a:pPr algn="ctr" eaLnBrk="0" hangingPunct="0"/>
            <a:r>
              <a:rPr lang="uk-UA" alt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«ІНСТИТУТ МОДЕРНІЗАЦІЇ ЗМІСТУ ОСВІТИ»</a:t>
            </a:r>
            <a:endParaRPr lang="uk-UA" altLang="en-US" sz="600">
              <a:latin typeface="Arial" panose="020B0604020202020204" pitchFamily="34" charset="0"/>
            </a:endParaRPr>
          </a:p>
          <a:p>
            <a:pPr algn="ctr" eaLnBrk="0" hangingPunct="0"/>
            <a:endParaRPr lang="uk-U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>
            <a:extLst>
              <a:ext uri="{FF2B5EF4-FFF2-40B4-BE49-F238E27FC236}">
                <a16:creationId xmlns:a16="http://schemas.microsoft.com/office/drawing/2014/main" id="{5B028B2B-3CD7-8993-A44A-594041981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860425"/>
            <a:ext cx="8131175" cy="43513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en-US" sz="2400" b="1">
                <a:latin typeface="Bookman Old Style" panose="02050604050505020204" pitchFamily="18" charset="0"/>
              </a:rPr>
              <a:t> МОЛОДШИЙ ШКІЛЬНИЙ ВІК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altLang="en-US" sz="2400"/>
              <a:t>Незначний соціальний та моральний досвід, підвищена емоційність, вразливість і водночас пластичність до морально-етичних впливів, імпульсивність та безпосередність поведінки дитини, бажання постійно розширювати коло спілкування.</a:t>
            </a:r>
          </a:p>
          <a:p>
            <a:pPr algn="ctr">
              <a:buFont typeface="Arial" panose="020B0604020202020204" pitchFamily="34" charset="0"/>
              <a:buNone/>
            </a:pPr>
            <a:endParaRPr lang="uk-UA" altLang="en-US" sz="2400" b="1">
              <a:latin typeface="Bookman Old Style" panose="02050604050505020204" pitchFamily="18" charset="0"/>
            </a:endParaRPr>
          </a:p>
          <a:p>
            <a:endParaRPr lang="ru-RU" altLang="en-US"/>
          </a:p>
        </p:txBody>
      </p:sp>
      <p:pic>
        <p:nvPicPr>
          <p:cNvPr id="11267" name="Picture 2" descr="C:\Users\IraOni\Desktop\nova_shkola1.jpg">
            <a:extLst>
              <a:ext uri="{FF2B5EF4-FFF2-40B4-BE49-F238E27FC236}">
                <a16:creationId xmlns:a16="http://schemas.microsoft.com/office/drawing/2014/main" id="{1626FD4F-671A-773D-5FFE-88B91D03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">
            <a:extLst>
              <a:ext uri="{FF2B5EF4-FFF2-40B4-BE49-F238E27FC236}">
                <a16:creationId xmlns:a16="http://schemas.microsoft.com/office/drawing/2014/main" id="{D5C8F4C1-2B2A-9BDC-8D71-B184E6D3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0"/>
            <a:ext cx="6967538" cy="998538"/>
          </a:xfrm>
        </p:spPr>
        <p:txBody>
          <a:bodyPr/>
          <a:lstStyle/>
          <a:p>
            <a:pPr algn="ctr"/>
            <a:r>
              <a:rPr lang="uk-UA" altLang="en-US" sz="3200" b="1">
                <a:solidFill>
                  <a:srgbClr val="339933"/>
                </a:solidFill>
                <a:latin typeface="Bookman Old Style" panose="02050604050505020204" pitchFamily="18" charset="0"/>
              </a:rPr>
              <a:t>ВІКОВІ ОСОБЛИВОСТІ УЧНІВ</a:t>
            </a:r>
            <a:endParaRPr lang="ru-RU" altLang="en-US" sz="3200" b="1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9" name="Picture 2" descr="C:\Users\IraOni\Desktop\meropriyatie.jpg">
            <a:extLst>
              <a:ext uri="{FF2B5EF4-FFF2-40B4-BE49-F238E27FC236}">
                <a16:creationId xmlns:a16="http://schemas.microsoft.com/office/drawing/2014/main" id="{3056E400-938D-BF96-394C-ED24575B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5063"/>
          <a:stretch>
            <a:fillRect/>
          </a:stretch>
        </p:blipFill>
        <p:spPr bwMode="auto">
          <a:xfrm>
            <a:off x="5472113" y="4014788"/>
            <a:ext cx="34909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>
            <a:extLst>
              <a:ext uri="{FF2B5EF4-FFF2-40B4-BE49-F238E27FC236}">
                <a16:creationId xmlns:a16="http://schemas.microsoft.com/office/drawing/2014/main" id="{538E9977-F128-8A73-5EC0-EC1B59EC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38525"/>
            <a:ext cx="555466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alt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Головне завдання вчителя :</a:t>
            </a:r>
          </a:p>
          <a:p>
            <a:pPr algn="just"/>
            <a:r>
              <a:rPr lang="uk-UA" alt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навчитись створювати і використовувати у шкільному житті ситуації, в яких знання і дії були б злиті  та дозволили б фіксувати динаміку духовно-морального розвитку дитини, суть якого полягає у вмінні дитини самостійно, а іноді за допомогою вчителя, реалізувати свої здібності до практичної діяльності. </a:t>
            </a:r>
          </a:p>
          <a:p>
            <a:pPr algn="just"/>
            <a:r>
              <a:rPr lang="uk-UA" alt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має допомогти дитині розвиватись від елементарних навичок поведінки до більш високого рівня, для якого необхідні самостійність у прийнятті рішень і моральний вибір.</a:t>
            </a:r>
            <a:endParaRPr lang="uk-UA" altLang="en-US" sz="16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>
            <a:extLst>
              <a:ext uri="{FF2B5EF4-FFF2-40B4-BE49-F238E27FC236}">
                <a16:creationId xmlns:a16="http://schemas.microsoft.com/office/drawing/2014/main" id="{0362FC00-04E6-B854-FA30-05B905ECD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928688"/>
            <a:ext cx="8131175" cy="435133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en-US" sz="2400" b="1">
                <a:latin typeface="Bookman Old Style" panose="02050604050505020204" pitchFamily="18" charset="0"/>
              </a:rPr>
              <a:t>ПІДЛІТКОВИЙ ВІК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altLang="en-US" sz="2400"/>
              <a:t>Моральні погляди, судження, оцінки, уявлення про норми поведінки, запозичені у дорослих. Моральні переконанняще є нестійкими, проте вони стають специфічними мотивами поведінки. Зʼявляються власні погляди, оцінки, які можуть швидко змінитись, але й протилежну точку зору підліток буде відстоювати так само пристрасно, як й іншу.</a:t>
            </a:r>
          </a:p>
          <a:p>
            <a:pPr algn="ctr">
              <a:buFont typeface="Arial" panose="020B0604020202020204" pitchFamily="34" charset="0"/>
              <a:buNone/>
            </a:pPr>
            <a:endParaRPr lang="uk-UA" altLang="en-US" sz="2400" b="1">
              <a:latin typeface="Bookman Old Style" panose="02050604050505020204" pitchFamily="18" charset="0"/>
            </a:endParaRPr>
          </a:p>
          <a:p>
            <a:endParaRPr lang="ru-RU" altLang="en-US"/>
          </a:p>
        </p:txBody>
      </p:sp>
      <p:pic>
        <p:nvPicPr>
          <p:cNvPr id="12291" name="Picture 2" descr="C:\Users\IraOni\Desktop\nova_shkola1.jpg">
            <a:extLst>
              <a:ext uri="{FF2B5EF4-FFF2-40B4-BE49-F238E27FC236}">
                <a16:creationId xmlns:a16="http://schemas.microsoft.com/office/drawing/2014/main" id="{6FB7CBFE-2EC3-7719-236C-D35B114B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Заголовок 1">
            <a:extLst>
              <a:ext uri="{FF2B5EF4-FFF2-40B4-BE49-F238E27FC236}">
                <a16:creationId xmlns:a16="http://schemas.microsoft.com/office/drawing/2014/main" id="{9292592A-B219-A2B2-073A-0E77A2B2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0"/>
            <a:ext cx="6967538" cy="998538"/>
          </a:xfrm>
        </p:spPr>
        <p:txBody>
          <a:bodyPr/>
          <a:lstStyle/>
          <a:p>
            <a:pPr algn="ctr"/>
            <a:r>
              <a:rPr lang="uk-UA" altLang="en-US" sz="3200" b="1">
                <a:solidFill>
                  <a:srgbClr val="339933"/>
                </a:solidFill>
                <a:latin typeface="Bookman Old Style" panose="02050604050505020204" pitchFamily="18" charset="0"/>
              </a:rPr>
              <a:t>ВІКОВІ ОСОБЛИВОСТІ УЧНІВ</a:t>
            </a:r>
            <a:endParaRPr lang="ru-RU" altLang="en-US" sz="3200" b="1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293" name="Прямоугольник 5">
            <a:extLst>
              <a:ext uri="{FF2B5EF4-FFF2-40B4-BE49-F238E27FC236}">
                <a16:creationId xmlns:a16="http://schemas.microsoft.com/office/drawing/2014/main" id="{8E4ECD5E-F647-829F-20E6-CE786689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7838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/>
              <a:t>Завданням педагогів є розвиток у підлітків вольової поведінки, використовуючи для цього емоційно привабливі цілі, підтримуючи їх наміри й уявлення  про можливість досягти власного рівня домагань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CD38C4C2-8681-9DE9-D245-413AAF6CC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928688"/>
            <a:ext cx="8131175" cy="435133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Bookman Old Style" pitchFamily="18" charset="0"/>
              </a:rPr>
              <a:t>СТАРШИЙ ШКІЛЬНИЙ ВІК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/>
              <a:t>У цьому віці учні виявляють більше самостійності в заняттях, у них інтенсивно розвиваються моральні сили, формуються і визначаються риси характеру, відбувається становлення світогляду. Основною особливістю особистісного розвитку старшокласника є помітний розвиток самосвідомості, самооцінки. Помітно розвивається </a:t>
            </a:r>
            <a:r>
              <a:rPr lang="uk-UA" sz="2400" dirty="0" err="1"/>
              <a:t>самоспостережливість</a:t>
            </a:r>
            <a:r>
              <a:rPr lang="uk-UA" sz="2400" dirty="0"/>
              <a:t>, уміння аналізувати поведінку. Для них характерне поглиблене усвідомлення психологічних процесів. Помітно зростають сила волі, витримка, наполегливість, самоконтроль. Інтереси стають </a:t>
            </a:r>
            <a:r>
              <a:rPr lang="uk-UA" sz="2400" dirty="0" err="1"/>
              <a:t>зрілішими</a:t>
            </a:r>
            <a:r>
              <a:rPr lang="uk-UA" sz="2400" dirty="0"/>
              <a:t> і водночас тривалішими, стійкішими, міцнішими. Розвиваються пізнавальні інтереси, зокрема – до самостійних видів навчальної роботи.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2" descr="C:\Users\IraOni\Desktop\nova_shkola1.jpg">
            <a:extLst>
              <a:ext uri="{FF2B5EF4-FFF2-40B4-BE49-F238E27FC236}">
                <a16:creationId xmlns:a16="http://schemas.microsoft.com/office/drawing/2014/main" id="{04C0AB4F-F3B7-8A02-3F91-99EC71EE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532CC7FB-F4EA-860C-AC2D-887D788D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0"/>
            <a:ext cx="6967538" cy="998538"/>
          </a:xfrm>
        </p:spPr>
        <p:txBody>
          <a:bodyPr/>
          <a:lstStyle/>
          <a:p>
            <a:pPr algn="ctr"/>
            <a:r>
              <a:rPr lang="uk-UA" altLang="en-US" sz="3200" b="1">
                <a:solidFill>
                  <a:srgbClr val="339933"/>
                </a:solidFill>
                <a:latin typeface="Bookman Old Style" panose="02050604050505020204" pitchFamily="18" charset="0"/>
              </a:rPr>
              <a:t>ВІКОВІ ОСОБЛИВОСТІ УЧНІВ</a:t>
            </a:r>
            <a:endParaRPr lang="ru-RU" altLang="en-US" sz="3200" b="1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3ECB65C-A773-F754-8763-EB7D223C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88" y="0"/>
            <a:ext cx="6569075" cy="977900"/>
          </a:xfrm>
        </p:spPr>
        <p:txBody>
          <a:bodyPr/>
          <a:lstStyle/>
          <a:p>
            <a:pPr algn="ctr"/>
            <a:r>
              <a:rPr lang="uk-UA" altLang="en-US" b="1">
                <a:solidFill>
                  <a:srgbClr val="339933"/>
                </a:solidFill>
                <a:latin typeface="Bookman Old Style" panose="02050604050505020204" pitchFamily="18" charset="0"/>
              </a:rPr>
              <a:t>Компетентності НУШ: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B236A7-B2B3-634B-1F5A-B4535F7D0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6175"/>
            <a:ext cx="8737600" cy="47117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спілкування державною  (і рідною у разі відмінності) мовами;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спілкування іноземними мовами;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математична компетентність;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основні компетентності у природничих науках і технологіях;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інформаційно-комунікаційна компетентність;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уміння вчитися  впродовж життя;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ініціативність і підприємливість;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екологічна компетентність;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соціальна та громадянська компетентності;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обізнаність та самовираження у сфері культури;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екологічна грамотність та здорове життя.</a:t>
            </a:r>
            <a:endParaRPr lang="ru-RU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 descr="C:\Users\IraOni\Desktop\nova_shkola1.jpg">
            <a:extLst>
              <a:ext uri="{FF2B5EF4-FFF2-40B4-BE49-F238E27FC236}">
                <a16:creationId xmlns:a16="http://schemas.microsoft.com/office/drawing/2014/main" id="{16C728DD-D9C3-8901-5866-12F5380A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IraOni\Desktop\0_106147_fbca21ef_orig.png">
            <a:extLst>
              <a:ext uri="{FF2B5EF4-FFF2-40B4-BE49-F238E27FC236}">
                <a16:creationId xmlns:a16="http://schemas.microsoft.com/office/drawing/2014/main" id="{7568D977-3A50-D3B3-CB1C-BD1E28CD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834063"/>
            <a:ext cx="475138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AA2F-BFC5-BECC-1935-C66160FF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Якщо ти хочеш зміну в майбутньому - стань цією зміною в сьогоденні</a:t>
            </a:r>
            <a:br>
              <a:rPr lang="uk-UA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Магатма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Ганді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8851" name="Picture 3" descr="C:\Users\IraOni\Desktop\biznes-idei-iz-evropy.jpg">
            <a:extLst>
              <a:ext uri="{FF2B5EF4-FFF2-40B4-BE49-F238E27FC236}">
                <a16:creationId xmlns:a16="http://schemas.microsoft.com/office/drawing/2014/main" id="{6DE3626B-2B72-7E91-FAA5-552D230F2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5625" y="1354138"/>
            <a:ext cx="8153400" cy="4891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03BD5-FBFB-DF8E-F85F-DDF39D4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249238"/>
            <a:ext cx="8485188" cy="401320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br>
              <a:rPr lang="uk-UA" sz="2800" b="1" dirty="0">
                <a:solidFill>
                  <a:srgbClr val="173A8D"/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rgbClr val="173A8D"/>
                </a:solidFill>
                <a:latin typeface="Monotype Corsiva" pitchFamily="66" charset="0"/>
              </a:rPr>
              <a:t>	Концепція Нової української школи пропонує виховний компонент змісту </a:t>
            </a:r>
            <a:r>
              <a:rPr lang="uk-UA" sz="2800" b="1" dirty="0" err="1">
                <a:solidFill>
                  <a:srgbClr val="173A8D"/>
                </a:solidFill>
                <a:latin typeface="Monotype Corsiva" pitchFamily="66" charset="0"/>
              </a:rPr>
              <a:t>компетентностей</a:t>
            </a:r>
            <a:r>
              <a:rPr lang="uk-UA" sz="2800" b="1" dirty="0">
                <a:solidFill>
                  <a:srgbClr val="173A8D"/>
                </a:solidFill>
                <a:latin typeface="Monotype Corsiva" pitchFamily="66" charset="0"/>
              </a:rPr>
              <a:t>, визначених у Законі України «Про освіту». Закладені основні орієнтири </a:t>
            </a:r>
            <a:r>
              <a:rPr lang="uk-UA" sz="2800" b="1" dirty="0" err="1">
                <a:solidFill>
                  <a:srgbClr val="173A8D"/>
                </a:solidFill>
                <a:latin typeface="Monotype Corsiva" pitchFamily="66" charset="0"/>
              </a:rPr>
              <a:t>компетентнісного</a:t>
            </a:r>
            <a:r>
              <a:rPr lang="uk-UA" sz="2800" b="1" dirty="0">
                <a:solidFill>
                  <a:srgbClr val="173A8D"/>
                </a:solidFill>
                <a:latin typeface="Monotype Corsiva" pitchFamily="66" charset="0"/>
              </a:rPr>
              <a:t> виховання особистості учня можуть творчо наповнюватись конкретним змістом, з урахуванням особливостей функціонування закладу освіти, вікових та індивідуальних  можливостей учнів, інших актуальних соціальних викликів.</a:t>
            </a:r>
            <a:br>
              <a:rPr lang="uk-UA" sz="3200" b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uk-UA" sz="3200" b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uk-UA" sz="3200" b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IraOni\Desktop\biznes.jpg">
            <a:extLst>
              <a:ext uri="{FF2B5EF4-FFF2-40B4-BE49-F238E27FC236}">
                <a16:creationId xmlns:a16="http://schemas.microsoft.com/office/drawing/2014/main" id="{4EDBC9AC-02B1-FDDE-DE39-098107F3A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2750" y="3779838"/>
            <a:ext cx="4191000" cy="2527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IraOni\Desktop\news-7QKolJLmD5.jpg">
            <a:extLst>
              <a:ext uri="{FF2B5EF4-FFF2-40B4-BE49-F238E27FC236}">
                <a16:creationId xmlns:a16="http://schemas.microsoft.com/office/drawing/2014/main" id="{86214BC7-BF7D-A3F7-AD86-2671EEFC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3388" y="5268913"/>
            <a:ext cx="21717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Oni\Desktop\3-4-696x464.jpg">
            <a:extLst>
              <a:ext uri="{FF2B5EF4-FFF2-40B4-BE49-F238E27FC236}">
                <a16:creationId xmlns:a16="http://schemas.microsoft.com/office/drawing/2014/main" id="{DE0F3181-F3B7-563B-DF97-70192A75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0184F55-8041-B873-D524-6BED40472B99}"/>
              </a:ext>
            </a:extLst>
          </p:cNvPr>
          <p:cNvSpPr txBox="1">
            <a:spLocks/>
          </p:cNvSpPr>
          <p:nvPr/>
        </p:nvSpPr>
        <p:spPr>
          <a:xfrm>
            <a:off x="1527175" y="357188"/>
            <a:ext cx="3494088" cy="101600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Виклики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402CCCA-84EA-EFB2-EE61-CF0EB1086D11}"/>
              </a:ext>
            </a:extLst>
          </p:cNvPr>
          <p:cNvSpPr txBox="1">
            <a:spLocks/>
          </p:cNvSpPr>
          <p:nvPr/>
        </p:nvSpPr>
        <p:spPr>
          <a:xfrm>
            <a:off x="0" y="1236663"/>
            <a:ext cx="3494088" cy="52720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Зовнішні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Ідеологічний фактор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ціннісна </a:t>
            </a:r>
            <a:r>
              <a:rPr lang="uk-UA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убезпеченість</a:t>
            </a:r>
            <a:endParaRPr lang="uk-U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Релігійний фактор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Історична упередженість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Маніпулювання свідомістю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Екологічний фактор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Естетико-ціннісна спрямованість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Інформаційний вплив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Цінність збереження здоров’я молоді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5CD6FF0-32ED-78B6-A392-5A061F9E1C94}"/>
              </a:ext>
            </a:extLst>
          </p:cNvPr>
          <p:cNvSpPr txBox="1">
            <a:spLocks/>
          </p:cNvSpPr>
          <p:nvPr/>
        </p:nvSpPr>
        <p:spPr>
          <a:xfrm>
            <a:off x="3286125" y="1947863"/>
            <a:ext cx="3249613" cy="10175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Внутрішні</a:t>
            </a:r>
          </a:p>
          <a:p>
            <a:pPr algn="ctr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Національна </a:t>
            </a:r>
            <a:r>
              <a:rPr lang="uk-UA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самоідентифікація</a:t>
            </a: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:</a:t>
            </a:r>
          </a:p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“Я- </a:t>
            </a:r>
            <a:r>
              <a:rPr lang="uk-UA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Українець”</a:t>
            </a: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“Ми</a:t>
            </a:r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– </a:t>
            </a:r>
            <a:r>
              <a:rPr lang="uk-UA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Українці”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9186BD30-5D1D-4EFD-DE03-9701BF7C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185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Нормативною базою виховання </a:t>
            </a:r>
            <a:r>
              <a:rPr lang="uk-UA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  <a:endParaRPr lang="uk-UA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en-US" sz="1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</a:t>
            </a:r>
            <a:r>
              <a:rPr lang="uk-UA" altLang="en-US" sz="1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altLang="en-US" sz="1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України;</a:t>
            </a:r>
            <a:endParaRPr lang="uk-UA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en-US" sz="1400" i="1">
                <a:latin typeface="Times New Roman" panose="02020603050405020304" pitchFamily="18" charset="0"/>
                <a:cs typeface="Calibri" panose="020F0502020204030204" pitchFamily="34" charset="0"/>
              </a:rPr>
              <a:t>Конвенці</a:t>
            </a:r>
            <a:r>
              <a:rPr lang="uk-UA" altLang="en-US" sz="1400" i="1">
                <a:latin typeface="Times New Roman" panose="02020603050405020304" pitchFamily="18" charset="0"/>
                <a:cs typeface="Calibri" panose="020F0502020204030204" pitchFamily="34" charset="0"/>
              </a:rPr>
              <a:t>я</a:t>
            </a:r>
            <a:r>
              <a:rPr lang="ru-RU" altLang="en-US" sz="1400" i="1">
                <a:latin typeface="Times New Roman" panose="02020603050405020304" pitchFamily="18" charset="0"/>
                <a:cs typeface="Calibri" panose="020F0502020204030204" pitchFamily="34" charset="0"/>
              </a:rPr>
              <a:t> про права дитини </a:t>
            </a:r>
            <a:r>
              <a:rPr lang="uk-UA" altLang="en-US" sz="1400">
                <a:latin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altLang="en-US" sz="1400">
                <a:latin typeface="Times New Roman" panose="02020603050405020304" pitchFamily="18" charset="0"/>
                <a:cs typeface="Calibri" panose="020F0502020204030204" pitchFamily="34" charset="0"/>
              </a:rPr>
              <a:t>ратифікован</a:t>
            </a:r>
            <a:r>
              <a:rPr lang="uk-UA" altLang="en-US" sz="1400">
                <a:latin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ru-RU" altLang="en-US" sz="1400">
                <a:latin typeface="Times New Roman" panose="02020603050405020304" pitchFamily="18" charset="0"/>
                <a:cs typeface="Calibri" panose="020F0502020204030204" pitchFamily="34" charset="0"/>
              </a:rPr>
              <a:t>Постановою ВР</a:t>
            </a:r>
            <a:r>
              <a:rPr lang="ru-RU" altLang="en-US" sz="1400"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від </a:t>
            </a:r>
            <a:r>
              <a:rPr lang="ru-RU" altLang="en-US" sz="1200"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27.02.91</a:t>
            </a:r>
            <a:r>
              <a:rPr lang="uk-UA" altLang="en-US" sz="1200">
                <a:latin typeface="Times New Roman" panose="02020603050405020304" pitchFamily="18" charset="0"/>
                <a:cs typeface="Calibri" panose="020F0502020204030204" pitchFamily="34" charset="0"/>
              </a:rPr>
              <a:t>№ 789-XII)</a:t>
            </a:r>
            <a:r>
              <a:rPr lang="ru-RU" altLang="en-US" sz="1200" i="1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en-US" sz="1200" i="1">
                <a:latin typeface="Times New Roman" panose="02020603050405020304" pitchFamily="18" charset="0"/>
                <a:cs typeface="Calibri" panose="020F0502020204030204" pitchFamily="34" charset="0"/>
              </a:rPr>
              <a:t>ЗакониУкраїни: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en-US" sz="1200">
                <a:latin typeface="Times New Roman" panose="02020603050405020304" pitchFamily="18" charset="0"/>
                <a:cs typeface="Calibri" panose="020F0502020204030204" pitchFamily="34" charset="0"/>
              </a:rPr>
              <a:t>«Про освіту» від 05.09.2017 № 2145-VIII; </a:t>
            </a:r>
          </a:p>
          <a:p>
            <a:pPr eaLnBrk="0" hangingPunct="0"/>
            <a:r>
              <a:rPr lang="ru-RU" altLang="en-US" sz="1200">
                <a:latin typeface="Times New Roman" panose="02020603050405020304" pitchFamily="18" charset="0"/>
                <a:cs typeface="Calibri" panose="020F0502020204030204" pitchFamily="34" charset="0"/>
              </a:rPr>
              <a:t>«Про охорону дитинства» від 26.04.2001 № 2402-ІІІ</a:t>
            </a:r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 інноваційну діяльність» від 04.07.2002 № 40-IV;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Загальнодержавну программу адаптації законодавства України до законодавства Європейського Союзу» вiд 18.03.2004 № 1629-IV;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«Про внесення змін до законодавчих актів з питаньзагальної середньої та дошкільної освіти щодо організації навчально-виховного процесу</a:t>
            </a:r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від 06.07.2010 № 2442-</a:t>
            </a:r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 пріоритетні напрями інноваційної діяльності в Україні»</a:t>
            </a:r>
          </a:p>
          <a:p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від 08.09.2011 № 3715-</a:t>
            </a:r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протидію торгівлі людьми» від 20.09.2011 № 3739-</a:t>
            </a:r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правовий статус та вшанування пам’яті борців за незалежністьУкраїни у XX столітті» від 09.04.2015 № 314-VIII;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«Про увічнення перемоги над нацизмом у Другій світовій війні 1939-1945 років»від 09.04.2015 № 315-VIII;</a:t>
            </a:r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засудження комуністичного та націонал-соціалістичного (нацистського) тоталітарних режимів в Україні та заборону пропаганди їхньої символіки»від 09.04.2015 № 317-VIII;</a:t>
            </a:r>
          </a:p>
          <a:p>
            <a:r>
              <a:rPr lang="ru-RU" altLang="en-US" sz="1200"/>
              <a:t>«Про запобігання та протидію домашньому насильству» від 07.12.2017</a:t>
            </a:r>
            <a:endParaRPr lang="uk-UA" altLang="en-US" sz="1200"/>
          </a:p>
          <a:p>
            <a:r>
              <a:rPr lang="uk-UA" altLang="en-US" sz="1200"/>
              <a:t>№ 2229-</a:t>
            </a:r>
            <a:r>
              <a:rPr lang="ru-RU" altLang="en-US" sz="1200"/>
              <a:t>VIII</a:t>
            </a:r>
            <a:r>
              <a:rPr lang="uk-UA" altLang="en-US" sz="1200"/>
              <a:t>; </a:t>
            </a:r>
          </a:p>
          <a:p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A4F8B6F-BAA0-BBBE-9203-E941B27F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18563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Нормативною базою виховання </a:t>
            </a:r>
            <a:r>
              <a:rPr lang="uk-UA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Нової української школи (2016),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 програма дій з освіти в інтересах сталого розвитку (ЮНЕСКО, 2014),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Концепція Державної цільової соціальної програми національно-патріотичного виховання на 2016–2020 роки,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національно-патріотичного виховання дітей та молоді на 2016–2020 роки, затвердженої Указом Президента України від 13 жовтня 2015 року № 580/2015,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національно-патріотичного виховання дітей і учнівської молоді;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Загальнодержавна програма «Національний план дій щодо реалізації Конвенції ООН про права дитини на період до 2021р.»,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формування у підлітків національно-культурної ідентичності у загальноосвітніх навчальних закладах (2017);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екологічної освіти України.</a:t>
            </a:r>
          </a:p>
          <a:p>
            <a:endParaRPr lang="uk-UA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uk-UA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IraOni\Desktop\blackboard-clipart-beautiful-teacher-18.png">
            <a:extLst>
              <a:ext uri="{FF2B5EF4-FFF2-40B4-BE49-F238E27FC236}">
                <a16:creationId xmlns:a16="http://schemas.microsoft.com/office/drawing/2014/main" id="{F5C947AA-B423-B5EF-0C0F-E9786BE1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80988"/>
            <a:ext cx="8174037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:\Users\IraOni\Desktop\16693884-1.png">
            <a:extLst>
              <a:ext uri="{FF2B5EF4-FFF2-40B4-BE49-F238E27FC236}">
                <a16:creationId xmlns:a16="http://schemas.microsoft.com/office/drawing/2014/main" id="{FA850562-D02A-43CE-5DD1-FA8A8202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565650"/>
            <a:ext cx="39449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D338C5-75C4-06E0-17D7-FDC7041329B6}"/>
              </a:ext>
            </a:extLst>
          </p:cNvPr>
          <p:cNvSpPr/>
          <p:nvPr/>
        </p:nvSpPr>
        <p:spPr>
          <a:xfrm>
            <a:off x="1665288" y="976313"/>
            <a:ext cx="6181725" cy="242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Засади сучасного виховання: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Гуманізм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Дитиноцентризм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Холізм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Патріотизм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Повага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Рівність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Діалогічність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Проектування цілісного виховного простору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Соціально-педагогічна солідарність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фото дети\НВК №11\DSC_5147.jpg">
            <a:extLst>
              <a:ext uri="{FF2B5EF4-FFF2-40B4-BE49-F238E27FC236}">
                <a16:creationId xmlns:a16="http://schemas.microsoft.com/office/drawing/2014/main" id="{649ED897-0CD8-8B77-79F4-DEB33002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1187">
            <a:off x="4585648" y="3291836"/>
            <a:ext cx="4094328" cy="280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15F67B-B1DC-48DA-FF1D-8484DE21DA75}"/>
              </a:ext>
            </a:extLst>
          </p:cNvPr>
          <p:cNvSpPr/>
          <p:nvPr/>
        </p:nvSpPr>
        <p:spPr>
          <a:xfrm>
            <a:off x="327025" y="280988"/>
            <a:ext cx="8502650" cy="457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Наукові підходи до сучасного виховання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i="1" dirty="0" err="1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32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 орієнтований методологічний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Аксіологічний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i="1" dirty="0" err="1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Середовищний</a:t>
            </a:r>
            <a:endParaRPr lang="uk-UA" sz="3200" b="1" i="1" dirty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i="1" dirty="0" err="1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32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фото дети\НВК №11\DSC_5147.jpg">
            <a:extLst>
              <a:ext uri="{FF2B5EF4-FFF2-40B4-BE49-F238E27FC236}">
                <a16:creationId xmlns:a16="http://schemas.microsoft.com/office/drawing/2014/main" id="{E9B25DA6-A93A-8E08-A8B1-E9F5E1A9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1187">
            <a:off x="5492209" y="1691546"/>
            <a:ext cx="3215289" cy="220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A5471F-5B00-F577-F75F-6B01745CE0AD}"/>
              </a:ext>
            </a:extLst>
          </p:cNvPr>
          <p:cNvSpPr/>
          <p:nvPr/>
        </p:nvSpPr>
        <p:spPr>
          <a:xfrm>
            <a:off x="436563" y="595313"/>
            <a:ext cx="8502650" cy="457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принципи виховання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духовно-моральних цінностей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Гуманістичний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Альтруїстичний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Принцип неперервності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Принцип наступності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uk-UA" sz="2400" b="1" i="1" dirty="0" err="1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культуровідповідності</a:t>
            </a:r>
            <a:endParaRPr lang="uk-UA" sz="2400" b="1" i="1" dirty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uk-UA" sz="2400" b="1" i="1" dirty="0" err="1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природовідповідності</a:t>
            </a:r>
            <a:endParaRPr lang="uk-UA" sz="2400" b="1" i="1" dirty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Педагогічної компетентності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Принцип стимулювання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Життєвої творчої самодіяльності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Оздоровчої спрямованості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Соціально-педагогічне партнерство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3200" b="1" i="1" dirty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53AAAD2E-00CF-E1E1-0BF0-7F297A34E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0185"/>
            <a:ext cx="4217157" cy="225377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ЛЮБОВ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ПОВАГА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ГІДНІСТЬ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ВІДПОВІДАЛЬНІСТЬ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СОВІСТЬ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СВОБОДА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ТОЛЕРАНТНІСТЬ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СПРАВЕДЛИВІСТЬ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РІВНОПРАВ’Я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9600" b="1" dirty="0">
                <a:latin typeface="Bookman Old Style" pitchFamily="18" charset="0"/>
              </a:rPr>
              <a:t>ІНІЦІАТИВНІСТЬ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5" name="Picture 2" descr="C:\Users\IraOni\Desktop\nova_shkola1.jpg">
            <a:extLst>
              <a:ext uri="{FF2B5EF4-FFF2-40B4-BE49-F238E27FC236}">
                <a16:creationId xmlns:a16="http://schemas.microsoft.com/office/drawing/2014/main" id="{7B210146-7828-7623-AEC3-596ECB63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id="{45551FC6-8B1D-2EF8-3A89-21928A70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254000"/>
            <a:ext cx="7072313" cy="996950"/>
          </a:xfrm>
        </p:spPr>
        <p:txBody>
          <a:bodyPr/>
          <a:lstStyle/>
          <a:p>
            <a:pPr algn="ctr"/>
            <a:r>
              <a:rPr lang="uk-UA" altLang="en-US" sz="3200" b="1">
                <a:solidFill>
                  <a:srgbClr val="339933"/>
                </a:solidFill>
                <a:latin typeface="Bookman Old Style" panose="02050604050505020204" pitchFamily="18" charset="0"/>
              </a:rPr>
              <a:t>Базові духовно-моральні цінності</a:t>
            </a:r>
            <a:endParaRPr lang="ru-RU" altLang="en-US" sz="3200" b="1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7" name="Picture 2" descr="C:\Users\IraOni\Desktop\25920375.png">
            <a:extLst>
              <a:ext uri="{FF2B5EF4-FFF2-40B4-BE49-F238E27FC236}">
                <a16:creationId xmlns:a16="http://schemas.microsoft.com/office/drawing/2014/main" id="{4893A9D8-B291-2B62-B42D-7096064D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852613"/>
            <a:ext cx="35972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1832</TotalTime>
  <Words>748</Words>
  <Application>Microsoft Office PowerPoint</Application>
  <PresentationFormat>Екран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Office Theme</vt:lpstr>
      <vt:lpstr>Презентація PowerPoint</vt:lpstr>
      <vt:lpstr>  Концепція Нової української школи пропонує виховний компонент змісту компетентностей, визначених у Законі України «Про освіту». Закладені основні орієнтири компетентнісного виховання особистості учня можуть творчо наповнюватись конкретним змістом, з урахуванням особливостей функціонування закладу освіти, вікових та індивідуальних  можливостей учнів, інших актуальних соціальних викликів.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Базові духовно-моральні цінності</vt:lpstr>
      <vt:lpstr>ВІКОВІ ОСОБЛИВОСТІ УЧНІВ</vt:lpstr>
      <vt:lpstr>ВІКОВІ ОСОБЛИВОСТІ УЧНІВ</vt:lpstr>
      <vt:lpstr>ВІКОВІ ОСОБЛИВОСТІ УЧНІВ</vt:lpstr>
      <vt:lpstr>Компетентності НУШ:</vt:lpstr>
      <vt:lpstr>Якщо ти хочеш зміну в майбутньому - стань цією зміною в сьогоденні Магатма Ганді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valentinadegtaruk@gmail.com</cp:lastModifiedBy>
  <cp:revision>222</cp:revision>
  <dcterms:created xsi:type="dcterms:W3CDTF">2016-11-18T14:12:19Z</dcterms:created>
  <dcterms:modified xsi:type="dcterms:W3CDTF">2022-12-26T06:07:02Z</dcterms:modified>
</cp:coreProperties>
</file>