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300" r:id="rId2"/>
    <p:sldId id="302" r:id="rId3"/>
    <p:sldId id="301" r:id="rId4"/>
    <p:sldId id="303" r:id="rId5"/>
    <p:sldId id="288" r:id="rId6"/>
    <p:sldId id="304" r:id="rId7"/>
    <p:sldId id="290" r:id="rId8"/>
    <p:sldId id="305" r:id="rId9"/>
    <p:sldId id="292" r:id="rId10"/>
    <p:sldId id="294" r:id="rId11"/>
    <p:sldId id="299" r:id="rId12"/>
    <p:sldId id="308" r:id="rId13"/>
    <p:sldId id="307" r:id="rId14"/>
    <p:sldId id="29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660"/>
  </p:normalViewPr>
  <p:slideViewPr>
    <p:cSldViewPr>
      <p:cViewPr varScale="1">
        <p:scale>
          <a:sx n="88" d="100"/>
          <a:sy n="88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53A7A-4959-46E3-82B5-0E4869301AC5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EED4A-F84A-466D-AF94-DD338B188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EED4A-F84A-466D-AF94-DD338B188A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\Desktop\Tanya-Shargan-Bat_kvs_ka-mova(filka.info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e5ea878a0c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0"/>
            <a:ext cx="5357818" cy="2303862"/>
          </a:xfrm>
          <a:prstGeom prst="rect">
            <a:avLst/>
          </a:prstGeom>
        </p:spPr>
      </p:pic>
      <p:pic>
        <p:nvPicPr>
          <p:cNvPr id="5" name="Рисунок 4" descr="0_46116_fdfe0c6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pic>
        <p:nvPicPr>
          <p:cNvPr id="6" name="Tanya-Shargan-Bat_kvs_ka-mova(filka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день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писемності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стартує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err="1" smtClean="0"/>
              <a:t>Міжнародний</a:t>
            </a:r>
            <a:r>
              <a:rPr lang="ru-RU" sz="2400" dirty="0" smtClean="0"/>
              <a:t> конкурс </a:t>
            </a:r>
            <a:r>
              <a:rPr lang="ru-RU" sz="2400" dirty="0" err="1" smtClean="0"/>
              <a:t>знавців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імені</a:t>
            </a:r>
            <a:r>
              <a:rPr lang="ru-RU" sz="2400" dirty="0" smtClean="0"/>
              <a:t> Петра Яцика. Цей </a:t>
            </a:r>
            <a:r>
              <a:rPr lang="ru-RU" sz="2400" dirty="0" err="1" smtClean="0"/>
              <a:t>унікальний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мовний</a:t>
            </a:r>
            <a:r>
              <a:rPr lang="ru-RU" sz="2400" dirty="0" smtClean="0"/>
              <a:t> марафон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зініційований</a:t>
            </a:r>
            <a:r>
              <a:rPr lang="ru-RU" sz="2400" dirty="0" smtClean="0"/>
              <a:t> великим </a:t>
            </a:r>
            <a:r>
              <a:rPr lang="ru-RU" sz="2400" dirty="0" err="1" smtClean="0"/>
              <a:t>українським</a:t>
            </a:r>
            <a:r>
              <a:rPr lang="ru-RU" sz="2400" dirty="0" smtClean="0"/>
              <a:t> меценатом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діячем</a:t>
            </a:r>
            <a:r>
              <a:rPr lang="ru-RU" sz="2400" dirty="0" smtClean="0"/>
              <a:t> Петром </a:t>
            </a:r>
            <a:r>
              <a:rPr lang="ru-RU" sz="2400" dirty="0" err="1" smtClean="0"/>
              <a:t>Яциком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усе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прожив у </a:t>
            </a:r>
            <a:r>
              <a:rPr lang="ru-RU" sz="2400" dirty="0" err="1" smtClean="0"/>
              <a:t>Канаді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пам’ятав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рідну</a:t>
            </a:r>
            <a:r>
              <a:rPr lang="ru-RU" sz="2400" dirty="0" smtClean="0"/>
              <a:t> землю.</a:t>
            </a:r>
            <a:endParaRPr lang="ru-RU" sz="2400" dirty="0"/>
          </a:p>
        </p:txBody>
      </p:sp>
      <p:pic>
        <p:nvPicPr>
          <p:cNvPr id="4" name="Содержимое 3" descr="12207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500306"/>
            <a:ext cx="3786214" cy="4357694"/>
          </a:xfrm>
        </p:spPr>
      </p:pic>
      <p:pic>
        <p:nvPicPr>
          <p:cNvPr id="5" name="Рисунок 4" descr="konkurs_imeni_petra_yatsika_prestizhnoe_sorevnov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2428892" cy="3325376"/>
          </a:xfrm>
          <a:prstGeom prst="rect">
            <a:avLst/>
          </a:prstGeom>
        </p:spPr>
      </p:pic>
      <p:pic>
        <p:nvPicPr>
          <p:cNvPr id="6" name="Рисунок 5" descr="embl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714752"/>
            <a:ext cx="2214546" cy="24288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2940048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Рік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року конкурс </a:t>
            </a:r>
            <a:r>
              <a:rPr lang="ru-RU" sz="2800" dirty="0" err="1" smtClean="0"/>
              <a:t>набуває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популярності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бо</a:t>
            </a:r>
            <a:r>
              <a:rPr lang="ru-RU" sz="2800" dirty="0" smtClean="0"/>
              <a:t> </a:t>
            </a:r>
            <a:r>
              <a:rPr lang="ru-RU" sz="2800" i="1" u="sng" dirty="0" err="1" smtClean="0">
                <a:solidFill>
                  <a:srgbClr val="FF0000"/>
                </a:solidFill>
              </a:rPr>
              <a:t>головна</a:t>
            </a:r>
            <a:r>
              <a:rPr lang="ru-RU" sz="2800" i="1" u="sng" dirty="0" smtClean="0">
                <a:solidFill>
                  <a:srgbClr val="FF0000"/>
                </a:solidFill>
              </a:rPr>
              <a:t> мета </a:t>
            </a:r>
            <a:r>
              <a:rPr lang="ru-RU" sz="2800" i="1" u="sng" dirty="0" err="1" smtClean="0">
                <a:solidFill>
                  <a:srgbClr val="FF0000"/>
                </a:solidFill>
              </a:rPr>
              <a:t>цього</a:t>
            </a:r>
            <a:r>
              <a:rPr lang="ru-RU" sz="2800" i="1" u="sng" dirty="0" smtClean="0">
                <a:solidFill>
                  <a:srgbClr val="FF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FF0000"/>
                </a:solidFill>
              </a:rPr>
              <a:t>мовного</a:t>
            </a:r>
            <a:r>
              <a:rPr lang="ru-RU" sz="2800" i="1" u="sng" dirty="0" smtClean="0">
                <a:solidFill>
                  <a:srgbClr val="FF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FF0000"/>
                </a:solidFill>
              </a:rPr>
              <a:t>змагання</a:t>
            </a:r>
            <a:r>
              <a:rPr lang="ru-RU" sz="2800" dirty="0" smtClean="0"/>
              <a:t> — </a:t>
            </a:r>
            <a:r>
              <a:rPr lang="ru-RU" sz="2800" dirty="0" err="1" smtClean="0"/>
              <a:t>утверджувати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державний</a:t>
            </a:r>
            <a:r>
              <a:rPr lang="ru-RU" sz="2800" dirty="0" smtClean="0"/>
              <a:t> статус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, </a:t>
            </a:r>
            <a:r>
              <a:rPr lang="ru-RU" sz="2800" dirty="0" err="1" smtClean="0"/>
              <a:t>підносити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престиж.</a:t>
            </a:r>
            <a:endParaRPr lang="ru-RU" sz="2800" dirty="0"/>
          </a:p>
        </p:txBody>
      </p:sp>
      <p:pic>
        <p:nvPicPr>
          <p:cNvPr id="4" name="Содержимое 3" descr="9-z-280-zdobuly-peremog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285992"/>
            <a:ext cx="5891032" cy="419736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dia-33188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285992"/>
            <a:ext cx="5915025" cy="411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65429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Мова</a:t>
            </a:r>
            <a:r>
              <a:rPr lang="ru-RU" sz="2800" dirty="0" smtClean="0"/>
              <a:t> — </a:t>
            </a:r>
            <a:r>
              <a:rPr lang="ru-RU" sz="2800" dirty="0" err="1" smtClean="0"/>
              <a:t>живий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, вона </a:t>
            </a:r>
            <a:r>
              <a:rPr lang="ru-RU" sz="2800" dirty="0" err="1" smtClean="0"/>
              <a:t>розвивається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своїми</a:t>
            </a:r>
            <a:r>
              <a:rPr lang="ru-RU" sz="2800" dirty="0" smtClean="0"/>
              <a:t> законами, а тому треба у </a:t>
            </a:r>
            <a:r>
              <a:rPr lang="ru-RU" sz="2800" dirty="0" err="1" smtClean="0"/>
              <a:t>чистоті</a:t>
            </a:r>
            <a:r>
              <a:rPr lang="ru-RU" sz="2800" dirty="0" smtClean="0"/>
              <a:t> </a:t>
            </a:r>
            <a:r>
              <a:rPr lang="ru-RU" sz="2800" dirty="0" err="1" smtClean="0"/>
              <a:t>берегти</a:t>
            </a:r>
            <a:r>
              <a:rPr lang="ru-RU" sz="2800" dirty="0" smtClean="0"/>
              <a:t>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</a:t>
            </a:r>
            <a:r>
              <a:rPr lang="ru-RU" sz="2800" dirty="0" err="1" smtClean="0"/>
              <a:t>нетлінний</a:t>
            </a:r>
            <a:r>
              <a:rPr lang="ru-RU" sz="2800" dirty="0" smtClean="0"/>
              <a:t> скарб, </a:t>
            </a:r>
            <a:r>
              <a:rPr lang="ru-RU" sz="2800" dirty="0" err="1" smtClean="0"/>
              <a:t>прислухаючись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порад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поета</a:t>
            </a:r>
            <a:r>
              <a:rPr lang="ru-RU" sz="2800" dirty="0" smtClean="0"/>
              <a:t> Максима </a:t>
            </a:r>
            <a:r>
              <a:rPr lang="ru-RU" sz="2800" dirty="0" err="1" smtClean="0"/>
              <a:t>Рильського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14340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Як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парость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виноградної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лози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  <a:b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Плекайте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мову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b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Пильно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й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ненастанно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Політь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бур’ян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b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Чистіша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сльози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Вона хай буде.</a:t>
            </a:r>
            <a:b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Вірно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слухняно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Нехай вона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щоразу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служить вам,</a:t>
            </a:r>
            <a:b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Хоч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живе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своїм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 живим </a:t>
            </a:r>
            <a:r>
              <a:rPr lang="ru-RU" sz="5800" b="1" dirty="0" err="1" smtClean="0">
                <a:solidFill>
                  <a:srgbClr val="002060"/>
                </a:solidFill>
                <a:latin typeface="Monotype Corsiva" pitchFamily="66" charset="0"/>
              </a:rPr>
              <a:t>життям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Мои документы\картинки\ptah9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428736"/>
            <a:ext cx="5072098" cy="51435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28" y="3643314"/>
            <a:ext cx="4095772" cy="301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64" y="647065"/>
            <a:ext cx="807252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Любіть Україну у сні й наяву,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Вишневу свою Україну.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Красу її вічно живу і нову,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мову її солов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їну.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В.Сосюра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26f64f6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1" y="1214422"/>
            <a:ext cx="8501122" cy="2963084"/>
          </a:xfrm>
        </p:spPr>
      </p:pic>
      <p:pic>
        <p:nvPicPr>
          <p:cNvPr id="5" name="Рисунок 4" descr="118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786322"/>
            <a:ext cx="7715304" cy="180499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Прямим попередником слов’янської мови – є алфавіт, створений великими просвітителями слов’ян – братами Кирилом і Мефодієм. </a:t>
            </a:r>
            <a:r>
              <a:rPr lang="ru-RU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pic>
        <p:nvPicPr>
          <p:cNvPr id="4" name="Picture 2" descr="C:\Users\Admin\Documents\День української писемності-картинки\давнє\05_big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407336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ocuments\День української писемності-картинки\давнє\0_5eb83_f9a738e7_X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85" t="13939" r="4546" b="8081"/>
          <a:stretch/>
        </p:blipFill>
        <p:spPr bwMode="auto">
          <a:xfrm>
            <a:off x="5072066" y="1785926"/>
            <a:ext cx="2844000" cy="4015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Існує два різновиди </a:t>
            </a:r>
          </a:p>
          <a:p>
            <a:pPr>
              <a:buNone/>
            </a:pPr>
            <a:r>
              <a:rPr lang="uk-UA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старослов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uk-UA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янських</a:t>
            </a: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писемних знаків: </a:t>
            </a:r>
          </a:p>
          <a:p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кирилиця і глаголиця.</a:t>
            </a:r>
          </a:p>
          <a:p>
            <a:pPr>
              <a:buNone/>
            </a:pPr>
            <a:endParaRPr lang="uk-UA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Кириличний алфавіт  з   </a:t>
            </a: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XI ст. широко </a:t>
            </a: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застосовується в </a:t>
            </a: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історичній та світській </a:t>
            </a: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літературі східних слов’ян.</a:t>
            </a:r>
          </a:p>
          <a:p>
            <a:pPr>
              <a:buNone/>
            </a:pPr>
            <a:endParaRPr lang="uk-UA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Від давньоруського періоду </a:t>
            </a: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його успадкували всі три </a:t>
            </a: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східнослов’янські народи: </a:t>
            </a: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російський, український і </a:t>
            </a:r>
          </a:p>
          <a:p>
            <a:pPr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білоруський.</a:t>
            </a:r>
            <a:endParaRPr lang="ru-RU" sz="2400" dirty="0"/>
          </a:p>
        </p:txBody>
      </p:sp>
      <p:pic>
        <p:nvPicPr>
          <p:cNvPr id="4" name="Picture 3" descr="C:\Users\Admin\Documents\День української писемності-картинки\давнє\8e2962beba3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0042"/>
            <a:ext cx="399903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Цю азбуку вчили ваші предки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pic>
        <p:nvPicPr>
          <p:cNvPr id="4" name="Picture 2" descr="C:\Users\Admin\Documents\День української писемності-картинки\давнє\img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28"/>
          <a:stretch/>
        </p:blipFill>
        <p:spPr bwMode="auto">
          <a:xfrm>
            <a:off x="571472" y="785794"/>
            <a:ext cx="8001056" cy="57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9 листопада — День </a:t>
            </a:r>
            <a:r>
              <a:rPr lang="ru-RU" b="1" dirty="0" err="1" smtClean="0">
                <a:solidFill>
                  <a:srgbClr val="7030A0"/>
                </a:solidFill>
              </a:rPr>
              <a:t>української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писемності</a:t>
            </a:r>
            <a:r>
              <a:rPr lang="ru-RU" b="1" dirty="0" smtClean="0">
                <a:solidFill>
                  <a:srgbClr val="7030A0"/>
                </a:solidFill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</a:rPr>
              <a:t>мови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Це</a:t>
            </a:r>
            <a:r>
              <a:rPr lang="ru-RU" dirty="0" smtClean="0"/>
              <a:t> свято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9 листопада 1997 року. </a:t>
            </a:r>
            <a:r>
              <a:rPr lang="ru-RU" dirty="0" err="1" smtClean="0"/>
              <a:t>Цього</a:t>
            </a:r>
            <a:r>
              <a:rPr lang="ru-RU" dirty="0" smtClean="0"/>
              <a:t> ж дня православна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вшановує</a:t>
            </a:r>
            <a:r>
              <a:rPr lang="ru-RU" dirty="0" smtClean="0"/>
              <a:t> </a:t>
            </a:r>
            <a:r>
              <a:rPr lang="ru-RU" dirty="0" err="1" smtClean="0"/>
              <a:t>пам’ять</a:t>
            </a:r>
            <a:r>
              <a:rPr lang="ru-RU" dirty="0" smtClean="0"/>
              <a:t> святого преподобного </a:t>
            </a:r>
            <a:r>
              <a:rPr lang="ru-RU" dirty="0" err="1" smtClean="0"/>
              <a:t>Нестора-літописця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Нестор-летопис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643314"/>
            <a:ext cx="2928943" cy="321468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+mn-lt"/>
              </a:rPr>
              <a:t>Преподобний Нестор-Літописець</a:t>
            </a:r>
            <a:endParaRPr lang="ru-RU" dirty="0">
              <a:latin typeface="+mn-lt"/>
            </a:endParaRPr>
          </a:p>
        </p:txBody>
      </p:sp>
      <p:pic>
        <p:nvPicPr>
          <p:cNvPr id="5" name="Содержимое 8" descr="450px-MAntokolsky_Nest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000108"/>
            <a:ext cx="3721100" cy="542928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3971924" cy="550072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киянин</a:t>
            </a:r>
            <a:r>
              <a:rPr lang="ru-RU" dirty="0" smtClean="0"/>
              <a:t>, у </a:t>
            </a:r>
            <a:r>
              <a:rPr lang="ru-RU" dirty="0" err="1" smtClean="0"/>
              <a:t>сімнадцять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Києво-Печерську</a:t>
            </a:r>
            <a:r>
              <a:rPr lang="ru-RU" dirty="0" smtClean="0"/>
              <a:t> лавру послушником.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сам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 </a:t>
            </a:r>
            <a:r>
              <a:rPr lang="ru-RU" dirty="0" err="1" smtClean="0"/>
              <a:t>преподобний</a:t>
            </a:r>
            <a:r>
              <a:rPr lang="ru-RU" dirty="0" smtClean="0"/>
              <a:t> </a:t>
            </a:r>
            <a:r>
              <a:rPr lang="ru-RU" dirty="0" err="1" smtClean="0"/>
              <a:t>Феодосій</a:t>
            </a:r>
            <a:r>
              <a:rPr lang="ru-RU" dirty="0" smtClean="0"/>
              <a:t>. Молитвою та послухом </a:t>
            </a:r>
            <a:r>
              <a:rPr lang="ru-RU" dirty="0" err="1" smtClean="0"/>
              <a:t>юний</a:t>
            </a:r>
            <a:r>
              <a:rPr lang="ru-RU" dirty="0" smtClean="0"/>
              <a:t> подвижник </a:t>
            </a:r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err="1" smtClean="0"/>
              <a:t>перевершив</a:t>
            </a:r>
            <a:r>
              <a:rPr lang="ru-RU" dirty="0" smtClean="0"/>
              <a:t> </a:t>
            </a:r>
            <a:r>
              <a:rPr lang="ru-RU" dirty="0" err="1" smtClean="0"/>
              <a:t>найвидатніших</a:t>
            </a:r>
            <a:r>
              <a:rPr lang="ru-RU" dirty="0" smtClean="0"/>
              <a:t> </a:t>
            </a:r>
            <a:r>
              <a:rPr lang="ru-RU" dirty="0" err="1" smtClean="0"/>
              <a:t>старців</a:t>
            </a:r>
            <a:r>
              <a:rPr lang="ru-RU" dirty="0" smtClean="0"/>
              <a:t>. </a:t>
            </a:r>
            <a:r>
              <a:rPr lang="ru-RU" dirty="0" err="1" smtClean="0"/>
              <a:t>Книжкова</a:t>
            </a:r>
            <a:r>
              <a:rPr lang="ru-RU" dirty="0" smtClean="0"/>
              <a:t> справа стала </a:t>
            </a:r>
            <a:r>
              <a:rPr lang="ru-RU" dirty="0" err="1" smtClean="0"/>
              <a:t>змістом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73050"/>
            <a:ext cx="4543428" cy="5853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2500" dirty="0" err="1" smtClean="0"/>
              <a:t>Найвизначнішою</a:t>
            </a:r>
            <a:r>
              <a:rPr lang="ru-RU" sz="2500" dirty="0" smtClean="0"/>
              <a:t> </a:t>
            </a:r>
            <a:r>
              <a:rPr lang="ru-RU" sz="2500" dirty="0" err="1" smtClean="0"/>
              <a:t>працею</a:t>
            </a:r>
            <a:r>
              <a:rPr lang="ru-RU" sz="2500" dirty="0" smtClean="0"/>
              <a:t> </a:t>
            </a:r>
            <a:r>
              <a:rPr lang="ru-RU" sz="2500" dirty="0" err="1" smtClean="0"/>
              <a:t>Нестора-літописця</a:t>
            </a:r>
            <a:r>
              <a:rPr lang="ru-RU" sz="2500" dirty="0" smtClean="0"/>
              <a:t> </a:t>
            </a:r>
            <a:r>
              <a:rPr lang="ru-RU" sz="2500" dirty="0" err="1" smtClean="0"/>
              <a:t>є</a:t>
            </a:r>
            <a:r>
              <a:rPr lang="ru-RU" sz="2500" dirty="0" smtClean="0"/>
              <a:t> </a:t>
            </a:r>
            <a:r>
              <a:rPr lang="ru-RU" sz="2500" dirty="0" smtClean="0">
                <a:solidFill>
                  <a:srgbClr val="FF0000"/>
                </a:solidFill>
              </a:rPr>
              <a:t>«</a:t>
            </a:r>
            <a:r>
              <a:rPr lang="ru-RU" sz="2500" dirty="0" err="1" smtClean="0">
                <a:solidFill>
                  <a:srgbClr val="FF0000"/>
                </a:solidFill>
              </a:rPr>
              <a:t>Повість</a:t>
            </a:r>
            <a:r>
              <a:rPr lang="ru-RU" sz="2500" dirty="0" smtClean="0">
                <a:solidFill>
                  <a:srgbClr val="FF0000"/>
                </a:solidFill>
              </a:rPr>
              <a:t> </a:t>
            </a:r>
            <a:r>
              <a:rPr lang="ru-RU" sz="2500" dirty="0" err="1" smtClean="0">
                <a:solidFill>
                  <a:srgbClr val="FF0000"/>
                </a:solidFill>
              </a:rPr>
              <a:t>временних</a:t>
            </a:r>
            <a:r>
              <a:rPr lang="ru-RU" sz="2500" dirty="0" smtClean="0">
                <a:solidFill>
                  <a:srgbClr val="FF0000"/>
                </a:solidFill>
              </a:rPr>
              <a:t> </a:t>
            </a:r>
            <a:r>
              <a:rPr lang="ru-RU" sz="2500" dirty="0" err="1" smtClean="0">
                <a:solidFill>
                  <a:srgbClr val="FF0000"/>
                </a:solidFill>
              </a:rPr>
              <a:t>літ</a:t>
            </a:r>
            <a:r>
              <a:rPr lang="ru-RU" sz="2500" dirty="0" smtClean="0">
                <a:solidFill>
                  <a:srgbClr val="FF0000"/>
                </a:solidFill>
              </a:rPr>
              <a:t>».</a:t>
            </a:r>
            <a:r>
              <a:rPr lang="ru-RU" sz="2500" dirty="0" smtClean="0"/>
              <a:t>  </a:t>
            </a:r>
            <a:r>
              <a:rPr lang="ru-RU" sz="2500" dirty="0" err="1" smtClean="0"/>
              <a:t>Це</a:t>
            </a:r>
            <a:r>
              <a:rPr lang="ru-RU" sz="2500" dirty="0" smtClean="0"/>
              <a:t> перша та </a:t>
            </a:r>
            <a:r>
              <a:rPr lang="ru-RU" sz="2500" dirty="0" err="1" smtClean="0"/>
              <a:t>найвідоміша</a:t>
            </a:r>
            <a:r>
              <a:rPr lang="ru-RU" sz="2500" dirty="0" smtClean="0"/>
              <a:t> у </a:t>
            </a:r>
            <a:r>
              <a:rPr lang="ru-RU" sz="2500" dirty="0" err="1" smtClean="0"/>
              <a:t>Київській</a:t>
            </a:r>
            <a:r>
              <a:rPr lang="ru-RU" sz="2500" dirty="0" smtClean="0"/>
              <a:t> </a:t>
            </a:r>
            <a:r>
              <a:rPr lang="ru-RU" sz="2500" dirty="0" err="1" smtClean="0"/>
              <a:t>Русі</a:t>
            </a:r>
            <a:r>
              <a:rPr lang="ru-RU" sz="2500" dirty="0" smtClean="0"/>
              <a:t> </a:t>
            </a:r>
            <a:r>
              <a:rPr lang="ru-RU" sz="2500" dirty="0" err="1" smtClean="0"/>
              <a:t>пам’ятка</a:t>
            </a:r>
            <a:r>
              <a:rPr lang="ru-RU" sz="2500" dirty="0" smtClean="0"/>
              <a:t>, в </a:t>
            </a:r>
            <a:r>
              <a:rPr lang="ru-RU" sz="2500" dirty="0" err="1" smtClean="0"/>
              <a:t>якій</a:t>
            </a:r>
            <a:r>
              <a:rPr lang="ru-RU" sz="2500" dirty="0" smtClean="0"/>
              <a:t> </a:t>
            </a:r>
            <a:r>
              <a:rPr lang="ru-RU" sz="2500" dirty="0" err="1" smtClean="0"/>
              <a:t>історія</a:t>
            </a:r>
            <a:r>
              <a:rPr lang="ru-RU" sz="2500" dirty="0" smtClean="0"/>
              <a:t> </a:t>
            </a:r>
            <a:r>
              <a:rPr lang="ru-RU" sz="2500" dirty="0" err="1" smtClean="0"/>
              <a:t>держави</a:t>
            </a:r>
            <a:r>
              <a:rPr lang="ru-RU" sz="2500" dirty="0" smtClean="0"/>
              <a:t> показана на широкому </a:t>
            </a:r>
            <a:r>
              <a:rPr lang="ru-RU" sz="2500" dirty="0" err="1" smtClean="0"/>
              <a:t>тлі</a:t>
            </a:r>
            <a:r>
              <a:rPr lang="ru-RU" sz="2500" dirty="0" smtClean="0"/>
              <a:t> </a:t>
            </a:r>
            <a:r>
              <a:rPr lang="ru-RU" sz="2500" dirty="0" err="1" smtClean="0"/>
              <a:t>світових</a:t>
            </a:r>
            <a:r>
              <a:rPr lang="ru-RU" sz="2500" dirty="0" smtClean="0"/>
              <a:t> </a:t>
            </a:r>
            <a:r>
              <a:rPr lang="ru-RU" sz="2500" dirty="0" err="1" smtClean="0"/>
              <a:t>подій</a:t>
            </a:r>
            <a:r>
              <a:rPr lang="ru-RU" sz="2500" dirty="0" smtClean="0"/>
              <a:t>. </a:t>
            </a:r>
            <a:r>
              <a:rPr lang="ru-RU" sz="2500" dirty="0" err="1" smtClean="0"/>
              <a:t>Преподобний</a:t>
            </a:r>
            <a:r>
              <a:rPr lang="ru-RU" sz="2500" dirty="0" smtClean="0"/>
              <a:t> Нестор </a:t>
            </a:r>
            <a:r>
              <a:rPr lang="ru-RU" sz="2500" dirty="0" err="1" smtClean="0"/>
              <a:t>довів</a:t>
            </a:r>
            <a:r>
              <a:rPr lang="ru-RU" sz="2500" dirty="0" smtClean="0"/>
              <a:t> </a:t>
            </a:r>
            <a:r>
              <a:rPr lang="ru-RU" sz="2500" dirty="0" err="1" smtClean="0"/>
              <a:t>розповідь</a:t>
            </a:r>
            <a:r>
              <a:rPr lang="ru-RU" sz="2500" dirty="0" smtClean="0"/>
              <a:t> </a:t>
            </a:r>
            <a:r>
              <a:rPr lang="ru-RU" sz="2500" dirty="0" err="1" smtClean="0"/>
              <a:t>з</a:t>
            </a:r>
            <a:r>
              <a:rPr lang="ru-RU" sz="2500" dirty="0" smtClean="0"/>
              <a:t> </a:t>
            </a:r>
            <a:r>
              <a:rPr lang="ru-RU" sz="2500" dirty="0" err="1" smtClean="0"/>
              <a:t>літописних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зведень</a:t>
            </a:r>
            <a:r>
              <a:rPr lang="ru-RU" sz="2500" dirty="0" smtClean="0"/>
              <a:t> </a:t>
            </a:r>
            <a:r>
              <a:rPr lang="ru-RU" sz="2500" dirty="0" err="1" smtClean="0"/>
              <a:t>кінця</a:t>
            </a:r>
            <a:r>
              <a:rPr lang="ru-RU" sz="2500" dirty="0" smtClean="0"/>
              <a:t> </a:t>
            </a:r>
            <a:r>
              <a:rPr lang="de-DE" sz="2500" dirty="0" smtClean="0"/>
              <a:t>XI </a:t>
            </a:r>
            <a:r>
              <a:rPr lang="ru-RU" sz="2500" dirty="0" err="1" smtClean="0"/>
              <a:t>століття</a:t>
            </a:r>
            <a:r>
              <a:rPr lang="ru-RU" sz="2500" dirty="0" smtClean="0"/>
              <a:t> до 1113 року, тому </a:t>
            </a:r>
            <a:r>
              <a:rPr lang="ru-RU" sz="2500" dirty="0" err="1" smtClean="0"/>
              <a:t>його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можна</a:t>
            </a:r>
            <a:r>
              <a:rPr lang="ru-RU" sz="2500" dirty="0" smtClean="0"/>
              <a:t> по праву </a:t>
            </a:r>
            <a:r>
              <a:rPr lang="ru-RU" sz="2500" dirty="0" err="1" smtClean="0"/>
              <a:t>вважати</a:t>
            </a:r>
            <a:r>
              <a:rPr lang="ru-RU" sz="2500" dirty="0" smtClean="0"/>
              <a:t> </a:t>
            </a:r>
            <a:r>
              <a:rPr lang="ru-RU" sz="2500" dirty="0" err="1" smtClean="0"/>
              <a:t>батьком</a:t>
            </a:r>
            <a:r>
              <a:rPr lang="ru-RU" sz="2500" dirty="0" smtClean="0"/>
              <a:t> не </a:t>
            </a:r>
            <a:r>
              <a:rPr lang="ru-RU" sz="2500" dirty="0" err="1" smtClean="0"/>
              <a:t>лише</a:t>
            </a:r>
            <a:r>
              <a:rPr lang="ru-RU" sz="2500" dirty="0" smtClean="0"/>
              <a:t> </a:t>
            </a:r>
            <a:r>
              <a:rPr lang="ru-RU" sz="2500" dirty="0" err="1" smtClean="0"/>
              <a:t>вітчизняної</a:t>
            </a:r>
            <a:r>
              <a:rPr lang="ru-RU" sz="2500" dirty="0" smtClean="0"/>
              <a:t> </a:t>
            </a:r>
            <a:r>
              <a:rPr lang="ru-RU" sz="2500" dirty="0" err="1" smtClean="0"/>
              <a:t>історії</a:t>
            </a:r>
            <a:r>
              <a:rPr lang="ru-RU" sz="2500" dirty="0" smtClean="0"/>
              <a:t>, а </a:t>
            </a:r>
            <a:r>
              <a:rPr lang="ru-RU" sz="2500" dirty="0" err="1" smtClean="0"/>
              <a:t>й</a:t>
            </a:r>
            <a:r>
              <a:rPr lang="ru-RU" sz="2500" dirty="0" smtClean="0"/>
              <a:t> </a:t>
            </a:r>
            <a:r>
              <a:rPr lang="ru-RU" sz="2500" dirty="0" err="1" smtClean="0"/>
              <a:t>словесності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age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3071834" cy="3031598"/>
          </a:xfrm>
          <a:prstGeom prst="rect">
            <a:avLst/>
          </a:prstGeom>
        </p:spPr>
      </p:pic>
      <p:pic>
        <p:nvPicPr>
          <p:cNvPr id="7" name="Рисунок 6" descr="povist_vremennih_l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429000"/>
            <a:ext cx="3108330" cy="31432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latin typeface="+mn-lt"/>
              </a:rPr>
              <a:t>“Повість</a:t>
            </a:r>
            <a:r>
              <a:rPr lang="uk-UA" b="1" dirty="0" smtClean="0">
                <a:latin typeface="+mn-lt"/>
              </a:rPr>
              <a:t> временних </a:t>
            </a:r>
            <a:r>
              <a:rPr lang="uk-UA" b="1" dirty="0" err="1" smtClean="0">
                <a:latin typeface="+mn-lt"/>
              </a:rPr>
              <a:t>літ”-</a:t>
            </a:r>
            <a:r>
              <a:rPr lang="uk-UA" b="1" dirty="0" smtClean="0">
                <a:latin typeface="+mn-lt"/>
              </a:rPr>
              <a:t> перша у Київській Русі </a:t>
            </a:r>
            <a:r>
              <a:rPr lang="uk-UA" b="1" dirty="0" err="1" smtClean="0">
                <a:latin typeface="+mn-lt"/>
              </a:rPr>
              <a:t>памятка</a:t>
            </a:r>
            <a:r>
              <a:rPr lang="uk-UA" b="1" dirty="0" smtClean="0">
                <a:latin typeface="+mn-lt"/>
              </a:rPr>
              <a:t> (</a:t>
            </a:r>
            <a:r>
              <a:rPr lang="uk-UA" b="1" dirty="0" err="1" smtClean="0">
                <a:latin typeface="+mn-lt"/>
              </a:rPr>
              <a:t>поч.ХІІст</a:t>
            </a:r>
            <a:r>
              <a:rPr lang="uk-UA" b="1" dirty="0" smtClean="0">
                <a:latin typeface="+mn-lt"/>
              </a:rPr>
              <a:t>.)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6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714488"/>
            <a:ext cx="3427998" cy="4525963"/>
          </a:xfrm>
        </p:spPr>
      </p:pic>
      <p:pic>
        <p:nvPicPr>
          <p:cNvPr id="5" name="Содержимое 7" descr="250px-14_2_List_of_Radzivill_Chr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714488"/>
            <a:ext cx="3857625" cy="45720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785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Зачинателем </a:t>
            </a:r>
            <a:r>
              <a:rPr lang="ru-RU" sz="2800" b="1" dirty="0" err="1" smtClean="0">
                <a:solidFill>
                  <a:srgbClr val="FF0000"/>
                </a:solidFill>
              </a:rPr>
              <a:t>сучасної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літературної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мови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/>
              <a:t>вважається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Іван</a:t>
            </a:r>
            <a:r>
              <a:rPr lang="ru-RU" sz="2800" dirty="0" smtClean="0"/>
              <a:t> </a:t>
            </a:r>
            <a:r>
              <a:rPr lang="ru-RU" sz="2800" dirty="0" err="1" smtClean="0"/>
              <a:t>Котляревський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а </a:t>
            </a:r>
            <a:r>
              <a:rPr lang="ru-RU" sz="2800" b="1" dirty="0" smtClean="0">
                <a:solidFill>
                  <a:srgbClr val="FF0000"/>
                </a:solidFill>
              </a:rPr>
              <a:t>основоположником</a:t>
            </a:r>
            <a:r>
              <a:rPr lang="ru-RU" sz="2800" b="1" dirty="0" smtClean="0"/>
              <a:t> </a:t>
            </a:r>
            <a:r>
              <a:rPr lang="ru-RU" sz="2800" dirty="0" smtClean="0"/>
              <a:t>— Тарас Шевченко. </a:t>
            </a:r>
            <a:endParaRPr lang="ru-RU" sz="2800" dirty="0"/>
          </a:p>
        </p:txBody>
      </p:sp>
      <p:pic>
        <p:nvPicPr>
          <p:cNvPr id="4" name="Содержимое 3" descr="23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357430"/>
            <a:ext cx="3143272" cy="405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afad27cfd3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3161114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Тема49</Template>
  <TotalTime>610</TotalTime>
  <Words>179</Words>
  <Application>Microsoft Office PowerPoint</Application>
  <PresentationFormat>Экран (4:3)</PresentationFormat>
  <Paragraphs>35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Тема49</vt:lpstr>
      <vt:lpstr>Слайд 1</vt:lpstr>
      <vt:lpstr>   Прямим попередником слов’янської мови – є алфавіт, створений великими просвітителями слов’ян – братами Кирилом і Мефодієм.   </vt:lpstr>
      <vt:lpstr>Слайд 3</vt:lpstr>
      <vt:lpstr>  Цю азбуку вчили ваші предки </vt:lpstr>
      <vt:lpstr>9 листопада — День української писемності та мови. </vt:lpstr>
      <vt:lpstr>Преподобний Нестор-Літописець</vt:lpstr>
      <vt:lpstr>Слайд 7</vt:lpstr>
      <vt:lpstr>“Повість временних літ”- перша у Київській Русі памятка (поч.ХІІст.)</vt:lpstr>
      <vt:lpstr>Зачинателем сучасної української літературної мови вважається Іван Котляревський,  а основоположником — Тарас Шевченко. </vt:lpstr>
      <vt:lpstr>У день української писемності та мови стартує  Міжнародний конкурс знавців української мови імені Петра Яцика. Цей унікальний мовний марафон був зініційований великим українським меценатом і громадським діячем Петром Яциком, який усе життя прожив у Канаді, але завжди пам’ятав про рідну землю.</vt:lpstr>
      <vt:lpstr>Рік від року конкурс набуває популярності, бо головна мета цього мовного змагання — утверджувати державний статус української мови, підносити її престиж.</vt:lpstr>
      <vt:lpstr>Мова — живий організм, вона розвивається за своїми законами, а тому треба у чистоті берегти цей нетлінний скарб, прислухаючись до порад відомого нашого поета Максима Рильського: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76</cp:revision>
  <dcterms:modified xsi:type="dcterms:W3CDTF">2018-11-05T06:12:09Z</dcterms:modified>
</cp:coreProperties>
</file>