
<file path=[Content_Types].xml><?xml version="1.0" encoding="utf-8"?>
<Types xmlns="http://schemas.openxmlformats.org/package/2006/content-types">
  <Default Extension="jpeg" ContentType="image/jpeg"/>
  <Default Extension="m4v"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79" r:id="rId4"/>
    <p:sldId id="260" r:id="rId5"/>
    <p:sldId id="283" r:id="rId6"/>
    <p:sldId id="1450" r:id="rId7"/>
    <p:sldId id="285" r:id="rId8"/>
    <p:sldId id="281" r:id="rId9"/>
    <p:sldId id="259" r:id="rId10"/>
    <p:sldId id="272" r:id="rId11"/>
    <p:sldId id="273" r:id="rId12"/>
    <p:sldId id="274" r:id="rId13"/>
    <p:sldId id="275" r:id="rId14"/>
    <p:sldId id="276" r:id="rId15"/>
    <p:sldId id="1436" r:id="rId16"/>
    <p:sldId id="262" r:id="rId17"/>
    <p:sldId id="263" r:id="rId18"/>
    <p:sldId id="264" r:id="rId19"/>
    <p:sldId id="270" r:id="rId20"/>
    <p:sldId id="286" r:id="rId21"/>
    <p:sldId id="1442" r:id="rId22"/>
    <p:sldId id="1443" r:id="rId23"/>
    <p:sldId id="289" r:id="rId24"/>
    <p:sldId id="287" r:id="rId25"/>
    <p:sldId id="1444" r:id="rId26"/>
    <p:sldId id="288" r:id="rId27"/>
    <p:sldId id="1445" r:id="rId28"/>
    <p:sldId id="1446" r:id="rId29"/>
    <p:sldId id="1447" r:id="rId30"/>
    <p:sldId id="269" r:id="rId31"/>
    <p:sldId id="290" r:id="rId32"/>
    <p:sldId id="266" r:id="rId33"/>
    <p:sldId id="291" r:id="rId34"/>
    <p:sldId id="277" r:id="rId35"/>
    <p:sldId id="1449" r:id="rId36"/>
    <p:sldId id="1452" r:id="rId37"/>
    <p:sldId id="1437" r:id="rId38"/>
    <p:sldId id="284" r:id="rId39"/>
    <p:sldId id="1439" r:id="rId40"/>
    <p:sldId id="1441" r:id="rId41"/>
    <p:sldId id="1448" r:id="rId4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963CD-AD3E-453A-87E0-606EB362FC8F}" type="datetimeFigureOut">
              <a:rPr lang="uk-UA" smtClean="0"/>
              <a:t>05.02.2025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C1EB-103A-43C3-B25E-60F1FDB79029}" type="slidenum">
              <a:rPr lang="uk-UA" smtClean="0"/>
              <a:t>‹№›</a:t>
            </a:fld>
            <a:endParaRPr lang="uk-UA"/>
          </a:p>
        </p:txBody>
      </p:sp>
    </p:spTree>
    <p:extLst>
      <p:ext uri="{BB962C8B-B14F-4D97-AF65-F5344CB8AC3E}">
        <p14:creationId xmlns:p14="http://schemas.microsoft.com/office/powerpoint/2010/main" val="141026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FD5763BF-7389-4BD0-849D-56FAA3F5166E}" type="slidenum">
              <a:rPr lang="uk-UA" smtClean="0"/>
              <a:t>1</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9573CC-163E-429B-9B30-0F9C63228ACA}"/>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1895C51F-42A6-4826-A0F9-E747C024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2B14022C-C4FE-433F-BECB-F165A412D8E0}"/>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5" name="Місце для нижнього колонтитула 4">
            <a:extLst>
              <a:ext uri="{FF2B5EF4-FFF2-40B4-BE49-F238E27FC236}">
                <a16:creationId xmlns:a16="http://schemas.microsoft.com/office/drawing/2014/main" id="{C2A5E3A6-61E9-4A51-B975-E4700562FC33}"/>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84AAE217-072B-423B-9B5E-E20C1F581843}"/>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136730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6DED84-33E7-42DE-8F6D-0B3363DC0DAE}"/>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8B77415E-3130-43A7-8308-EE8F3EF35F78}"/>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57726A6-3BDE-4497-B3A0-6922E7569B53}"/>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5" name="Місце для нижнього колонтитула 4">
            <a:extLst>
              <a:ext uri="{FF2B5EF4-FFF2-40B4-BE49-F238E27FC236}">
                <a16:creationId xmlns:a16="http://schemas.microsoft.com/office/drawing/2014/main" id="{5FF8721F-E8D1-4390-9D9F-AEE8C9770A1A}"/>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433F4B9-7699-48E5-9F18-EEFB4A449427}"/>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65927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850C4F7D-1C6C-4687-B036-DD25C042E4BB}"/>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49EC8775-12A5-4555-B24D-BAA6E6CDCA2F}"/>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D53F0D86-BABF-4B80-B1BF-47C5ECC1A04B}"/>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5" name="Місце для нижнього колонтитула 4">
            <a:extLst>
              <a:ext uri="{FF2B5EF4-FFF2-40B4-BE49-F238E27FC236}">
                <a16:creationId xmlns:a16="http://schemas.microsoft.com/office/drawing/2014/main" id="{322DAB15-1646-4286-A055-4FC96D15791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FA865695-AEDD-4273-97C7-78BA7F0EB540}"/>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12481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A9FFB6-7398-4F3F-9F1C-AC760EAE6904}"/>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579D4312-96C8-460A-9C6D-DBD6887AC904}"/>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D092B0B9-D2B5-4252-B54E-A44246E0C1ED}"/>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5" name="Місце для нижнього колонтитула 4">
            <a:extLst>
              <a:ext uri="{FF2B5EF4-FFF2-40B4-BE49-F238E27FC236}">
                <a16:creationId xmlns:a16="http://schemas.microsoft.com/office/drawing/2014/main" id="{258F1AF8-D254-4F92-8268-409D1C2C6F5F}"/>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F10495E5-3087-42BD-BD0D-4058F92C14F8}"/>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391851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BF4B10-8AA7-4E36-9E57-A84CD6AB3026}"/>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7CACA87A-0FC2-4FF9-8E4D-465CE59BE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0773498D-8555-4030-9BC1-F7B0CA729871}"/>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5" name="Місце для нижнього колонтитула 4">
            <a:extLst>
              <a:ext uri="{FF2B5EF4-FFF2-40B4-BE49-F238E27FC236}">
                <a16:creationId xmlns:a16="http://schemas.microsoft.com/office/drawing/2014/main" id="{8F1368A5-9CD1-4E70-B902-44CCFC285A84}"/>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9C1CF00D-BADA-4A3A-9728-7E8C03916554}"/>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601441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24D1C2-9382-4370-A6ED-CD481B5CA7B1}"/>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D892D476-BD93-424E-AF89-C80CCDF5EF98}"/>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859B8354-BF05-4156-ACDF-623848D4E594}"/>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AAB8D77D-4A4A-4E36-B334-FCC33AC0AC6C}"/>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6" name="Місце для нижнього колонтитула 5">
            <a:extLst>
              <a:ext uri="{FF2B5EF4-FFF2-40B4-BE49-F238E27FC236}">
                <a16:creationId xmlns:a16="http://schemas.microsoft.com/office/drawing/2014/main" id="{523A5967-5C38-44D7-9AD3-F29BA5A30F8E}"/>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9D25E9B5-303F-4216-8472-D06B4E853B8D}"/>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305226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C8A728-83B9-439E-B27E-1AAE1C6A4C7F}"/>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1A1D5271-3FA9-409D-A425-3EF5D5013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F505075C-BB83-45FF-83BA-DF20D60AF608}"/>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D955F844-7660-4436-8083-98CBF66AB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4FFF5CA8-682F-415E-9DC6-73C5B88678C7}"/>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C93DD8F5-D078-48E2-B212-63BA7FE2034A}"/>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8" name="Місце для нижнього колонтитула 7">
            <a:extLst>
              <a:ext uri="{FF2B5EF4-FFF2-40B4-BE49-F238E27FC236}">
                <a16:creationId xmlns:a16="http://schemas.microsoft.com/office/drawing/2014/main" id="{FCE4D55C-A7D0-4F2C-B582-843364FD8AB8}"/>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FC77815C-A314-4E50-BEBC-3C188C98B4BC}"/>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13117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48F4B1-6817-48B0-BB08-F01DD30542C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3B754057-2138-428E-AFF3-BE0F95D5C26B}"/>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4" name="Місце для нижнього колонтитула 3">
            <a:extLst>
              <a:ext uri="{FF2B5EF4-FFF2-40B4-BE49-F238E27FC236}">
                <a16:creationId xmlns:a16="http://schemas.microsoft.com/office/drawing/2014/main" id="{0D10CED3-8828-4BCE-BEED-8A84DBAEC00B}"/>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7FC88197-3F78-4B5B-886A-85FDCBF03ED2}"/>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5130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B3CDFE63-6E31-4BA2-B5A7-07C3316D783B}"/>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3" name="Місце для нижнього колонтитула 2">
            <a:extLst>
              <a:ext uri="{FF2B5EF4-FFF2-40B4-BE49-F238E27FC236}">
                <a16:creationId xmlns:a16="http://schemas.microsoft.com/office/drawing/2014/main" id="{4704101B-F64E-4DAD-BA24-44612EE67B1F}"/>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BBA5980C-F8D0-4BB1-A71E-1898F0C3B130}"/>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322876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488AC0-E7A2-4B95-819A-DC8F2A04A536}"/>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8E8ECA42-5291-44CD-9F6F-B5921F809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88F748CE-9E59-47E6-9F75-A44905A1F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BB14883-B9F6-4213-80FB-F222A25C56C0}"/>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6" name="Місце для нижнього колонтитула 5">
            <a:extLst>
              <a:ext uri="{FF2B5EF4-FFF2-40B4-BE49-F238E27FC236}">
                <a16:creationId xmlns:a16="http://schemas.microsoft.com/office/drawing/2014/main" id="{E704F396-CDC3-458B-85B2-E8B3AAC55828}"/>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6A468570-59BB-4B35-9A4C-DD750A152D15}"/>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494010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94A730-6E4D-49E1-AF04-D81CD580F54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CCF24676-646E-42F7-99FD-BBCB654C7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EE7D0D38-7EE2-479A-B799-3E68002B2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F2173A94-F19E-43D1-81B9-D993808E157A}"/>
              </a:ext>
            </a:extLst>
          </p:cNvPr>
          <p:cNvSpPr>
            <a:spLocks noGrp="1"/>
          </p:cNvSpPr>
          <p:nvPr>
            <p:ph type="dt" sz="half" idx="10"/>
          </p:nvPr>
        </p:nvSpPr>
        <p:spPr/>
        <p:txBody>
          <a:bodyPr/>
          <a:lstStyle/>
          <a:p>
            <a:fld id="{1A7D851D-021D-432E-8E21-5444237CB021}" type="datetimeFigureOut">
              <a:rPr lang="uk-UA" smtClean="0"/>
              <a:t>05.02.2025</a:t>
            </a:fld>
            <a:endParaRPr lang="uk-UA"/>
          </a:p>
        </p:txBody>
      </p:sp>
      <p:sp>
        <p:nvSpPr>
          <p:cNvPr id="6" name="Місце для нижнього колонтитула 5">
            <a:extLst>
              <a:ext uri="{FF2B5EF4-FFF2-40B4-BE49-F238E27FC236}">
                <a16:creationId xmlns:a16="http://schemas.microsoft.com/office/drawing/2014/main" id="{54B0D816-3F83-469C-916D-1046C4C92389}"/>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40FA91D0-F640-46C1-A2E9-51254AFA4511}"/>
              </a:ext>
            </a:extLst>
          </p:cNvPr>
          <p:cNvSpPr>
            <a:spLocks noGrp="1"/>
          </p:cNvSpPr>
          <p:nvPr>
            <p:ph type="sldNum" sz="quarter" idx="12"/>
          </p:nvPr>
        </p:nvSpPr>
        <p:spPr/>
        <p:txBody>
          <a:bodyPr/>
          <a:lstStyle/>
          <a:p>
            <a:fld id="{CC103E73-7311-4B94-9237-595227B75CAA}" type="slidenum">
              <a:rPr lang="uk-UA" smtClean="0"/>
              <a:t>‹№›</a:t>
            </a:fld>
            <a:endParaRPr lang="uk-UA"/>
          </a:p>
        </p:txBody>
      </p:sp>
    </p:spTree>
    <p:extLst>
      <p:ext uri="{BB962C8B-B14F-4D97-AF65-F5344CB8AC3E}">
        <p14:creationId xmlns:p14="http://schemas.microsoft.com/office/powerpoint/2010/main" val="412088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8FFFE463-72AD-4F73-857C-A615E7E11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DC68DE34-4327-4D26-AB3A-FAB09228D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6C724BC-82BA-442D-92A2-4CCA36283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D851D-021D-432E-8E21-5444237CB021}" type="datetimeFigureOut">
              <a:rPr lang="uk-UA" smtClean="0"/>
              <a:t>05.02.2025</a:t>
            </a:fld>
            <a:endParaRPr lang="uk-UA"/>
          </a:p>
        </p:txBody>
      </p:sp>
      <p:sp>
        <p:nvSpPr>
          <p:cNvPr id="5" name="Місце для нижнього колонтитула 4">
            <a:extLst>
              <a:ext uri="{FF2B5EF4-FFF2-40B4-BE49-F238E27FC236}">
                <a16:creationId xmlns:a16="http://schemas.microsoft.com/office/drawing/2014/main" id="{C913EC8A-ABD8-4532-99F5-D7EAB266C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63312978-503A-4CD7-B105-49C278F0D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03E73-7311-4B94-9237-595227B75CAA}" type="slidenum">
              <a:rPr lang="uk-UA" smtClean="0"/>
              <a:t>‹№›</a:t>
            </a:fld>
            <a:endParaRPr lang="uk-UA"/>
          </a:p>
        </p:txBody>
      </p:sp>
    </p:spTree>
    <p:extLst>
      <p:ext uri="{BB962C8B-B14F-4D97-AF65-F5344CB8AC3E}">
        <p14:creationId xmlns:p14="http://schemas.microsoft.com/office/powerpoint/2010/main" val="2129609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hyperlink" Target="https://uk.wikipedia.org/wiki/%D0%93%D1%80%D0%BE%D0%BC%D0%B0%D0%B4%D1%81%D1%8C%D0%BA%D0%B8%D0%B9_%D0%B4%D1%96%D1%8F%D1%87" TargetMode="External"/><Relationship Id="rId3" Type="http://schemas.openxmlformats.org/officeDocument/2006/relationships/image" Target="../media/image11.png"/><Relationship Id="rId7" Type="http://schemas.openxmlformats.org/officeDocument/2006/relationships/hyperlink" Target="https://uk.wikipedia.org/wiki/%D0%9F%D1%83%D0%B1%D0%BB%D1%96%D1%86%D0%B8%D1%81%D1%82"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create.kahoot.it/details/75321b4b-5091-41da-a20f-d8ac5d71a7f4"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ordwall.net/uk/resource/38551669/%d1%96%d1%81%d1%82%d0%be%d1%80%d1%96%d1%8f/%d0%b4%d0%b8%d1%81%d0%b8%d0%b4%d0%b5%d0%bd%d1%81%d1%82%d0%b2%d0%be-%d1%88%d1%96%d1%81%d1%82%d0%b4%d0%b5%d1%81%d1%8f%d1%82%d0%bd%d0%b8%d0%ba%d0%b8"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ordwall.net/uk/resource/52942727"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Рабочий стол\Новая папка (8)\пшениця1.jpg"/>
          <p:cNvPicPr>
            <a:picLocks noChangeAspect="1" noChangeArrowheads="1"/>
          </p:cNvPicPr>
          <p:nvPr/>
        </p:nvPicPr>
        <p:blipFill>
          <a:blip r:embed="rId3" cstate="print"/>
          <a:srcRect/>
          <a:stretch>
            <a:fillRect/>
          </a:stretch>
        </p:blipFill>
        <p:spPr bwMode="auto">
          <a:xfrm>
            <a:off x="0" y="0"/>
            <a:ext cx="12192000" cy="6858000"/>
          </a:xfrm>
          <a:prstGeom prst="rect">
            <a:avLst/>
          </a:prstGeom>
          <a:solidFill>
            <a:schemeClr val="accent1"/>
          </a:solidFill>
        </p:spPr>
      </p:pic>
      <p:sp>
        <p:nvSpPr>
          <p:cNvPr id="3" name="Прямоугольник 2"/>
          <p:cNvSpPr/>
          <p:nvPr/>
        </p:nvSpPr>
        <p:spPr>
          <a:xfrm>
            <a:off x="1260909" y="642918"/>
            <a:ext cx="10058400" cy="707886"/>
          </a:xfrm>
          <a:prstGeom prst="rect">
            <a:avLst/>
          </a:prstGeom>
          <a:noFill/>
          <a:ln>
            <a:noFill/>
          </a:ln>
        </p:spPr>
        <p:txBody>
          <a:bodyPr wrap="square">
            <a:spAutoFit/>
          </a:bodyPr>
          <a:lstStyle/>
          <a:p>
            <a:r>
              <a:rPr lang="ru-RU" sz="4000" b="1" i="1" dirty="0">
                <a:effectLst>
                  <a:outerShdw blurRad="38100" dist="38100" dir="2700000" algn="tl">
                    <a:srgbClr val="000000">
                      <a:alpha val="43137"/>
                    </a:srgbClr>
                  </a:outerShdw>
                </a:effectLst>
              </a:rPr>
              <a:t>Тема: </a:t>
            </a:r>
            <a:r>
              <a:rPr lang="ru-RU" sz="4000" b="1" i="1" dirty="0" err="1">
                <a:effectLst>
                  <a:outerShdw blurRad="38100" dist="38100" dir="2700000" algn="tl">
                    <a:srgbClr val="000000">
                      <a:alpha val="43137"/>
                    </a:srgbClr>
                  </a:outerShdw>
                </a:effectLst>
              </a:rPr>
              <a:t>Дисидентський</a:t>
            </a:r>
            <a:r>
              <a:rPr lang="ru-RU" sz="4000" b="1" i="1" dirty="0">
                <a:effectLst>
                  <a:outerShdw blurRad="38100" dist="38100" dir="2700000" algn="tl">
                    <a:srgbClr val="000000">
                      <a:alpha val="43137"/>
                    </a:srgbClr>
                  </a:outerShdw>
                </a:effectLst>
              </a:rPr>
              <a:t> рух</a:t>
            </a:r>
            <a:r>
              <a:rPr lang="en-US" sz="4000" b="1" i="1" dirty="0">
                <a:effectLst>
                  <a:outerShdw blurRad="38100" dist="38100" dir="2700000" algn="tl">
                    <a:srgbClr val="000000">
                      <a:alpha val="43137"/>
                    </a:srgbClr>
                  </a:outerShdw>
                </a:effectLst>
              </a:rPr>
              <a:t> </a:t>
            </a:r>
            <a:r>
              <a:rPr lang="ru-RU" sz="4000" b="1" i="1" dirty="0">
                <a:effectLst>
                  <a:outerShdw blurRad="38100" dist="38100" dir="2700000" algn="tl">
                    <a:srgbClr val="000000">
                      <a:alpha val="43137"/>
                    </a:srgbClr>
                  </a:outerShdw>
                </a:effectLst>
              </a:rPr>
              <a:t>та </a:t>
            </a:r>
            <a:r>
              <a:rPr lang="ru-RU" sz="4000" b="1" i="1" dirty="0" err="1">
                <a:effectLst>
                  <a:outerShdw blurRad="38100" dist="38100" dir="2700000" algn="tl">
                    <a:srgbClr val="000000">
                      <a:alpha val="43137"/>
                    </a:srgbClr>
                  </a:outerShdw>
                </a:effectLst>
              </a:rPr>
              <a:t>його</a:t>
            </a:r>
            <a:r>
              <a:rPr lang="ru-RU" sz="4000" b="1" i="1" dirty="0">
                <a:effectLst>
                  <a:outerShdw blurRad="38100" dist="38100" dir="2700000" algn="tl">
                    <a:srgbClr val="000000">
                      <a:alpha val="43137"/>
                    </a:srgbClr>
                  </a:outerShdw>
                </a:effectLst>
              </a:rPr>
              <a:t> </a:t>
            </a:r>
            <a:r>
              <a:rPr lang="ru-RU" sz="4000" b="1" i="1" dirty="0" err="1">
                <a:effectLst>
                  <a:outerShdw blurRad="38100" dist="38100" dir="2700000" algn="tl">
                    <a:srgbClr val="000000">
                      <a:alpha val="43137"/>
                    </a:srgbClr>
                  </a:outerShdw>
                </a:effectLst>
              </a:rPr>
              <a:t>значення</a:t>
            </a:r>
            <a:r>
              <a:rPr lang="ru-RU" sz="4000" b="1" i="1" dirty="0">
                <a:effectLst>
                  <a:outerShdw blurRad="38100" dist="38100" dir="2700000" algn="tl">
                    <a:srgbClr val="000000">
                      <a:alpha val="43137"/>
                    </a:srgbClr>
                  </a:outerShdw>
                </a:effectLst>
              </a:rPr>
              <a:t> </a:t>
            </a:r>
            <a:endParaRPr lang="uk-UA" sz="4000" b="1" i="1" dirty="0">
              <a:effectLst>
                <a:outerShdw blurRad="38100" dist="38100" dir="2700000" algn="tl">
                  <a:srgbClr val="000000">
                    <a:alpha val="43137"/>
                  </a:srgbClr>
                </a:outerShdw>
              </a:effectLst>
            </a:endParaRPr>
          </a:p>
        </p:txBody>
      </p:sp>
      <p:pic>
        <p:nvPicPr>
          <p:cNvPr id="3074" name="Picture 2" descr="C:\Documents and Settings\Admin\Рабочий стол\Новая папка (5)\10101621023698709_f0_0.jpg"/>
          <p:cNvPicPr>
            <a:picLocks noChangeAspect="1" noChangeArrowheads="1"/>
          </p:cNvPicPr>
          <p:nvPr/>
        </p:nvPicPr>
        <p:blipFill>
          <a:blip r:embed="rId4" cstate="print"/>
          <a:srcRect/>
          <a:stretch>
            <a:fillRect/>
          </a:stretch>
        </p:blipFill>
        <p:spPr bwMode="auto">
          <a:xfrm>
            <a:off x="4764506" y="2089974"/>
            <a:ext cx="5229986" cy="38207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strips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48126" y="0"/>
            <a:ext cx="12270425" cy="6858000"/>
          </a:xfrm>
          <a:prstGeom prst="rect">
            <a:avLst/>
          </a:prstGeom>
          <a:noFill/>
        </p:spPr>
      </p:pic>
      <p:sp>
        <p:nvSpPr>
          <p:cNvPr id="3" name="Прямоугольник 2"/>
          <p:cNvSpPr/>
          <p:nvPr/>
        </p:nvSpPr>
        <p:spPr>
          <a:xfrm>
            <a:off x="1636295" y="394692"/>
            <a:ext cx="9586762" cy="5232202"/>
          </a:xfrm>
          <a:prstGeom prst="rect">
            <a:avLst/>
          </a:prstGeom>
        </p:spPr>
        <p:txBody>
          <a:bodyPr wrap="square">
            <a:spAutoFit/>
          </a:bodyPr>
          <a:lstStyle/>
          <a:p>
            <a:r>
              <a:rPr lang="ru-RU" sz="2800" b="1" dirty="0" err="1"/>
              <a:t>Чотири</a:t>
            </a:r>
            <a:r>
              <a:rPr lang="ru-RU" sz="2800" b="1" dirty="0"/>
              <a:t> </a:t>
            </a:r>
            <a:r>
              <a:rPr lang="ru-RU" sz="2800" b="1" dirty="0" err="1"/>
              <a:t>основні</a:t>
            </a:r>
            <a:r>
              <a:rPr lang="ru-RU" sz="2800" b="1" dirty="0"/>
              <a:t> </a:t>
            </a:r>
            <a:r>
              <a:rPr lang="ru-RU" sz="2800" b="1" dirty="0" err="1"/>
              <a:t>течії</a:t>
            </a:r>
            <a:r>
              <a:rPr lang="ru-RU" sz="2800" b="1" dirty="0"/>
              <a:t> в </a:t>
            </a:r>
            <a:r>
              <a:rPr lang="ru-RU" sz="2800" b="1" dirty="0" err="1"/>
              <a:t>українському</a:t>
            </a:r>
            <a:r>
              <a:rPr lang="ru-RU" sz="2800" b="1" dirty="0"/>
              <a:t> </a:t>
            </a:r>
            <a:r>
              <a:rPr lang="ru-RU" sz="2800" b="1" dirty="0" err="1"/>
              <a:t>дисиденстві</a:t>
            </a:r>
            <a:br>
              <a:rPr lang="ru-RU" dirty="0"/>
            </a:br>
            <a:r>
              <a:rPr lang="ru-RU" b="1" dirty="0"/>
              <a:t>САМОСТІЙНИЦЬКА:</a:t>
            </a:r>
            <a:r>
              <a:rPr lang="ru-RU" dirty="0"/>
              <a:t> </a:t>
            </a:r>
            <a:r>
              <a:rPr lang="ru-RU" dirty="0" err="1"/>
              <a:t>представники</a:t>
            </a:r>
            <a:r>
              <a:rPr lang="ru-RU" dirty="0"/>
              <a:t> входили до таких </a:t>
            </a:r>
            <a:r>
              <a:rPr lang="ru-RU" dirty="0" err="1"/>
              <a:t>політичних</a:t>
            </a:r>
            <a:r>
              <a:rPr lang="ru-RU" dirty="0"/>
              <a:t> </a:t>
            </a:r>
            <a:r>
              <a:rPr lang="ru-RU" dirty="0" err="1"/>
              <a:t>об’єднань</a:t>
            </a:r>
            <a:r>
              <a:rPr lang="ru-RU" dirty="0"/>
              <a:t>, як </a:t>
            </a:r>
            <a:r>
              <a:rPr lang="ru-RU" dirty="0" err="1"/>
              <a:t>Об’єднана</a:t>
            </a:r>
            <a:r>
              <a:rPr lang="ru-RU" dirty="0"/>
              <a:t> </a:t>
            </a:r>
            <a:r>
              <a:rPr lang="ru-RU" dirty="0" err="1"/>
              <a:t>партія</a:t>
            </a:r>
            <a:r>
              <a:rPr lang="ru-RU" dirty="0"/>
              <a:t> </a:t>
            </a:r>
            <a:r>
              <a:rPr lang="ru-RU" dirty="0" err="1"/>
              <a:t>визволення</a:t>
            </a:r>
            <a:r>
              <a:rPr lang="ru-RU" dirty="0"/>
              <a:t> </a:t>
            </a:r>
            <a:r>
              <a:rPr lang="ru-RU" dirty="0" err="1"/>
              <a:t>України</a:t>
            </a:r>
            <a:r>
              <a:rPr lang="ru-RU" dirty="0"/>
              <a:t> (1953-1958 р.р.), </a:t>
            </a:r>
            <a:r>
              <a:rPr lang="ru-RU" dirty="0" err="1"/>
              <a:t>Український</a:t>
            </a:r>
            <a:r>
              <a:rPr lang="ru-RU" dirty="0"/>
              <a:t> </a:t>
            </a:r>
            <a:r>
              <a:rPr lang="ru-RU" dirty="0" err="1"/>
              <a:t>національний</a:t>
            </a:r>
            <a:r>
              <a:rPr lang="ru-RU" dirty="0"/>
              <a:t> </a:t>
            </a:r>
            <a:r>
              <a:rPr lang="ru-RU" dirty="0" err="1"/>
              <a:t>комітет</a:t>
            </a:r>
            <a:r>
              <a:rPr lang="ru-RU" dirty="0"/>
              <a:t> (1957-1961 р.р.) та </a:t>
            </a:r>
            <a:r>
              <a:rPr lang="ru-RU" dirty="0" err="1"/>
              <a:t>ін</a:t>
            </a:r>
            <a:r>
              <a:rPr lang="ru-RU" dirty="0"/>
              <a:t>. Боролись за </a:t>
            </a:r>
            <a:r>
              <a:rPr lang="ru-RU" dirty="0" err="1"/>
              <a:t>державну</a:t>
            </a:r>
            <a:r>
              <a:rPr lang="ru-RU" dirty="0"/>
              <a:t> </a:t>
            </a:r>
            <a:r>
              <a:rPr lang="ru-RU" dirty="0" err="1"/>
              <a:t>незалежність</a:t>
            </a:r>
            <a:r>
              <a:rPr lang="ru-RU" dirty="0"/>
              <a:t> </a:t>
            </a:r>
            <a:r>
              <a:rPr lang="ru-RU" dirty="0" err="1"/>
              <a:t>України</a:t>
            </a:r>
            <a:r>
              <a:rPr lang="ru-RU" dirty="0"/>
              <a:t> шляхом </a:t>
            </a:r>
            <a:r>
              <a:rPr lang="ru-RU" dirty="0" err="1"/>
              <a:t>агітації</a:t>
            </a:r>
            <a:r>
              <a:rPr lang="ru-RU" dirty="0"/>
              <a:t> за </a:t>
            </a:r>
            <a:r>
              <a:rPr lang="ru-RU" dirty="0" err="1"/>
              <a:t>вихід</a:t>
            </a:r>
            <a:r>
              <a:rPr lang="ru-RU" dirty="0"/>
              <a:t> </a:t>
            </a:r>
            <a:r>
              <a:rPr lang="ru-RU" dirty="0" err="1"/>
              <a:t>її</a:t>
            </a:r>
            <a:r>
              <a:rPr lang="ru-RU" dirty="0"/>
              <a:t> </a:t>
            </a:r>
            <a:r>
              <a:rPr lang="ru-RU" dirty="0" err="1"/>
              <a:t>зі</a:t>
            </a:r>
            <a:r>
              <a:rPr lang="ru-RU" dirty="0"/>
              <a:t> складу СРСР.</a:t>
            </a:r>
            <a:br>
              <a:rPr lang="ru-RU" dirty="0"/>
            </a:br>
            <a:r>
              <a:rPr lang="ru-RU" b="1" dirty="0"/>
              <a:t>НАЦІОНАЛЬНО-КУЛЬТУРНИЦЬКА: </a:t>
            </a:r>
            <a:r>
              <a:rPr lang="ru-RU" dirty="0"/>
              <a:t>представлена </a:t>
            </a:r>
            <a:r>
              <a:rPr lang="ru-RU" dirty="0" err="1"/>
              <a:t>колишніми</a:t>
            </a:r>
            <a:r>
              <a:rPr lang="ru-RU" dirty="0"/>
              <a:t> </a:t>
            </a:r>
            <a:r>
              <a:rPr lang="ru-RU" dirty="0" err="1"/>
              <a:t>шістдесятниками</a:t>
            </a:r>
            <a:r>
              <a:rPr lang="ru-RU" dirty="0"/>
              <a:t>, </a:t>
            </a:r>
            <a:r>
              <a:rPr lang="ru-RU" dirty="0" err="1"/>
              <a:t>які</a:t>
            </a:r>
            <a:r>
              <a:rPr lang="ru-RU" dirty="0"/>
              <a:t> </a:t>
            </a:r>
            <a:r>
              <a:rPr lang="ru-RU" dirty="0" err="1"/>
              <a:t>вимагали</a:t>
            </a:r>
            <a:r>
              <a:rPr lang="ru-RU" dirty="0"/>
              <a:t> духовного </a:t>
            </a:r>
            <a:r>
              <a:rPr lang="ru-RU" dirty="0" err="1"/>
              <a:t>і</a:t>
            </a:r>
            <a:r>
              <a:rPr lang="ru-RU" dirty="0"/>
              <a:t> культурного </a:t>
            </a:r>
            <a:r>
              <a:rPr lang="ru-RU" dirty="0" err="1"/>
              <a:t>відродження</a:t>
            </a:r>
            <a:r>
              <a:rPr lang="ru-RU" dirty="0"/>
              <a:t>, </a:t>
            </a:r>
            <a:r>
              <a:rPr lang="ru-RU" dirty="0" err="1"/>
              <a:t>збереження</a:t>
            </a:r>
            <a:r>
              <a:rPr lang="ru-RU" dirty="0"/>
              <a:t> </a:t>
            </a:r>
            <a:r>
              <a:rPr lang="ru-RU" dirty="0" err="1"/>
              <a:t>і</a:t>
            </a:r>
            <a:r>
              <a:rPr lang="ru-RU" dirty="0"/>
              <a:t> </a:t>
            </a:r>
            <a:r>
              <a:rPr lang="ru-RU" dirty="0" err="1"/>
              <a:t>примноження</a:t>
            </a:r>
            <a:r>
              <a:rPr lang="ru-RU" dirty="0"/>
              <a:t> </a:t>
            </a:r>
            <a:r>
              <a:rPr lang="ru-RU" dirty="0" err="1"/>
              <a:t>традицій</a:t>
            </a:r>
            <a:r>
              <a:rPr lang="ru-RU" dirty="0"/>
              <a:t> , </a:t>
            </a:r>
            <a:r>
              <a:rPr lang="ru-RU" dirty="0" err="1"/>
              <a:t>мови</a:t>
            </a:r>
            <a:r>
              <a:rPr lang="ru-RU" dirty="0"/>
              <a:t>, правдивого </a:t>
            </a:r>
            <a:r>
              <a:rPr lang="ru-RU" dirty="0" err="1"/>
              <a:t>висвітлення</a:t>
            </a:r>
            <a:r>
              <a:rPr lang="ru-RU" dirty="0"/>
              <a:t> </a:t>
            </a:r>
            <a:r>
              <a:rPr lang="ru-RU" dirty="0" err="1"/>
              <a:t>історичного</a:t>
            </a:r>
            <a:r>
              <a:rPr lang="ru-RU" dirty="0"/>
              <a:t> </a:t>
            </a:r>
            <a:r>
              <a:rPr lang="ru-RU" dirty="0" err="1"/>
              <a:t>минулого</a:t>
            </a:r>
            <a:r>
              <a:rPr lang="ru-RU" dirty="0"/>
              <a:t>, </a:t>
            </a:r>
            <a:r>
              <a:rPr lang="ru-RU" dirty="0" err="1"/>
              <a:t>виступали</a:t>
            </a:r>
            <a:r>
              <a:rPr lang="ru-RU" dirty="0"/>
              <a:t> </a:t>
            </a:r>
            <a:r>
              <a:rPr lang="ru-RU" dirty="0" err="1"/>
              <a:t>проти</a:t>
            </a:r>
            <a:r>
              <a:rPr lang="ru-RU" dirty="0"/>
              <a:t> </a:t>
            </a:r>
            <a:r>
              <a:rPr lang="ru-RU" dirty="0" err="1"/>
              <a:t>незаконних</a:t>
            </a:r>
            <a:r>
              <a:rPr lang="ru-RU" dirty="0"/>
              <a:t> </a:t>
            </a:r>
            <a:r>
              <a:rPr lang="ru-RU" dirty="0" err="1"/>
              <a:t>арештів</a:t>
            </a:r>
            <a:r>
              <a:rPr lang="ru-RU" dirty="0"/>
              <a:t>, за </a:t>
            </a:r>
            <a:r>
              <a:rPr lang="ru-RU" dirty="0" err="1"/>
              <a:t>надання</a:t>
            </a:r>
            <a:r>
              <a:rPr lang="ru-RU" dirty="0"/>
              <a:t> </a:t>
            </a:r>
            <a:r>
              <a:rPr lang="ru-RU" dirty="0" err="1"/>
              <a:t>українській</a:t>
            </a:r>
            <a:r>
              <a:rPr lang="ru-RU" dirty="0"/>
              <a:t> </a:t>
            </a:r>
            <a:r>
              <a:rPr lang="ru-RU" dirty="0" err="1"/>
              <a:t>мові</a:t>
            </a:r>
            <a:r>
              <a:rPr lang="ru-RU" dirty="0"/>
              <a:t> статусу </a:t>
            </a:r>
            <a:r>
              <a:rPr lang="ru-RU" dirty="0" err="1"/>
              <a:t>державної</a:t>
            </a:r>
            <a:r>
              <a:rPr lang="ru-RU" dirty="0"/>
              <a:t> в </a:t>
            </a:r>
            <a:r>
              <a:rPr lang="ru-RU" dirty="0" err="1"/>
              <a:t>республіці</a:t>
            </a:r>
            <a:r>
              <a:rPr lang="ru-RU" dirty="0"/>
              <a:t>. </a:t>
            </a:r>
            <a:br>
              <a:rPr lang="ru-RU" dirty="0"/>
            </a:br>
            <a:r>
              <a:rPr lang="ru-RU" b="1" dirty="0"/>
              <a:t>ПРАВОЗАХИСНА:</a:t>
            </a:r>
            <a:r>
              <a:rPr lang="ru-RU" dirty="0"/>
              <a:t> </a:t>
            </a:r>
            <a:r>
              <a:rPr lang="ru-RU" dirty="0" err="1"/>
              <a:t>учасники</a:t>
            </a:r>
            <a:r>
              <a:rPr lang="ru-RU" dirty="0"/>
              <a:t> </a:t>
            </a:r>
            <a:r>
              <a:rPr lang="ru-RU" dirty="0" err="1"/>
              <a:t>виборювали</a:t>
            </a:r>
            <a:r>
              <a:rPr lang="ru-RU" dirty="0"/>
              <a:t> права </a:t>
            </a:r>
            <a:r>
              <a:rPr lang="ru-RU" dirty="0" err="1"/>
              <a:t>людини</a:t>
            </a:r>
            <a:r>
              <a:rPr lang="ru-RU" dirty="0"/>
              <a:t>, </a:t>
            </a:r>
            <a:r>
              <a:rPr lang="ru-RU" dirty="0" err="1"/>
              <a:t>вимагали</a:t>
            </a:r>
            <a:r>
              <a:rPr lang="ru-RU" dirty="0"/>
              <a:t> </a:t>
            </a:r>
            <a:r>
              <a:rPr lang="ru-RU" dirty="0" err="1"/>
              <a:t>дотримання</a:t>
            </a:r>
            <a:r>
              <a:rPr lang="ru-RU" dirty="0"/>
              <a:t> </a:t>
            </a:r>
            <a:r>
              <a:rPr lang="ru-RU" dirty="0" err="1"/>
              <a:t>Конституції</a:t>
            </a:r>
            <a:r>
              <a:rPr lang="ru-RU" dirty="0"/>
              <a:t> та </a:t>
            </a:r>
            <a:r>
              <a:rPr lang="ru-RU" dirty="0" err="1"/>
              <a:t>законів</a:t>
            </a:r>
            <a:r>
              <a:rPr lang="ru-RU" dirty="0"/>
              <a:t>, </a:t>
            </a:r>
            <a:r>
              <a:rPr lang="ru-RU" dirty="0" err="1"/>
              <a:t>ідей</a:t>
            </a:r>
            <a:r>
              <a:rPr lang="ru-RU" dirty="0"/>
              <a:t> </a:t>
            </a:r>
            <a:r>
              <a:rPr lang="ru-RU" dirty="0" err="1"/>
              <a:t>гуманізму</a:t>
            </a:r>
            <a:r>
              <a:rPr lang="ru-RU" dirty="0"/>
              <a:t> </a:t>
            </a:r>
            <a:r>
              <a:rPr lang="ru-RU" dirty="0" err="1"/>
              <a:t>та</a:t>
            </a:r>
            <a:r>
              <a:rPr lang="ru-RU" dirty="0"/>
              <a:t> </a:t>
            </a:r>
            <a:r>
              <a:rPr lang="ru-RU" dirty="0" err="1"/>
              <a:t>демократії</a:t>
            </a:r>
            <a:r>
              <a:rPr lang="ru-RU" dirty="0"/>
              <a:t>, свобод </a:t>
            </a:r>
            <a:r>
              <a:rPr lang="ru-RU" dirty="0" err="1"/>
              <a:t>і</a:t>
            </a:r>
            <a:r>
              <a:rPr lang="ru-RU" dirty="0"/>
              <a:t> прав </a:t>
            </a:r>
            <a:r>
              <a:rPr lang="ru-RU" dirty="0" err="1"/>
              <a:t>людини</a:t>
            </a:r>
            <a:r>
              <a:rPr lang="ru-RU" dirty="0"/>
              <a:t>, </a:t>
            </a:r>
            <a:r>
              <a:rPr lang="ru-RU" dirty="0" err="1"/>
              <a:t>захищали</a:t>
            </a:r>
            <a:r>
              <a:rPr lang="ru-RU" dirty="0"/>
              <a:t> права </a:t>
            </a:r>
            <a:r>
              <a:rPr lang="ru-RU" dirty="0" err="1"/>
              <a:t>національних</a:t>
            </a:r>
            <a:r>
              <a:rPr lang="ru-RU" dirty="0"/>
              <a:t> </a:t>
            </a:r>
            <a:r>
              <a:rPr lang="ru-RU" dirty="0" err="1"/>
              <a:t>меншин</a:t>
            </a:r>
            <a:r>
              <a:rPr lang="ru-RU" dirty="0"/>
              <a:t>.</a:t>
            </a:r>
            <a:br>
              <a:rPr lang="ru-RU" dirty="0"/>
            </a:br>
            <a:r>
              <a:rPr lang="ru-RU" b="1" dirty="0"/>
              <a:t>РЕЛІГІЙНА:</a:t>
            </a:r>
            <a:br>
              <a:rPr lang="ru-RU" dirty="0"/>
            </a:br>
            <a:r>
              <a:rPr lang="ru-RU" dirty="0" err="1"/>
              <a:t>представники</a:t>
            </a:r>
            <a:r>
              <a:rPr lang="ru-RU" dirty="0"/>
              <a:t> </a:t>
            </a:r>
            <a:r>
              <a:rPr lang="ru-RU" dirty="0" err="1"/>
              <a:t>виступали</a:t>
            </a:r>
            <a:r>
              <a:rPr lang="ru-RU" dirty="0"/>
              <a:t> за свободу </a:t>
            </a:r>
            <a:r>
              <a:rPr lang="ru-RU" dirty="0" err="1"/>
              <a:t>совісті</a:t>
            </a:r>
            <a:r>
              <a:rPr lang="ru-RU" dirty="0"/>
              <a:t> </a:t>
            </a:r>
            <a:r>
              <a:rPr lang="ru-RU" dirty="0" err="1"/>
              <a:t>населення</a:t>
            </a:r>
            <a:r>
              <a:rPr lang="ru-RU" dirty="0"/>
              <a:t> та </a:t>
            </a:r>
            <a:r>
              <a:rPr lang="ru-RU" dirty="0" err="1"/>
              <a:t>захист</a:t>
            </a:r>
            <a:r>
              <a:rPr lang="ru-RU" dirty="0"/>
              <a:t> прав </a:t>
            </a:r>
            <a:r>
              <a:rPr lang="ru-RU" dirty="0" err="1"/>
              <a:t>заборонених</a:t>
            </a:r>
            <a:r>
              <a:rPr lang="ru-RU" dirty="0"/>
              <a:t> </a:t>
            </a:r>
            <a:r>
              <a:rPr lang="ru-RU" dirty="0" err="1"/>
              <a:t>конфесій</a:t>
            </a:r>
            <a:r>
              <a:rPr lang="ru-RU" dirty="0"/>
              <a:t>, </a:t>
            </a:r>
            <a:r>
              <a:rPr lang="ru-RU" dirty="0" err="1"/>
              <a:t>вільне</a:t>
            </a:r>
            <a:r>
              <a:rPr lang="ru-RU" dirty="0"/>
              <a:t> </a:t>
            </a:r>
            <a:r>
              <a:rPr lang="ru-RU" dirty="0" err="1"/>
              <a:t>здійснення</a:t>
            </a:r>
            <a:r>
              <a:rPr lang="ru-RU" dirty="0"/>
              <a:t> </a:t>
            </a:r>
            <a:r>
              <a:rPr lang="ru-RU" dirty="0" err="1"/>
              <a:t>релігійних</a:t>
            </a:r>
            <a:r>
              <a:rPr lang="ru-RU" dirty="0"/>
              <a:t> </a:t>
            </a:r>
            <a:r>
              <a:rPr lang="ru-RU" dirty="0" err="1"/>
              <a:t>обрядів</a:t>
            </a:r>
            <a:r>
              <a:rPr lang="ru-RU" dirty="0"/>
              <a:t>, </a:t>
            </a:r>
            <a:r>
              <a:rPr lang="ru-RU" dirty="0" err="1"/>
              <a:t>повернення</a:t>
            </a:r>
            <a:r>
              <a:rPr lang="ru-RU" dirty="0"/>
              <a:t> </a:t>
            </a:r>
            <a:r>
              <a:rPr lang="ru-RU" dirty="0" err="1"/>
              <a:t>відібраних</a:t>
            </a:r>
            <a:r>
              <a:rPr lang="ru-RU" dirty="0"/>
              <a:t> державою </a:t>
            </a:r>
            <a:r>
              <a:rPr lang="ru-RU" dirty="0" err="1"/>
              <a:t>храмів</a:t>
            </a:r>
            <a:r>
              <a:rPr lang="ru-RU" dirty="0"/>
              <a:t> та </a:t>
            </a:r>
            <a:r>
              <a:rPr lang="ru-RU" dirty="0" err="1"/>
              <a:t>відбудову</a:t>
            </a:r>
            <a:r>
              <a:rPr lang="ru-RU" dirty="0"/>
              <a:t> </a:t>
            </a:r>
            <a:r>
              <a:rPr lang="ru-RU" dirty="0" err="1"/>
              <a:t>зруйнованих</a:t>
            </a:r>
            <a:r>
              <a:rPr lang="ru-RU" dirty="0"/>
              <a:t>, </a:t>
            </a:r>
            <a:r>
              <a:rPr lang="ru-RU" dirty="0" err="1"/>
              <a:t>звільнення</a:t>
            </a:r>
            <a:r>
              <a:rPr lang="ru-RU" dirty="0"/>
              <a:t> </a:t>
            </a:r>
            <a:r>
              <a:rPr lang="ru-RU" dirty="0" err="1"/>
              <a:t>засуджених</a:t>
            </a:r>
            <a:r>
              <a:rPr lang="ru-RU" dirty="0"/>
              <a:t> за </a:t>
            </a:r>
            <a:r>
              <a:rPr lang="ru-RU" dirty="0" err="1"/>
              <a:t>віру</a:t>
            </a:r>
            <a:r>
              <a:rPr lang="ru-RU" dirty="0"/>
              <a:t>, </a:t>
            </a:r>
            <a:r>
              <a:rPr lang="ru-RU" dirty="0" err="1"/>
              <a:t>реабілітацію</a:t>
            </a:r>
            <a:r>
              <a:rPr lang="ru-RU" dirty="0"/>
              <a:t> </a:t>
            </a:r>
            <a:r>
              <a:rPr lang="ru-RU" dirty="0" err="1"/>
              <a:t>страченого</a:t>
            </a:r>
            <a:r>
              <a:rPr lang="ru-RU" dirty="0"/>
              <a:t> духовенства.</a:t>
            </a:r>
          </a:p>
          <a:p>
            <a:br>
              <a:rPr lang="ru-RU" dirty="0"/>
            </a:br>
            <a:br>
              <a:rPr lang="ru-RU" dirty="0"/>
            </a:br>
            <a:endParaRPr lang="uk-UA" dirty="0"/>
          </a:p>
        </p:txBody>
      </p:sp>
      <p:sp>
        <p:nvSpPr>
          <p:cNvPr id="4" name="Прямоугольник 2">
            <a:extLst>
              <a:ext uri="{FF2B5EF4-FFF2-40B4-BE49-F238E27FC236}">
                <a16:creationId xmlns:a16="http://schemas.microsoft.com/office/drawing/2014/main" id="{A17A7790-08BE-45D3-BC28-66A01C887AED}"/>
              </a:ext>
            </a:extLst>
          </p:cNvPr>
          <p:cNvSpPr/>
          <p:nvPr/>
        </p:nvSpPr>
        <p:spPr>
          <a:xfrm>
            <a:off x="1934866" y="5119063"/>
            <a:ext cx="8496944" cy="1569660"/>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Найрадикальнішим</a:t>
            </a:r>
            <a:r>
              <a:rPr lang="ru-RU" sz="2400" dirty="0">
                <a:solidFill>
                  <a:schemeClr val="bg1"/>
                </a:solidFill>
                <a:latin typeface="Times New Roman" panose="02020603050405020304" pitchFamily="18" charset="0"/>
                <a:cs typeface="Times New Roman" panose="02020603050405020304" pitchFamily="18" charset="0"/>
              </a:rPr>
              <a:t>, а тому й </a:t>
            </a:r>
            <a:r>
              <a:rPr lang="ru-RU" sz="2400" dirty="0" err="1">
                <a:solidFill>
                  <a:schemeClr val="bg1"/>
                </a:solidFill>
                <a:latin typeface="Times New Roman" panose="02020603050405020304" pitchFamily="18" charset="0"/>
                <a:cs typeface="Times New Roman" panose="02020603050405020304" pitchFamily="18" charset="0"/>
              </a:rPr>
              <a:t>найбільш</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переслідуваним</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був</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самостійницький</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напрям</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Його</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прихильники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виступали</a:t>
            </a:r>
            <a:r>
              <a:rPr lang="ru-RU" sz="2400" dirty="0">
                <a:solidFill>
                  <a:schemeClr val="bg1"/>
                </a:solidFill>
                <a:latin typeface="Times New Roman" panose="02020603050405020304" pitchFamily="18" charset="0"/>
                <a:cs typeface="Times New Roman" panose="02020603050405020304" pitchFamily="18" charset="0"/>
              </a:rPr>
              <a:t> за </a:t>
            </a:r>
            <a:r>
              <a:rPr lang="ru-RU" sz="2400" dirty="0" err="1">
                <a:solidFill>
                  <a:schemeClr val="bg1"/>
                </a:solidFill>
                <a:latin typeface="Times New Roman" panose="02020603050405020304" pitchFamily="18" charset="0"/>
                <a:cs typeface="Times New Roman" panose="02020603050405020304" pitchFamily="18" charset="0"/>
              </a:rPr>
              <a:t>державну</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незалежність</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України</a:t>
            </a:r>
            <a:r>
              <a:rPr lang="ru-RU" sz="2400" dirty="0">
                <a:solidFill>
                  <a:schemeClr val="bg1"/>
                </a:solidFill>
                <a:latin typeface="Times New Roman" panose="02020603050405020304" pitchFamily="18" charset="0"/>
                <a:cs typeface="Times New Roman" panose="02020603050405020304" pitchFamily="18" charset="0"/>
              </a:rPr>
              <a:t>, яку </a:t>
            </a:r>
            <a:r>
              <a:rPr lang="ru-RU" sz="2400" dirty="0" err="1">
                <a:solidFill>
                  <a:schemeClr val="bg1"/>
                </a:solidFill>
                <a:latin typeface="Times New Roman" panose="02020603050405020304" pitchFamily="18" charset="0"/>
                <a:cs typeface="Times New Roman" panose="02020603050405020304" pitchFamily="18" charset="0"/>
              </a:rPr>
              <a:t>планували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здобути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мирними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засобами</a:t>
            </a:r>
            <a:r>
              <a:rPr lang="ru-RU" sz="2400" dirty="0">
                <a:solidFill>
                  <a:schemeClr val="bg1"/>
                </a:solidFill>
                <a:latin typeface="Times New Roman" panose="02020603050405020304" pitchFamily="18" charset="0"/>
                <a:cs typeface="Times New Roman" panose="02020603050405020304" pitchFamily="18" charset="0"/>
              </a:rPr>
              <a:t>.</a:t>
            </a:r>
            <a:endParaRPr lang="uk-UA"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spli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D:\Юліанене\проект\66207438_Scroll.jpg">
            <a:extLst>
              <a:ext uri="{FF2B5EF4-FFF2-40B4-BE49-F238E27FC236}">
                <a16:creationId xmlns:a16="http://schemas.microsoft.com/office/drawing/2014/main" id="{E5844583-E4D2-47A3-A588-470BC3252C81}"/>
              </a:ext>
            </a:extLst>
          </p:cNvPr>
          <p:cNvPicPr>
            <a:picLocks noChangeAspect="1" noChangeArrowheads="1"/>
          </p:cNvPicPr>
          <p:nvPr/>
        </p:nvPicPr>
        <p:blipFill>
          <a:blip r:embed="rId2" cstate="print"/>
          <a:srcRect/>
          <a:stretch>
            <a:fillRect/>
          </a:stretch>
        </p:blipFill>
        <p:spPr bwMode="auto">
          <a:xfrm>
            <a:off x="-9253" y="-91440"/>
            <a:ext cx="12192000" cy="6949440"/>
          </a:xfrm>
          <a:prstGeom prst="rect">
            <a:avLst/>
          </a:prstGeom>
          <a:noFill/>
        </p:spPr>
      </p:pic>
      <p:sp>
        <p:nvSpPr>
          <p:cNvPr id="3" name="Прямоугольник 2"/>
          <p:cNvSpPr/>
          <p:nvPr/>
        </p:nvSpPr>
        <p:spPr>
          <a:xfrm>
            <a:off x="2876959" y="204406"/>
            <a:ext cx="6500858" cy="2308324"/>
          </a:xfrm>
          <a:prstGeom prst="rect">
            <a:avLst/>
          </a:prstGeom>
        </p:spPr>
        <p:txBody>
          <a:bodyPr wrap="square">
            <a:spAutoFit/>
          </a:bodyPr>
          <a:lstStyle/>
          <a:p>
            <a:pPr algn="ctr"/>
            <a:r>
              <a:rPr lang="ru-RU" dirty="0" err="1"/>
              <a:t>Яскравими</a:t>
            </a:r>
            <a:r>
              <a:rPr lang="ru-RU" dirty="0"/>
              <a:t> </a:t>
            </a:r>
            <a:r>
              <a:rPr lang="ru-RU" dirty="0" err="1"/>
              <a:t>представниками</a:t>
            </a:r>
            <a:r>
              <a:rPr lang="ru-RU" dirty="0"/>
              <a:t> </a:t>
            </a:r>
            <a:r>
              <a:rPr lang="ru-RU" dirty="0" err="1"/>
              <a:t>цього</a:t>
            </a:r>
            <a:r>
              <a:rPr lang="ru-RU" dirty="0"/>
              <a:t> </a:t>
            </a:r>
            <a:r>
              <a:rPr lang="ru-RU" dirty="0" err="1"/>
              <a:t>напряму</a:t>
            </a:r>
            <a:r>
              <a:rPr lang="uk-UA" b="1" u="sng" dirty="0"/>
              <a:t> (самостійницький) </a:t>
            </a:r>
            <a:r>
              <a:rPr lang="ru-RU" dirty="0"/>
              <a:t> </a:t>
            </a:r>
            <a:r>
              <a:rPr lang="ru-RU" dirty="0" err="1"/>
              <a:t>були</a:t>
            </a:r>
            <a:r>
              <a:rPr lang="ru-RU" dirty="0"/>
              <a:t> :</a:t>
            </a:r>
            <a:br>
              <a:rPr lang="ru-RU" dirty="0"/>
            </a:br>
            <a:r>
              <a:rPr lang="ru-RU" dirty="0"/>
              <a:t>Поет В. </a:t>
            </a:r>
            <a:r>
              <a:rPr lang="ru-RU" dirty="0" err="1"/>
              <a:t>Стус</a:t>
            </a:r>
            <a:br>
              <a:rPr lang="ru-RU" dirty="0"/>
            </a:br>
            <a:r>
              <a:rPr lang="ru-RU" dirty="0" err="1"/>
              <a:t>Мистецтвознавець</a:t>
            </a:r>
            <a:r>
              <a:rPr lang="ru-RU" dirty="0"/>
              <a:t> М. </a:t>
            </a:r>
            <a:r>
              <a:rPr lang="ru-RU" dirty="0" err="1"/>
              <a:t>Горинь</a:t>
            </a:r>
            <a:br>
              <a:rPr lang="ru-RU" dirty="0"/>
            </a:br>
            <a:r>
              <a:rPr lang="ru-RU" dirty="0" err="1"/>
              <a:t>Історик</a:t>
            </a:r>
            <a:r>
              <a:rPr lang="ru-RU" dirty="0"/>
              <a:t> В. Мороз</a:t>
            </a:r>
            <a:br>
              <a:rPr lang="ru-RU" dirty="0"/>
            </a:br>
            <a:r>
              <a:rPr lang="ru-RU" dirty="0" err="1"/>
              <a:t>Вчителька</a:t>
            </a:r>
            <a:r>
              <a:rPr lang="ru-RU" dirty="0"/>
              <a:t> </a:t>
            </a:r>
            <a:r>
              <a:rPr lang="ru-RU" dirty="0" err="1"/>
              <a:t>О.Мешко</a:t>
            </a:r>
            <a:br>
              <a:rPr lang="ru-RU" dirty="0"/>
            </a:br>
            <a:r>
              <a:rPr lang="ru-RU" dirty="0" err="1"/>
              <a:t>Журналіст</a:t>
            </a:r>
            <a:r>
              <a:rPr lang="ru-RU" dirty="0"/>
              <a:t> В. </a:t>
            </a:r>
            <a:r>
              <a:rPr lang="ru-RU" dirty="0" err="1"/>
              <a:t>Чорновіл</a:t>
            </a:r>
            <a:br>
              <a:rPr lang="ru-RU" dirty="0"/>
            </a:br>
            <a:r>
              <a:rPr lang="ru-RU" dirty="0" err="1"/>
              <a:t>Правник</a:t>
            </a:r>
            <a:r>
              <a:rPr lang="ru-RU" dirty="0"/>
              <a:t> </a:t>
            </a:r>
            <a:r>
              <a:rPr lang="ru-RU" dirty="0" err="1"/>
              <a:t>Л.Лук‘яненко</a:t>
            </a:r>
            <a:endParaRPr lang="uk-UA" dirty="0"/>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2128" y="2712345"/>
            <a:ext cx="2357454" cy="207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3326" y="600494"/>
            <a:ext cx="2071702" cy="207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1187" y="2584559"/>
            <a:ext cx="1857388" cy="21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2027" y="2712345"/>
            <a:ext cx="2357454" cy="214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6429" y="2846343"/>
            <a:ext cx="2143140" cy="214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2">
            <a:extLst>
              <a:ext uri="{FF2B5EF4-FFF2-40B4-BE49-F238E27FC236}">
                <a16:creationId xmlns:a16="http://schemas.microsoft.com/office/drawing/2014/main" id="{97522524-9BD7-445B-B8D7-CB629597BEE2}"/>
              </a:ext>
            </a:extLst>
          </p:cNvPr>
          <p:cNvSpPr/>
          <p:nvPr/>
        </p:nvSpPr>
        <p:spPr>
          <a:xfrm>
            <a:off x="2041456" y="5229350"/>
            <a:ext cx="8496944" cy="1569660"/>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Найрадикальнішим</a:t>
            </a:r>
            <a:r>
              <a:rPr lang="ru-RU" sz="2400" dirty="0">
                <a:solidFill>
                  <a:schemeClr val="bg1"/>
                </a:solidFill>
                <a:latin typeface="Times New Roman" panose="02020603050405020304" pitchFamily="18" charset="0"/>
                <a:cs typeface="Times New Roman" panose="02020603050405020304" pitchFamily="18" charset="0"/>
              </a:rPr>
              <a:t>, а тому й </a:t>
            </a:r>
            <a:r>
              <a:rPr lang="ru-RU" sz="2400" dirty="0" err="1">
                <a:solidFill>
                  <a:schemeClr val="bg1"/>
                </a:solidFill>
                <a:latin typeface="Times New Roman" panose="02020603050405020304" pitchFamily="18" charset="0"/>
                <a:cs typeface="Times New Roman" panose="02020603050405020304" pitchFamily="18" charset="0"/>
              </a:rPr>
              <a:t>найбільш</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переслідуваним</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був</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самостійницький</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напрям</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Його</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прихильники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виступали</a:t>
            </a:r>
            <a:r>
              <a:rPr lang="ru-RU" sz="2400" dirty="0">
                <a:solidFill>
                  <a:schemeClr val="bg1"/>
                </a:solidFill>
                <a:latin typeface="Times New Roman" panose="02020603050405020304" pitchFamily="18" charset="0"/>
                <a:cs typeface="Times New Roman" panose="02020603050405020304" pitchFamily="18" charset="0"/>
              </a:rPr>
              <a:t> за </a:t>
            </a:r>
            <a:r>
              <a:rPr lang="ru-RU" sz="2400" dirty="0" err="1">
                <a:solidFill>
                  <a:schemeClr val="bg1"/>
                </a:solidFill>
                <a:latin typeface="Times New Roman" panose="02020603050405020304" pitchFamily="18" charset="0"/>
                <a:cs typeface="Times New Roman" panose="02020603050405020304" pitchFamily="18" charset="0"/>
              </a:rPr>
              <a:t>державну</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незалежність</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України</a:t>
            </a:r>
            <a:r>
              <a:rPr lang="ru-RU" sz="2400" dirty="0">
                <a:solidFill>
                  <a:schemeClr val="bg1"/>
                </a:solidFill>
                <a:latin typeface="Times New Roman" panose="02020603050405020304" pitchFamily="18" charset="0"/>
                <a:cs typeface="Times New Roman" panose="02020603050405020304" pitchFamily="18" charset="0"/>
              </a:rPr>
              <a:t>, яку </a:t>
            </a:r>
            <a:r>
              <a:rPr lang="ru-RU" sz="2400" dirty="0" err="1">
                <a:solidFill>
                  <a:schemeClr val="bg1"/>
                </a:solidFill>
                <a:latin typeface="Times New Roman" panose="02020603050405020304" pitchFamily="18" charset="0"/>
                <a:cs typeface="Times New Roman" panose="02020603050405020304" pitchFamily="18" charset="0"/>
              </a:rPr>
              <a:t>планували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здобути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мирними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засобами</a:t>
            </a:r>
            <a:r>
              <a:rPr lang="ru-RU" sz="2400" dirty="0">
                <a:solidFill>
                  <a:schemeClr val="bg1"/>
                </a:solidFill>
                <a:latin typeface="Times New Roman" panose="02020603050405020304" pitchFamily="18" charset="0"/>
                <a:cs typeface="Times New Roman" panose="02020603050405020304" pitchFamily="18" charset="0"/>
              </a:rPr>
              <a:t>.</a:t>
            </a:r>
            <a:endParaRPr lang="uk-UA" sz="2400" dirty="0">
              <a:solidFill>
                <a:schemeClr val="bg1"/>
              </a:solidFill>
              <a:latin typeface="Times New Roman" panose="02020603050405020304" pitchFamily="18" charset="0"/>
              <a:cs typeface="Times New Roman" panose="02020603050405020304" pitchFamily="18" charset="0"/>
            </a:endParaRPr>
          </a:p>
        </p:txBody>
      </p:sp>
      <p:pic>
        <p:nvPicPr>
          <p:cNvPr id="8198" name="Picture 6">
            <a:extLst>
              <a:ext uri="{FF2B5EF4-FFF2-40B4-BE49-F238E27FC236}">
                <a16:creationId xmlns:a16="http://schemas.microsoft.com/office/drawing/2014/main" id="{3CD9CA3E-C91F-41C2-BB3F-2F5CBBFD88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6318" y="698357"/>
            <a:ext cx="1659793" cy="2330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E53256A-A225-411C-BF34-6C7C44616540}"/>
              </a:ext>
            </a:extLst>
          </p:cNvPr>
          <p:cNvSpPr txBox="1"/>
          <p:nvPr/>
        </p:nvSpPr>
        <p:spPr>
          <a:xfrm>
            <a:off x="2322843" y="3148640"/>
            <a:ext cx="1394438" cy="646331"/>
          </a:xfrm>
          <a:prstGeom prst="rect">
            <a:avLst/>
          </a:prstGeom>
          <a:noFill/>
        </p:spPr>
        <p:txBody>
          <a:bodyPr wrap="square">
            <a:spAutoFit/>
          </a:bodyPr>
          <a:lstStyle/>
          <a:p>
            <a:r>
              <a:rPr lang="ru-RU" dirty="0"/>
              <a:t>Поет </a:t>
            </a:r>
          </a:p>
          <a:p>
            <a:r>
              <a:rPr lang="ru-RU" dirty="0"/>
              <a:t>Василь </a:t>
            </a:r>
            <a:r>
              <a:rPr lang="ru-RU" dirty="0" err="1"/>
              <a:t>Стус</a:t>
            </a:r>
            <a:endParaRPr lang="uk-UA" dirty="0"/>
          </a:p>
        </p:txBody>
      </p:sp>
      <p:sp>
        <p:nvSpPr>
          <p:cNvPr id="17" name="TextBox 16">
            <a:extLst>
              <a:ext uri="{FF2B5EF4-FFF2-40B4-BE49-F238E27FC236}">
                <a16:creationId xmlns:a16="http://schemas.microsoft.com/office/drawing/2014/main" id="{5DC498FC-2552-47FF-BEEE-D70EA751A9F9}"/>
              </a:ext>
            </a:extLst>
          </p:cNvPr>
          <p:cNvSpPr txBox="1"/>
          <p:nvPr/>
        </p:nvSpPr>
        <p:spPr>
          <a:xfrm>
            <a:off x="3697860" y="4740085"/>
            <a:ext cx="2286891" cy="369332"/>
          </a:xfrm>
          <a:prstGeom prst="rect">
            <a:avLst/>
          </a:prstGeom>
          <a:noFill/>
        </p:spPr>
        <p:txBody>
          <a:bodyPr wrap="square">
            <a:spAutoFit/>
          </a:bodyPr>
          <a:lstStyle/>
          <a:p>
            <a:r>
              <a:rPr lang="ru-RU"/>
              <a:t>Михайло Горинь</a:t>
            </a:r>
            <a:endParaRPr lang="uk-UA" dirty="0"/>
          </a:p>
        </p:txBody>
      </p:sp>
      <p:sp>
        <p:nvSpPr>
          <p:cNvPr id="19" name="TextBox 18">
            <a:extLst>
              <a:ext uri="{FF2B5EF4-FFF2-40B4-BE49-F238E27FC236}">
                <a16:creationId xmlns:a16="http://schemas.microsoft.com/office/drawing/2014/main" id="{CA60EF5C-A25F-4C37-90B6-FB24B83D9382}"/>
              </a:ext>
            </a:extLst>
          </p:cNvPr>
          <p:cNvSpPr txBox="1"/>
          <p:nvPr/>
        </p:nvSpPr>
        <p:spPr>
          <a:xfrm>
            <a:off x="10538399" y="1463040"/>
            <a:ext cx="1358425" cy="646331"/>
          </a:xfrm>
          <a:prstGeom prst="rect">
            <a:avLst/>
          </a:prstGeom>
          <a:noFill/>
        </p:spPr>
        <p:txBody>
          <a:bodyPr wrap="square">
            <a:spAutoFit/>
          </a:bodyPr>
          <a:lstStyle/>
          <a:p>
            <a:r>
              <a:rPr lang="ru-RU" dirty="0"/>
              <a:t>Валентин Мороз</a:t>
            </a:r>
            <a:endParaRPr lang="uk-UA" dirty="0"/>
          </a:p>
        </p:txBody>
      </p:sp>
      <p:sp>
        <p:nvSpPr>
          <p:cNvPr id="23" name="TextBox 22">
            <a:extLst>
              <a:ext uri="{FF2B5EF4-FFF2-40B4-BE49-F238E27FC236}">
                <a16:creationId xmlns:a16="http://schemas.microsoft.com/office/drawing/2014/main" id="{87B37B9A-E997-4DDB-93A9-7B40BDF4AF0C}"/>
              </a:ext>
            </a:extLst>
          </p:cNvPr>
          <p:cNvSpPr txBox="1"/>
          <p:nvPr/>
        </p:nvSpPr>
        <p:spPr>
          <a:xfrm>
            <a:off x="266530" y="4740085"/>
            <a:ext cx="6097604" cy="369332"/>
          </a:xfrm>
          <a:prstGeom prst="rect">
            <a:avLst/>
          </a:prstGeom>
          <a:noFill/>
        </p:spPr>
        <p:txBody>
          <a:bodyPr wrap="square">
            <a:spAutoFit/>
          </a:bodyPr>
          <a:lstStyle/>
          <a:p>
            <a:r>
              <a:rPr lang="ru-RU" dirty="0"/>
              <a:t>Оксана Мешко</a:t>
            </a:r>
            <a:endParaRPr lang="uk-UA" dirty="0"/>
          </a:p>
        </p:txBody>
      </p:sp>
      <p:sp>
        <p:nvSpPr>
          <p:cNvPr id="25" name="TextBox 24">
            <a:extLst>
              <a:ext uri="{FF2B5EF4-FFF2-40B4-BE49-F238E27FC236}">
                <a16:creationId xmlns:a16="http://schemas.microsoft.com/office/drawing/2014/main" id="{8C5DA656-487F-4EB8-ABD5-D2EEEE6FC76D}"/>
              </a:ext>
            </a:extLst>
          </p:cNvPr>
          <p:cNvSpPr txBox="1"/>
          <p:nvPr/>
        </p:nvSpPr>
        <p:spPr>
          <a:xfrm>
            <a:off x="6486522" y="4811478"/>
            <a:ext cx="2332959" cy="369332"/>
          </a:xfrm>
          <a:prstGeom prst="rect">
            <a:avLst/>
          </a:prstGeom>
          <a:noFill/>
        </p:spPr>
        <p:txBody>
          <a:bodyPr wrap="square">
            <a:spAutoFit/>
          </a:bodyPr>
          <a:lstStyle/>
          <a:p>
            <a:r>
              <a:rPr lang="ru-RU" dirty="0"/>
              <a:t>В</a:t>
            </a:r>
            <a:r>
              <a:rPr lang="el-GR" dirty="0"/>
              <a:t>᾽</a:t>
            </a:r>
            <a:r>
              <a:rPr lang="ru-RU" dirty="0" err="1"/>
              <a:t>ячеслав</a:t>
            </a:r>
            <a:r>
              <a:rPr lang="ru-RU" dirty="0"/>
              <a:t> </a:t>
            </a:r>
            <a:r>
              <a:rPr lang="ru-RU" dirty="0" err="1"/>
              <a:t>Чорновіл</a:t>
            </a:r>
            <a:endParaRPr lang="uk-UA" dirty="0"/>
          </a:p>
        </p:txBody>
      </p:sp>
      <p:sp>
        <p:nvSpPr>
          <p:cNvPr id="27" name="TextBox 26">
            <a:extLst>
              <a:ext uri="{FF2B5EF4-FFF2-40B4-BE49-F238E27FC236}">
                <a16:creationId xmlns:a16="http://schemas.microsoft.com/office/drawing/2014/main" id="{F6C8E468-4272-4AE5-90EE-1AED69C44E4C}"/>
              </a:ext>
            </a:extLst>
          </p:cNvPr>
          <p:cNvSpPr txBox="1"/>
          <p:nvPr/>
        </p:nvSpPr>
        <p:spPr>
          <a:xfrm>
            <a:off x="10389259" y="4938861"/>
            <a:ext cx="2071702" cy="369332"/>
          </a:xfrm>
          <a:prstGeom prst="rect">
            <a:avLst/>
          </a:prstGeom>
          <a:noFill/>
        </p:spPr>
        <p:txBody>
          <a:bodyPr wrap="square">
            <a:spAutoFit/>
          </a:bodyPr>
          <a:lstStyle/>
          <a:p>
            <a:r>
              <a:rPr lang="uk-UA" dirty="0"/>
              <a:t>Левко Лук'яненко</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9253" y="-91440"/>
            <a:ext cx="12192000" cy="6949440"/>
          </a:xfrm>
          <a:prstGeom prst="rect">
            <a:avLst/>
          </a:prstGeom>
          <a:noFill/>
        </p:spPr>
      </p:pic>
      <p:sp>
        <p:nvSpPr>
          <p:cNvPr id="3" name="Прямоугольник 2"/>
          <p:cNvSpPr/>
          <p:nvPr/>
        </p:nvSpPr>
        <p:spPr>
          <a:xfrm>
            <a:off x="3952384" y="353777"/>
            <a:ext cx="4572000" cy="646331"/>
          </a:xfrm>
          <a:prstGeom prst="rect">
            <a:avLst/>
          </a:prstGeom>
        </p:spPr>
        <p:txBody>
          <a:bodyPr>
            <a:spAutoFit/>
          </a:bodyPr>
          <a:lstStyle/>
          <a:p>
            <a:pPr algn="ctr"/>
            <a:r>
              <a:rPr lang="uk-UA" b="1" u="sng" dirty="0"/>
              <a:t>Представниками національно-культурницького напряму:</a:t>
            </a:r>
            <a:endParaRPr lang="ru-RU" b="1" u="sng" dirty="0"/>
          </a:p>
        </p:txBody>
      </p:sp>
      <p:sp>
        <p:nvSpPr>
          <p:cNvPr id="4" name="Прямоугольник 3"/>
          <p:cNvSpPr/>
          <p:nvPr/>
        </p:nvSpPr>
        <p:spPr>
          <a:xfrm>
            <a:off x="1466955" y="2739262"/>
            <a:ext cx="1007459" cy="369332"/>
          </a:xfrm>
          <a:prstGeom prst="rect">
            <a:avLst/>
          </a:prstGeom>
        </p:spPr>
        <p:txBody>
          <a:bodyPr wrap="square">
            <a:spAutoFit/>
          </a:bodyPr>
          <a:lstStyle/>
          <a:p>
            <a:pPr algn="ctr"/>
            <a:r>
              <a:rPr lang="uk-UA" dirty="0"/>
              <a:t>І. Дзюба</a:t>
            </a:r>
            <a:endParaRPr lang="ru-RU" dirty="0"/>
          </a:p>
        </p:txBody>
      </p:sp>
      <p:sp>
        <p:nvSpPr>
          <p:cNvPr id="5" name="Прямоугольник 4"/>
          <p:cNvSpPr/>
          <p:nvPr/>
        </p:nvSpPr>
        <p:spPr>
          <a:xfrm>
            <a:off x="7629806" y="1191961"/>
            <a:ext cx="1566386" cy="369332"/>
          </a:xfrm>
          <a:prstGeom prst="rect">
            <a:avLst/>
          </a:prstGeom>
        </p:spPr>
        <p:txBody>
          <a:bodyPr wrap="square">
            <a:spAutoFit/>
          </a:bodyPr>
          <a:lstStyle/>
          <a:p>
            <a:pPr algn="ctr"/>
            <a:r>
              <a:rPr lang="uk-UA" dirty="0"/>
              <a:t>І. Світличний</a:t>
            </a:r>
            <a:endParaRPr lang="ru-RU" dirty="0"/>
          </a:p>
        </p:txBody>
      </p:sp>
      <p:sp>
        <p:nvSpPr>
          <p:cNvPr id="6" name="Прямоугольник 5"/>
          <p:cNvSpPr/>
          <p:nvPr/>
        </p:nvSpPr>
        <p:spPr>
          <a:xfrm>
            <a:off x="8746014" y="6041566"/>
            <a:ext cx="1707519" cy="369332"/>
          </a:xfrm>
          <a:prstGeom prst="rect">
            <a:avLst/>
          </a:prstGeom>
        </p:spPr>
        <p:txBody>
          <a:bodyPr wrap="none">
            <a:spAutoFit/>
          </a:bodyPr>
          <a:lstStyle/>
          <a:p>
            <a:r>
              <a:rPr lang="ru-RU" b="1" dirty="0" err="1"/>
              <a:t>Зіновія</a:t>
            </a:r>
            <a:r>
              <a:rPr lang="ru-RU" b="1" dirty="0"/>
              <a:t> Франко</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18" y="108669"/>
            <a:ext cx="2286476" cy="2535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1341">
            <a:off x="9076245" y="76645"/>
            <a:ext cx="2188327" cy="2455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5244" y="1694965"/>
            <a:ext cx="2143140" cy="2535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8521" y="3509610"/>
            <a:ext cx="2215012" cy="2648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62FAFCD3-A9E1-4ACF-A09A-1738C5400F89}"/>
              </a:ext>
            </a:extLst>
          </p:cNvPr>
          <p:cNvSpPr txBox="1"/>
          <p:nvPr/>
        </p:nvSpPr>
        <p:spPr>
          <a:xfrm>
            <a:off x="3688080" y="4366189"/>
            <a:ext cx="4064880" cy="1200329"/>
          </a:xfrm>
          <a:prstGeom prst="rect">
            <a:avLst/>
          </a:prstGeom>
          <a:noFill/>
        </p:spPr>
        <p:txBody>
          <a:bodyPr wrap="square">
            <a:spAutoFit/>
          </a:bodyPr>
          <a:lstStyle/>
          <a:p>
            <a:r>
              <a:rPr lang="ru-RU" b="1" i="0" dirty="0" err="1">
                <a:solidFill>
                  <a:srgbClr val="474747"/>
                </a:solidFill>
                <a:effectLst/>
                <a:latin typeface="Arial" panose="020B0604020202020204" pitchFamily="34" charset="0"/>
              </a:rPr>
              <a:t>Михайли́на</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Хомі́вна</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Коцюби́нська</a:t>
            </a:r>
            <a:r>
              <a:rPr lang="ru-RU" b="1" i="0" dirty="0">
                <a:solidFill>
                  <a:srgbClr val="474747"/>
                </a:solidFill>
                <a:effectLst/>
                <a:latin typeface="Arial" panose="020B0604020202020204" pitchFamily="34" charset="0"/>
              </a:rPr>
              <a:t> — </a:t>
            </a:r>
            <a:r>
              <a:rPr lang="ru-RU" b="1" i="0" dirty="0" err="1">
                <a:solidFill>
                  <a:srgbClr val="474747"/>
                </a:solidFill>
                <a:effectLst/>
                <a:latin typeface="Arial" panose="020B0604020202020204" pitchFamily="34" charset="0"/>
              </a:rPr>
              <a:t>українська</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літературознавиця</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перекладачка</a:t>
            </a:r>
            <a:r>
              <a:rPr lang="ru-RU" b="1" i="0" dirty="0">
                <a:solidFill>
                  <a:srgbClr val="474747"/>
                </a:solidFill>
                <a:effectLst/>
                <a:latin typeface="Arial" panose="020B0604020202020204" pitchFamily="34" charset="0"/>
              </a:rPr>
              <a:t>, активна </a:t>
            </a:r>
            <a:r>
              <a:rPr lang="ru-RU" b="1" i="0" dirty="0" err="1">
                <a:solidFill>
                  <a:srgbClr val="474747"/>
                </a:solidFill>
                <a:effectLst/>
                <a:latin typeface="Arial" panose="020B0604020202020204" pitchFamily="34" charset="0"/>
              </a:rPr>
              <a:t>учасниця</a:t>
            </a:r>
            <a:r>
              <a:rPr lang="ru-RU" b="1" i="0" dirty="0">
                <a:solidFill>
                  <a:srgbClr val="474747"/>
                </a:solidFill>
                <a:effectLst/>
                <a:latin typeface="Arial" panose="020B0604020202020204" pitchFamily="34" charset="0"/>
              </a:rPr>
              <a:t> руху </a:t>
            </a:r>
            <a:r>
              <a:rPr lang="ru-RU" b="1" i="0" dirty="0" err="1">
                <a:solidFill>
                  <a:srgbClr val="474747"/>
                </a:solidFill>
                <a:effectLst/>
                <a:latin typeface="Arial" panose="020B0604020202020204" pitchFamily="34" charset="0"/>
              </a:rPr>
              <a:t>шістдесятників</a:t>
            </a:r>
            <a:r>
              <a:rPr lang="ru-RU" b="1" i="0" dirty="0">
                <a:solidFill>
                  <a:srgbClr val="474747"/>
                </a:solidFill>
                <a:effectLst/>
                <a:latin typeface="Arial" panose="020B0604020202020204" pitchFamily="34" charset="0"/>
              </a:rPr>
              <a:t>.</a:t>
            </a:r>
            <a:endParaRPr lang="uk-UA" b="1" dirty="0"/>
          </a:p>
        </p:txBody>
      </p:sp>
      <p:sp>
        <p:nvSpPr>
          <p:cNvPr id="15" name="TextBox 14">
            <a:extLst>
              <a:ext uri="{FF2B5EF4-FFF2-40B4-BE49-F238E27FC236}">
                <a16:creationId xmlns:a16="http://schemas.microsoft.com/office/drawing/2014/main" id="{B1762E40-79C0-40FA-AA5C-C6E564A53D01}"/>
              </a:ext>
            </a:extLst>
          </p:cNvPr>
          <p:cNvSpPr txBox="1"/>
          <p:nvPr/>
        </p:nvSpPr>
        <p:spPr>
          <a:xfrm>
            <a:off x="6360160" y="6303109"/>
            <a:ext cx="5831841" cy="646331"/>
          </a:xfrm>
          <a:prstGeom prst="rect">
            <a:avLst/>
          </a:prstGeom>
          <a:noFill/>
        </p:spPr>
        <p:txBody>
          <a:bodyPr wrap="square">
            <a:spAutoFit/>
          </a:bodyPr>
          <a:lstStyle/>
          <a:p>
            <a:r>
              <a:rPr lang="ru-RU" b="1" i="0" dirty="0" err="1">
                <a:solidFill>
                  <a:srgbClr val="202122"/>
                </a:solidFill>
                <a:effectLst/>
                <a:latin typeface="Arial" panose="020B0604020202020204" pitchFamily="34" charset="0"/>
              </a:rPr>
              <a:t>українська</a:t>
            </a:r>
            <a:r>
              <a:rPr lang="ru-RU" b="1" i="0" dirty="0">
                <a:solidFill>
                  <a:srgbClr val="202122"/>
                </a:solidFill>
                <a:effectLst/>
                <a:latin typeface="Arial" panose="020B0604020202020204" pitchFamily="34" charset="0"/>
              </a:rPr>
              <a:t> </a:t>
            </a:r>
            <a:r>
              <a:rPr lang="ru-RU" b="1" i="0" dirty="0" err="1">
                <a:solidFill>
                  <a:srgbClr val="202122"/>
                </a:solidFill>
                <a:effectLst/>
                <a:latin typeface="Arial" panose="020B0604020202020204" pitchFamily="34" charset="0"/>
              </a:rPr>
              <a:t>мовознавиця</a:t>
            </a:r>
            <a:r>
              <a:rPr lang="ru-RU" b="1" i="0" dirty="0">
                <a:solidFill>
                  <a:srgbClr val="202122"/>
                </a:solidFill>
                <a:effectLst/>
                <a:latin typeface="Arial" panose="020B0604020202020204" pitchFamily="34" charset="0"/>
              </a:rPr>
              <a:t>, </a:t>
            </a:r>
            <a:r>
              <a:rPr lang="ru-RU" b="1" i="0" dirty="0" err="1">
                <a:solidFill>
                  <a:srgbClr val="202122"/>
                </a:solidFill>
                <a:effectLst/>
                <a:latin typeface="Arial" panose="020B0604020202020204" pitchFamily="34" charset="0"/>
              </a:rPr>
              <a:t>літературознавиця</a:t>
            </a:r>
            <a:r>
              <a:rPr lang="ru-RU" b="1" i="0" dirty="0">
                <a:solidFill>
                  <a:srgbClr val="202122"/>
                </a:solidFill>
                <a:effectLst/>
                <a:latin typeface="Arial" panose="020B0604020202020204" pitchFamily="34" charset="0"/>
              </a:rPr>
              <a:t>, </a:t>
            </a:r>
            <a:r>
              <a:rPr lang="ru-RU" b="1" i="0" dirty="0" err="1">
                <a:solidFill>
                  <a:srgbClr val="202122"/>
                </a:solidFill>
                <a:effectLst/>
                <a:latin typeface="Arial" panose="020B0604020202020204" pitchFamily="34" charset="0"/>
              </a:rPr>
              <a:t>франкознавиця</a:t>
            </a:r>
            <a:r>
              <a:rPr lang="ru-RU" b="1" i="0" dirty="0">
                <a:solidFill>
                  <a:srgbClr val="202122"/>
                </a:solidFill>
                <a:effectLst/>
                <a:latin typeface="Arial" panose="020B0604020202020204" pitchFamily="34" charset="0"/>
              </a:rPr>
              <a:t>, </a:t>
            </a:r>
            <a:r>
              <a:rPr lang="ru-RU" b="1" i="0" u="none" strike="noStrike" dirty="0" err="1">
                <a:solidFill>
                  <a:srgbClr val="0645AD"/>
                </a:solidFill>
                <a:effectLst/>
                <a:latin typeface="Arial" panose="020B0604020202020204" pitchFamily="34" charset="0"/>
                <a:hlinkClick r:id="rId7" tooltip="Публіцист"/>
              </a:rPr>
              <a:t>публіцистка</a:t>
            </a:r>
            <a:r>
              <a:rPr lang="ru-RU" b="1" i="0" dirty="0">
                <a:solidFill>
                  <a:srgbClr val="202122"/>
                </a:solidFill>
                <a:effectLst/>
                <a:latin typeface="Arial" panose="020B0604020202020204" pitchFamily="34" charset="0"/>
              </a:rPr>
              <a:t>, </a:t>
            </a:r>
            <a:r>
              <a:rPr lang="ru-RU" b="1" i="0" u="none" strike="noStrike" dirty="0" err="1">
                <a:solidFill>
                  <a:srgbClr val="0645AD"/>
                </a:solidFill>
                <a:effectLst/>
                <a:latin typeface="Arial" panose="020B0604020202020204" pitchFamily="34" charset="0"/>
                <a:hlinkClick r:id="rId8" tooltip="Громадський діяч"/>
              </a:rPr>
              <a:t>громадська</a:t>
            </a:r>
            <a:r>
              <a:rPr lang="ru-RU" b="1" i="0" u="none" strike="noStrike" dirty="0">
                <a:solidFill>
                  <a:srgbClr val="0645AD"/>
                </a:solidFill>
                <a:effectLst/>
                <a:latin typeface="Arial" panose="020B0604020202020204" pitchFamily="34" charset="0"/>
                <a:hlinkClick r:id="rId8" tooltip="Громадський діяч"/>
              </a:rPr>
              <a:t> </a:t>
            </a:r>
            <a:r>
              <a:rPr lang="ru-RU" b="1" i="0" u="none" strike="noStrike" dirty="0" err="1">
                <a:solidFill>
                  <a:srgbClr val="0645AD"/>
                </a:solidFill>
                <a:effectLst/>
                <a:latin typeface="Arial" panose="020B0604020202020204" pitchFamily="34" charset="0"/>
                <a:hlinkClick r:id="rId8" tooltip="Громадський діяч"/>
              </a:rPr>
              <a:t>діячка</a:t>
            </a:r>
            <a:endParaRPr lang="uk-UA" b="1" dirty="0"/>
          </a:p>
        </p:txBody>
      </p:sp>
      <p:sp>
        <p:nvSpPr>
          <p:cNvPr id="17" name="TextBox 16">
            <a:extLst>
              <a:ext uri="{FF2B5EF4-FFF2-40B4-BE49-F238E27FC236}">
                <a16:creationId xmlns:a16="http://schemas.microsoft.com/office/drawing/2014/main" id="{ABC4C276-FFD2-49A3-AAD6-C38D3C656044}"/>
              </a:ext>
            </a:extLst>
          </p:cNvPr>
          <p:cNvSpPr txBox="1"/>
          <p:nvPr/>
        </p:nvSpPr>
        <p:spPr>
          <a:xfrm>
            <a:off x="6593839" y="2491811"/>
            <a:ext cx="5598159" cy="923330"/>
          </a:xfrm>
          <a:prstGeom prst="rect">
            <a:avLst/>
          </a:prstGeom>
          <a:noFill/>
        </p:spPr>
        <p:txBody>
          <a:bodyPr wrap="square">
            <a:spAutoFit/>
          </a:bodyPr>
          <a:lstStyle/>
          <a:p>
            <a:r>
              <a:rPr lang="ru-RU" b="1" i="0" dirty="0" err="1">
                <a:solidFill>
                  <a:srgbClr val="474747"/>
                </a:solidFill>
                <a:effectLst/>
                <a:latin typeface="Arial" panose="020B0604020202020204" pitchFamily="34" charset="0"/>
              </a:rPr>
              <a:t>український</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літературознавець</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мовознавець</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літературний</a:t>
            </a:r>
            <a:r>
              <a:rPr lang="ru-RU" b="1" i="0" dirty="0">
                <a:solidFill>
                  <a:srgbClr val="474747"/>
                </a:solidFill>
                <a:effectLst/>
                <a:latin typeface="Arial" panose="020B0604020202020204" pitchFamily="34" charset="0"/>
              </a:rPr>
              <a:t> критик, поет, </a:t>
            </a:r>
            <a:r>
              <a:rPr lang="ru-RU" b="1" i="0" dirty="0" err="1">
                <a:solidFill>
                  <a:srgbClr val="474747"/>
                </a:solidFill>
                <a:effectLst/>
                <a:latin typeface="Arial" panose="020B0604020202020204" pitchFamily="34" charset="0"/>
              </a:rPr>
              <a:t>перекладач</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дисидент</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діяч</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шістдесятництва</a:t>
            </a:r>
            <a:r>
              <a:rPr lang="ru-RU" b="1" i="0" dirty="0">
                <a:solidFill>
                  <a:srgbClr val="474747"/>
                </a:solidFill>
                <a:effectLst/>
                <a:latin typeface="Arial" panose="020B0604020202020204" pitchFamily="34" charset="0"/>
              </a:rPr>
              <a:t>,</a:t>
            </a:r>
            <a:endParaRPr lang="uk-UA" b="1" dirty="0"/>
          </a:p>
        </p:txBody>
      </p:sp>
      <p:sp>
        <p:nvSpPr>
          <p:cNvPr id="19" name="TextBox 18">
            <a:extLst>
              <a:ext uri="{FF2B5EF4-FFF2-40B4-BE49-F238E27FC236}">
                <a16:creationId xmlns:a16="http://schemas.microsoft.com/office/drawing/2014/main" id="{48C49728-6B19-4D20-93C1-7B907FB062FC}"/>
              </a:ext>
            </a:extLst>
          </p:cNvPr>
          <p:cNvSpPr txBox="1"/>
          <p:nvPr/>
        </p:nvSpPr>
        <p:spPr>
          <a:xfrm>
            <a:off x="9253" y="3047945"/>
            <a:ext cx="3943131" cy="1754326"/>
          </a:xfrm>
          <a:prstGeom prst="rect">
            <a:avLst/>
          </a:prstGeom>
          <a:noFill/>
        </p:spPr>
        <p:txBody>
          <a:bodyPr wrap="square">
            <a:spAutoFit/>
          </a:bodyPr>
          <a:lstStyle/>
          <a:p>
            <a:r>
              <a:rPr lang="ru-RU" b="1" i="0" dirty="0" err="1">
                <a:solidFill>
                  <a:srgbClr val="474747"/>
                </a:solidFill>
                <a:effectLst/>
                <a:latin typeface="Arial" panose="020B0604020202020204" pitchFamily="34" charset="0"/>
              </a:rPr>
              <a:t>український</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літературознавець</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літературний</a:t>
            </a:r>
            <a:r>
              <a:rPr lang="ru-RU" b="1" i="0" dirty="0">
                <a:solidFill>
                  <a:srgbClr val="474747"/>
                </a:solidFill>
                <a:effectLst/>
                <a:latin typeface="Arial" panose="020B0604020202020204" pitchFamily="34" charset="0"/>
              </a:rPr>
              <a:t> критик, </a:t>
            </a:r>
            <a:r>
              <a:rPr lang="ru-RU" b="1" i="0" dirty="0" err="1">
                <a:solidFill>
                  <a:srgbClr val="474747"/>
                </a:solidFill>
                <a:effectLst/>
                <a:latin typeface="Arial" panose="020B0604020202020204" pitchFamily="34" charset="0"/>
              </a:rPr>
              <a:t>громадський</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діяч</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активний</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учасник</a:t>
            </a:r>
            <a:r>
              <a:rPr lang="ru-RU" b="1" i="0" dirty="0">
                <a:solidFill>
                  <a:srgbClr val="474747"/>
                </a:solidFill>
                <a:effectLst/>
                <a:latin typeface="Arial" panose="020B0604020202020204" pitchFamily="34" charset="0"/>
              </a:rPr>
              <a:t> руху за </a:t>
            </a:r>
            <a:r>
              <a:rPr lang="ru-RU" b="1" i="0" dirty="0" err="1">
                <a:solidFill>
                  <a:srgbClr val="474747"/>
                </a:solidFill>
                <a:effectLst/>
                <a:latin typeface="Arial" panose="020B0604020202020204" pitchFamily="34" charset="0"/>
              </a:rPr>
              <a:t>незалежність</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України</a:t>
            </a:r>
            <a:r>
              <a:rPr lang="ru-RU" b="1" i="0" dirty="0">
                <a:solidFill>
                  <a:srgbClr val="474747"/>
                </a:solidFill>
                <a:effectLst/>
                <a:latin typeface="Arial" panose="020B0604020202020204" pitchFamily="34" charset="0"/>
              </a:rPr>
              <a:t>, </a:t>
            </a:r>
            <a:r>
              <a:rPr lang="ru-RU" b="1" i="0" dirty="0" err="1">
                <a:solidFill>
                  <a:srgbClr val="474747"/>
                </a:solidFill>
                <a:effectLst/>
                <a:latin typeface="Arial" panose="020B0604020202020204" pitchFamily="34" charset="0"/>
              </a:rPr>
              <a:t>дисидент</a:t>
            </a:r>
            <a:r>
              <a:rPr lang="ru-RU" b="1" i="0" dirty="0">
                <a:solidFill>
                  <a:srgbClr val="474747"/>
                </a:solidFill>
                <a:effectLst/>
                <a:latin typeface="Arial" panose="020B0604020202020204" pitchFamily="34" charset="0"/>
              </a:rPr>
              <a:t>, Герой </a:t>
            </a:r>
            <a:r>
              <a:rPr lang="ru-RU" b="1" i="0" dirty="0" err="1">
                <a:solidFill>
                  <a:srgbClr val="474747"/>
                </a:solidFill>
                <a:effectLst/>
                <a:latin typeface="Arial" panose="020B0604020202020204" pitchFamily="34" charset="0"/>
              </a:rPr>
              <a:t>України</a:t>
            </a:r>
            <a:endParaRPr lang="uk-UA" b="1" dirty="0"/>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Прямоугольник 2"/>
          <p:cNvSpPr/>
          <p:nvPr/>
        </p:nvSpPr>
        <p:spPr>
          <a:xfrm>
            <a:off x="4095736" y="428605"/>
            <a:ext cx="4028090" cy="461665"/>
          </a:xfrm>
          <a:prstGeom prst="rect">
            <a:avLst/>
          </a:prstGeom>
        </p:spPr>
        <p:txBody>
          <a:bodyPr wrap="none">
            <a:spAutoFit/>
          </a:bodyPr>
          <a:lstStyle/>
          <a:p>
            <a:pPr algn="ctr"/>
            <a:r>
              <a:rPr lang="uk-UA" sz="2400" b="1" spc="50" dirty="0">
                <a:ln w="11430"/>
              </a:rPr>
              <a:t>Правозахисне </a:t>
            </a:r>
            <a:r>
              <a:rPr lang="uk-UA" sz="2400" b="1" spc="50" dirty="0" err="1">
                <a:ln w="11430"/>
              </a:rPr>
              <a:t>Дисиденство</a:t>
            </a:r>
            <a:endParaRPr lang="ru-RU" sz="2400" b="1" spc="50" dirty="0">
              <a:ln w="11430"/>
            </a:endParaRPr>
          </a:p>
        </p:txBody>
      </p:sp>
      <p:sp>
        <p:nvSpPr>
          <p:cNvPr id="4" name="Прямоугольник 3"/>
          <p:cNvSpPr/>
          <p:nvPr/>
        </p:nvSpPr>
        <p:spPr>
          <a:xfrm>
            <a:off x="2579571" y="1000108"/>
            <a:ext cx="6802577" cy="1323439"/>
          </a:xfrm>
          <a:prstGeom prst="rect">
            <a:avLst/>
          </a:prstGeom>
        </p:spPr>
        <p:txBody>
          <a:bodyPr wrap="square">
            <a:spAutoFit/>
          </a:bodyPr>
          <a:lstStyle/>
          <a:p>
            <a:pPr algn="just"/>
            <a:r>
              <a:rPr lang="ru-RU" sz="2000" b="1" dirty="0" err="1"/>
              <a:t>Переважно</a:t>
            </a:r>
            <a:r>
              <a:rPr lang="ru-RU" sz="2000" b="1" dirty="0"/>
              <a:t> </a:t>
            </a:r>
            <a:r>
              <a:rPr lang="ru-RU" sz="2000" b="1" dirty="0" err="1"/>
              <a:t>складався</a:t>
            </a:r>
            <a:r>
              <a:rPr lang="ru-RU" sz="2000" b="1" dirty="0"/>
              <a:t> </a:t>
            </a:r>
            <a:r>
              <a:rPr lang="ru-RU" sz="2000" b="1" dirty="0" err="1"/>
              <a:t>з</a:t>
            </a:r>
            <a:r>
              <a:rPr lang="ru-RU" sz="2000" b="1" dirty="0"/>
              <a:t> </a:t>
            </a:r>
            <a:r>
              <a:rPr lang="ru-RU" sz="2000" b="1" dirty="0" err="1"/>
              <a:t>представників</a:t>
            </a:r>
            <a:r>
              <a:rPr lang="ru-RU" sz="2000" b="1" dirty="0"/>
              <a:t> </a:t>
            </a:r>
            <a:r>
              <a:rPr lang="ru-RU" sz="2000" b="1" dirty="0" err="1"/>
              <a:t>російської</a:t>
            </a:r>
            <a:r>
              <a:rPr lang="ru-RU" sz="2000" b="1" dirty="0"/>
              <a:t> </a:t>
            </a:r>
            <a:r>
              <a:rPr lang="ru-RU" sz="2000" b="1" dirty="0" err="1"/>
              <a:t>інтелігенції</a:t>
            </a:r>
            <a:r>
              <a:rPr lang="ru-RU" sz="2000" b="1" dirty="0"/>
              <a:t>, </a:t>
            </a:r>
            <a:r>
              <a:rPr lang="ru-RU" sz="2000" b="1" dirty="0" err="1"/>
              <a:t>серед</a:t>
            </a:r>
            <a:r>
              <a:rPr lang="ru-RU" sz="2000" b="1" dirty="0"/>
              <a:t> </a:t>
            </a:r>
            <a:r>
              <a:rPr lang="ru-RU" sz="2000" b="1" dirty="0" err="1"/>
              <a:t>провідників</a:t>
            </a:r>
            <a:r>
              <a:rPr lang="ru-RU" sz="2000" b="1" dirty="0"/>
              <a:t> </a:t>
            </a:r>
            <a:r>
              <a:rPr lang="ru-RU" sz="2000" b="1" dirty="0" err="1"/>
              <a:t>якої</a:t>
            </a:r>
            <a:r>
              <a:rPr lang="ru-RU" sz="2000" b="1" dirty="0"/>
              <a:t> </a:t>
            </a:r>
            <a:r>
              <a:rPr lang="ru-RU" sz="2000" b="1" dirty="0" err="1"/>
              <a:t>були</a:t>
            </a:r>
            <a:r>
              <a:rPr lang="ru-RU" sz="2000" b="1" dirty="0"/>
              <a:t> </a:t>
            </a:r>
            <a:r>
              <a:rPr lang="ru-RU" sz="2000" b="1" dirty="0" err="1"/>
              <a:t>такі</a:t>
            </a:r>
            <a:r>
              <a:rPr lang="ru-RU" sz="2000" b="1" dirty="0"/>
              <a:t> </a:t>
            </a:r>
            <a:r>
              <a:rPr lang="ru-RU" sz="2000" b="1" dirty="0" err="1"/>
              <a:t>світочі</a:t>
            </a:r>
            <a:r>
              <a:rPr lang="ru-RU" sz="2000" b="1" dirty="0"/>
              <a:t>, як </a:t>
            </a:r>
            <a:r>
              <a:rPr lang="ru-RU" sz="2000" b="1" dirty="0" err="1"/>
              <a:t>письменник</a:t>
            </a:r>
            <a:r>
              <a:rPr lang="ru-RU" sz="2000" b="1" dirty="0"/>
              <a:t> </a:t>
            </a:r>
            <a:r>
              <a:rPr lang="ru-RU" sz="2000" b="1" dirty="0" err="1"/>
              <a:t>Олександр</a:t>
            </a:r>
            <a:r>
              <a:rPr lang="ru-RU" sz="2000" b="1" dirty="0"/>
              <a:t> </a:t>
            </a:r>
            <a:r>
              <a:rPr lang="ru-RU" sz="2000" b="1" dirty="0" err="1"/>
              <a:t>Солженіцин</a:t>
            </a:r>
            <a:r>
              <a:rPr lang="ru-RU" sz="2000" b="1" dirty="0"/>
              <a:t> та </a:t>
            </a:r>
            <a:r>
              <a:rPr lang="ru-RU" sz="2000" b="1" dirty="0" err="1"/>
              <a:t>фізик-ядерник</a:t>
            </a:r>
            <a:r>
              <a:rPr lang="ru-RU" sz="2000" b="1" dirty="0"/>
              <a:t> </a:t>
            </a:r>
            <a:r>
              <a:rPr lang="ru-RU" sz="2000" b="1" dirty="0" err="1"/>
              <a:t>Андрій</a:t>
            </a:r>
            <a:r>
              <a:rPr lang="ru-RU" sz="2000" b="1" dirty="0"/>
              <a:t> Сахаров.</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166" y="2643182"/>
            <a:ext cx="2817862" cy="3026286"/>
          </a:xfrm>
          <a:prstGeom prst="rect">
            <a:avLst/>
          </a:prstGeom>
          <a:ln w="88900" cap="sq" cmpd="thickThin">
            <a:solidFill>
              <a:srgbClr val="000000"/>
            </a:solidFill>
            <a:prstDash val="solid"/>
            <a:miter lim="800000"/>
          </a:ln>
          <a:effectLst>
            <a:innerShdw blurRad="76200">
              <a:srgbClr val="000000"/>
            </a:inn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0314" y="2571744"/>
            <a:ext cx="3096344" cy="321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142876" y="0"/>
            <a:ext cx="12192000" cy="6858000"/>
          </a:xfrm>
          <a:prstGeom prst="rect">
            <a:avLst/>
          </a:prstGeom>
          <a:noFill/>
        </p:spPr>
      </p:pic>
      <p:sp>
        <p:nvSpPr>
          <p:cNvPr id="3" name="Прямоугольник 2"/>
          <p:cNvSpPr/>
          <p:nvPr/>
        </p:nvSpPr>
        <p:spPr>
          <a:xfrm>
            <a:off x="4524365" y="357167"/>
            <a:ext cx="3317447" cy="461665"/>
          </a:xfrm>
          <a:prstGeom prst="rect">
            <a:avLst/>
          </a:prstGeom>
        </p:spPr>
        <p:txBody>
          <a:bodyPr wrap="none">
            <a:spAutoFit/>
          </a:bodyPr>
          <a:lstStyle/>
          <a:p>
            <a:r>
              <a:rPr lang="ru-RU" sz="2400" b="1" dirty="0" err="1">
                <a:ln/>
              </a:rPr>
              <a:t>Релігійне</a:t>
            </a:r>
            <a:r>
              <a:rPr lang="ru-RU" sz="2400" b="1" dirty="0">
                <a:ln/>
              </a:rPr>
              <a:t> </a:t>
            </a:r>
            <a:r>
              <a:rPr lang="ru-RU" sz="2400" b="1" dirty="0" err="1">
                <a:ln/>
              </a:rPr>
              <a:t>дисидентство</a:t>
            </a:r>
            <a:endParaRPr lang="ru-RU" sz="2400" b="1" dirty="0">
              <a:ln/>
            </a:endParaRPr>
          </a:p>
        </p:txBody>
      </p:sp>
      <p:sp>
        <p:nvSpPr>
          <p:cNvPr id="6" name="Прямоугольник 5"/>
          <p:cNvSpPr/>
          <p:nvPr/>
        </p:nvSpPr>
        <p:spPr>
          <a:xfrm>
            <a:off x="2040556" y="785795"/>
            <a:ext cx="7413030" cy="1938992"/>
          </a:xfrm>
          <a:prstGeom prst="rect">
            <a:avLst/>
          </a:prstGeom>
        </p:spPr>
        <p:txBody>
          <a:bodyPr wrap="square">
            <a:spAutoFit/>
          </a:bodyPr>
          <a:lstStyle/>
          <a:p>
            <a:pPr algn="just"/>
            <a:r>
              <a:rPr lang="ru-RU" sz="2000" u="sng" dirty="0" err="1"/>
              <a:t>Релігійне</a:t>
            </a:r>
            <a:r>
              <a:rPr lang="ru-RU" sz="2000" dirty="0"/>
              <a:t> </a:t>
            </a:r>
            <a:r>
              <a:rPr lang="ru-RU" sz="2000" dirty="0" err="1"/>
              <a:t>дисидентство</a:t>
            </a:r>
            <a:r>
              <a:rPr lang="ru-RU" sz="2000" dirty="0"/>
              <a:t>, </a:t>
            </a:r>
            <a:r>
              <a:rPr lang="ru-RU" sz="2000" dirty="0" err="1"/>
              <a:t>що</a:t>
            </a:r>
            <a:r>
              <a:rPr lang="ru-RU" sz="2000" dirty="0"/>
              <a:t> мало на </a:t>
            </a:r>
            <a:r>
              <a:rPr lang="ru-RU" sz="2000" dirty="0" err="1"/>
              <a:t>меті</a:t>
            </a:r>
            <a:r>
              <a:rPr lang="ru-RU" sz="2000" dirty="0"/>
              <a:t> </a:t>
            </a:r>
            <a:r>
              <a:rPr lang="ru-RU" sz="2000" dirty="0" err="1"/>
              <a:t>бороть­бу</a:t>
            </a:r>
            <a:r>
              <a:rPr lang="ru-RU" sz="2000" dirty="0"/>
              <a:t> за </a:t>
            </a:r>
            <a:r>
              <a:rPr lang="ru-RU" sz="2000" dirty="0" err="1"/>
              <a:t>фактичне</a:t>
            </a:r>
            <a:r>
              <a:rPr lang="ru-RU" sz="2000" dirty="0"/>
              <a:t>, а не </a:t>
            </a:r>
            <a:r>
              <a:rPr lang="ru-RU" sz="2000" dirty="0" err="1"/>
              <a:t>декларативне</a:t>
            </a:r>
            <a:r>
              <a:rPr lang="ru-RU" sz="2000" dirty="0"/>
              <a:t> </a:t>
            </a:r>
            <a:r>
              <a:rPr lang="ru-RU" sz="2000" dirty="0" err="1"/>
              <a:t>визнання</a:t>
            </a:r>
            <a:r>
              <a:rPr lang="ru-RU" sz="2000" dirty="0"/>
              <a:t> </a:t>
            </a:r>
            <a:r>
              <a:rPr lang="ru-RU" sz="2000" dirty="0" err="1"/>
              <a:t>свободи</a:t>
            </a:r>
            <a:r>
              <a:rPr lang="ru-RU" sz="2000" dirty="0"/>
              <a:t> </a:t>
            </a:r>
            <a:r>
              <a:rPr lang="ru-RU" sz="2000" dirty="0" err="1"/>
              <a:t>совісті</a:t>
            </a:r>
            <a:r>
              <a:rPr lang="ru-RU" sz="2000" dirty="0"/>
              <a:t>. В </a:t>
            </a:r>
            <a:r>
              <a:rPr lang="ru-RU" sz="2000" dirty="0" err="1"/>
              <a:t>Україні</a:t>
            </a:r>
            <a:r>
              <a:rPr lang="ru-RU" sz="2000" dirty="0"/>
              <a:t>, </a:t>
            </a:r>
            <a:r>
              <a:rPr lang="ru-RU" sz="2000" dirty="0" err="1"/>
              <a:t>зокрема</a:t>
            </a:r>
            <a:r>
              <a:rPr lang="ru-RU" sz="2000" dirty="0"/>
              <a:t>, </a:t>
            </a:r>
            <a:r>
              <a:rPr lang="ru-RU" sz="2000" dirty="0" err="1"/>
              <a:t>воно</a:t>
            </a:r>
            <a:r>
              <a:rPr lang="ru-RU" sz="2000" dirty="0"/>
              <a:t> вело </a:t>
            </a:r>
            <a:r>
              <a:rPr lang="ru-RU" sz="2000" dirty="0" err="1"/>
              <a:t>боротьбу</a:t>
            </a:r>
            <a:r>
              <a:rPr lang="ru-RU" sz="2000" dirty="0"/>
              <a:t> за </a:t>
            </a:r>
            <a:r>
              <a:rPr lang="ru-RU" sz="2000" dirty="0" err="1"/>
              <a:t>віднов­лення</a:t>
            </a:r>
            <a:r>
              <a:rPr lang="ru-RU" sz="2000" dirty="0"/>
              <a:t> </a:t>
            </a:r>
            <a:r>
              <a:rPr lang="ru-RU" sz="2000" dirty="0" err="1"/>
              <a:t>українських</a:t>
            </a:r>
            <a:r>
              <a:rPr lang="ru-RU" sz="2000" dirty="0"/>
              <a:t> </a:t>
            </a:r>
            <a:r>
              <a:rPr lang="ru-RU" sz="2000" dirty="0" err="1"/>
              <a:t>греко-католицької</a:t>
            </a:r>
            <a:r>
              <a:rPr lang="ru-RU" sz="2000" dirty="0"/>
              <a:t> та </a:t>
            </a:r>
            <a:r>
              <a:rPr lang="ru-RU" sz="2000" dirty="0" err="1"/>
              <a:t>автокефальної</a:t>
            </a:r>
            <a:r>
              <a:rPr lang="ru-RU" sz="2000" dirty="0"/>
              <a:t> </a:t>
            </a:r>
            <a:r>
              <a:rPr lang="ru-RU" sz="2000" u="sng" dirty="0" err="1"/>
              <a:t>православної</a:t>
            </a:r>
            <a:r>
              <a:rPr lang="ru-RU" sz="2000" dirty="0"/>
              <a:t> </a:t>
            </a:r>
            <a:r>
              <a:rPr lang="ru-RU" sz="2000" dirty="0" err="1"/>
              <a:t>церков</a:t>
            </a:r>
            <a:r>
              <a:rPr lang="ru-RU" sz="2000" dirty="0"/>
              <a:t>, за свободу </a:t>
            </a:r>
            <a:r>
              <a:rPr lang="ru-RU" sz="2000" dirty="0" err="1"/>
              <a:t>діяльності</a:t>
            </a:r>
            <a:r>
              <a:rPr lang="ru-RU" sz="2000" dirty="0"/>
              <a:t> </a:t>
            </a:r>
            <a:r>
              <a:rPr lang="ru-RU" sz="2000" dirty="0" err="1"/>
              <a:t>протестант­ських</a:t>
            </a:r>
            <a:r>
              <a:rPr lang="ru-RU" sz="2000" dirty="0"/>
              <a:t> сект. </a:t>
            </a:r>
            <a:r>
              <a:rPr lang="ru-RU" sz="2000" dirty="0" err="1"/>
              <a:t>Найбільш</a:t>
            </a:r>
            <a:r>
              <a:rPr lang="ru-RU" sz="2000" dirty="0"/>
              <a:t> </a:t>
            </a:r>
            <a:r>
              <a:rPr lang="ru-RU" sz="2000" dirty="0" err="1"/>
              <a:t>яскравими</a:t>
            </a:r>
            <a:r>
              <a:rPr lang="ru-RU" sz="2000" dirty="0"/>
              <a:t> </a:t>
            </a:r>
            <a:r>
              <a:rPr lang="ru-RU" sz="2000" dirty="0" err="1"/>
              <a:t>представниками</a:t>
            </a:r>
            <a:r>
              <a:rPr lang="ru-RU" sz="2000" dirty="0"/>
              <a:t> </a:t>
            </a:r>
            <a:r>
              <a:rPr lang="ru-RU" sz="2000" dirty="0" err="1"/>
              <a:t>цієї</a:t>
            </a:r>
            <a:r>
              <a:rPr lang="ru-RU" sz="2000" dirty="0"/>
              <a:t> </a:t>
            </a:r>
            <a:r>
              <a:rPr lang="ru-RU" sz="2000" dirty="0" err="1"/>
              <a:t>течії</a:t>
            </a:r>
            <a:r>
              <a:rPr lang="ru-RU" sz="2000" dirty="0"/>
              <a:t> </a:t>
            </a:r>
            <a:r>
              <a:rPr lang="ru-RU" sz="2000" dirty="0" err="1"/>
              <a:t>були</a:t>
            </a:r>
            <a:r>
              <a:rPr lang="ru-RU" sz="2000" dirty="0"/>
              <a:t> І. Гель, В. Романюк, Й. </a:t>
            </a:r>
            <a:r>
              <a:rPr lang="ru-RU" sz="2000" dirty="0" err="1"/>
              <a:t>Тереля</a:t>
            </a:r>
            <a:r>
              <a:rPr lang="ru-RU" sz="2000" dirty="0"/>
              <a:t>. Г. </a:t>
            </a:r>
            <a:r>
              <a:rPr lang="ru-RU" sz="2000" dirty="0" err="1"/>
              <a:t>Вінс</a:t>
            </a:r>
            <a:r>
              <a:rPr lang="ru-RU" sz="2000" dirty="0"/>
              <a:t>, </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283" y="3429000"/>
            <a:ext cx="1724025" cy="264795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422" y="3429000"/>
            <a:ext cx="1700760" cy="2647950"/>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124" y="3429000"/>
            <a:ext cx="1728192" cy="2680948"/>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4827" y="3357562"/>
            <a:ext cx="1872209" cy="2686050"/>
          </a:xfrm>
          <a:prstGeom prst="rect">
            <a:avLst/>
          </a:prstGeom>
        </p:spPr>
      </p:pic>
      <p:sp>
        <p:nvSpPr>
          <p:cNvPr id="11" name="TextBox 10">
            <a:extLst>
              <a:ext uri="{FF2B5EF4-FFF2-40B4-BE49-F238E27FC236}">
                <a16:creationId xmlns:a16="http://schemas.microsoft.com/office/drawing/2014/main" id="{E2D770EB-2D20-40CF-A58D-0265A143BCFA}"/>
              </a:ext>
            </a:extLst>
          </p:cNvPr>
          <p:cNvSpPr txBox="1"/>
          <p:nvPr/>
        </p:nvSpPr>
        <p:spPr>
          <a:xfrm>
            <a:off x="4020192" y="2938394"/>
            <a:ext cx="1313443" cy="369332"/>
          </a:xfrm>
          <a:prstGeom prst="rect">
            <a:avLst/>
          </a:prstGeom>
          <a:noFill/>
        </p:spPr>
        <p:txBody>
          <a:bodyPr wrap="square">
            <a:spAutoFit/>
          </a:bodyPr>
          <a:lstStyle/>
          <a:p>
            <a:r>
              <a:rPr lang="ru-RU" dirty="0" err="1"/>
              <a:t>Іван</a:t>
            </a:r>
            <a:r>
              <a:rPr lang="ru-RU" dirty="0"/>
              <a:t>  Гель, </a:t>
            </a:r>
            <a:endParaRPr lang="uk-UA" dirty="0"/>
          </a:p>
        </p:txBody>
      </p:sp>
      <p:sp>
        <p:nvSpPr>
          <p:cNvPr id="12" name="TextBox 11">
            <a:extLst>
              <a:ext uri="{FF2B5EF4-FFF2-40B4-BE49-F238E27FC236}">
                <a16:creationId xmlns:a16="http://schemas.microsoft.com/office/drawing/2014/main" id="{C6246338-2386-4354-868E-6E3608348A5A}"/>
              </a:ext>
            </a:extLst>
          </p:cNvPr>
          <p:cNvSpPr txBox="1"/>
          <p:nvPr/>
        </p:nvSpPr>
        <p:spPr>
          <a:xfrm>
            <a:off x="1738283" y="2938394"/>
            <a:ext cx="2023531" cy="369332"/>
          </a:xfrm>
          <a:prstGeom prst="rect">
            <a:avLst/>
          </a:prstGeom>
          <a:noFill/>
        </p:spPr>
        <p:txBody>
          <a:bodyPr wrap="square">
            <a:spAutoFit/>
          </a:bodyPr>
          <a:lstStyle/>
          <a:p>
            <a:r>
              <a:rPr lang="ru-RU" dirty="0" err="1"/>
              <a:t>Георгій</a:t>
            </a:r>
            <a:r>
              <a:rPr lang="ru-RU" dirty="0"/>
              <a:t>  </a:t>
            </a:r>
            <a:r>
              <a:rPr lang="ru-RU" dirty="0" err="1"/>
              <a:t>Вінс</a:t>
            </a:r>
            <a:r>
              <a:rPr lang="ru-RU" dirty="0"/>
              <a:t>, </a:t>
            </a:r>
            <a:endParaRPr lang="uk-UA" dirty="0"/>
          </a:p>
        </p:txBody>
      </p:sp>
      <p:sp>
        <p:nvSpPr>
          <p:cNvPr id="14" name="TextBox 13">
            <a:extLst>
              <a:ext uri="{FF2B5EF4-FFF2-40B4-BE49-F238E27FC236}">
                <a16:creationId xmlns:a16="http://schemas.microsoft.com/office/drawing/2014/main" id="{378419EF-88A9-4960-BDAF-2A09F1D72A93}"/>
              </a:ext>
            </a:extLst>
          </p:cNvPr>
          <p:cNvSpPr txBox="1"/>
          <p:nvPr/>
        </p:nvSpPr>
        <p:spPr>
          <a:xfrm>
            <a:off x="5800113" y="2892300"/>
            <a:ext cx="1976167" cy="369332"/>
          </a:xfrm>
          <a:prstGeom prst="rect">
            <a:avLst/>
          </a:prstGeom>
          <a:noFill/>
        </p:spPr>
        <p:txBody>
          <a:bodyPr wrap="square">
            <a:spAutoFit/>
          </a:bodyPr>
          <a:lstStyle/>
          <a:p>
            <a:r>
              <a:rPr lang="ru-RU" dirty="0"/>
              <a:t>Василь Романюк</a:t>
            </a:r>
            <a:endParaRPr lang="uk-UA" dirty="0"/>
          </a:p>
        </p:txBody>
      </p:sp>
      <p:sp>
        <p:nvSpPr>
          <p:cNvPr id="16" name="TextBox 15">
            <a:extLst>
              <a:ext uri="{FF2B5EF4-FFF2-40B4-BE49-F238E27FC236}">
                <a16:creationId xmlns:a16="http://schemas.microsoft.com/office/drawing/2014/main" id="{50204769-EE18-436D-BB0E-E6B0E67F5C32}"/>
              </a:ext>
            </a:extLst>
          </p:cNvPr>
          <p:cNvSpPr txBox="1"/>
          <p:nvPr/>
        </p:nvSpPr>
        <p:spPr>
          <a:xfrm>
            <a:off x="8034658" y="2938394"/>
            <a:ext cx="1872209" cy="369332"/>
          </a:xfrm>
          <a:prstGeom prst="rect">
            <a:avLst/>
          </a:prstGeom>
          <a:noFill/>
        </p:spPr>
        <p:txBody>
          <a:bodyPr wrap="square">
            <a:spAutoFit/>
          </a:bodyPr>
          <a:lstStyle/>
          <a:p>
            <a:r>
              <a:rPr lang="ru-RU" dirty="0" err="1"/>
              <a:t>ЙосипТереля</a:t>
            </a:r>
            <a:endParaRPr lang="uk-UA"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D:\Юліанене\проект\66207438_Scroll.jpg">
            <a:extLst>
              <a:ext uri="{FF2B5EF4-FFF2-40B4-BE49-F238E27FC236}">
                <a16:creationId xmlns:a16="http://schemas.microsoft.com/office/drawing/2014/main" id="{8DCB719D-A55F-4947-A131-D6AEB9A32249}"/>
              </a:ext>
            </a:extLst>
          </p:cNvPr>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13" name="Рисунок 12">
            <a:extLst>
              <a:ext uri="{FF2B5EF4-FFF2-40B4-BE49-F238E27FC236}">
                <a16:creationId xmlns:a16="http://schemas.microsoft.com/office/drawing/2014/main" id="{1EF70354-AC86-4451-9374-B0ECE2C699D0}"/>
              </a:ext>
            </a:extLst>
          </p:cNvPr>
          <p:cNvPicPr>
            <a:picLocks noChangeAspect="1"/>
          </p:cNvPicPr>
          <p:nvPr/>
        </p:nvPicPr>
        <p:blipFill rotWithShape="1">
          <a:blip r:embed="rId5">
            <a:extLst>
              <a:ext uri="{28A0092B-C50C-407E-A947-70E740481C1C}">
                <a14:useLocalDpi xmlns:a14="http://schemas.microsoft.com/office/drawing/2010/main" val="0"/>
              </a:ext>
            </a:extLst>
          </a:blip>
          <a:srcRect l="5461" t="19029" r="4683" b="16505"/>
          <a:stretch/>
        </p:blipFill>
        <p:spPr>
          <a:xfrm>
            <a:off x="2666373" y="157736"/>
            <a:ext cx="7442179" cy="1173274"/>
          </a:xfrm>
          <a:prstGeom prst="rect">
            <a:avLst/>
          </a:prstGeom>
        </p:spPr>
      </p:pic>
      <p:pic>
        <p:nvPicPr>
          <p:cNvPr id="15" name="Рисунок 14">
            <a:extLst>
              <a:ext uri="{FF2B5EF4-FFF2-40B4-BE49-F238E27FC236}">
                <a16:creationId xmlns:a16="http://schemas.microsoft.com/office/drawing/2014/main" id="{2E9EF476-82D4-43B3-AE2B-35C11B154868}"/>
              </a:ext>
            </a:extLst>
          </p:cNvPr>
          <p:cNvPicPr>
            <a:picLocks noChangeAspect="1"/>
          </p:cNvPicPr>
          <p:nvPr/>
        </p:nvPicPr>
        <p:blipFill rotWithShape="1">
          <a:blip r:embed="rId6">
            <a:extLst>
              <a:ext uri="{28A0092B-C50C-407E-A947-70E740481C1C}">
                <a14:useLocalDpi xmlns:a14="http://schemas.microsoft.com/office/drawing/2010/main" val="0"/>
              </a:ext>
            </a:extLst>
          </a:blip>
          <a:srcRect l="856" t="13334" r="91845" b="74110"/>
          <a:stretch/>
        </p:blipFill>
        <p:spPr>
          <a:xfrm rot="1188363">
            <a:off x="836061" y="2330812"/>
            <a:ext cx="667471" cy="645851"/>
          </a:xfrm>
          <a:prstGeom prst="rect">
            <a:avLst/>
          </a:prstGeom>
        </p:spPr>
      </p:pic>
      <p:pic>
        <p:nvPicPr>
          <p:cNvPr id="16" name="Рисунок 15">
            <a:extLst>
              <a:ext uri="{FF2B5EF4-FFF2-40B4-BE49-F238E27FC236}">
                <a16:creationId xmlns:a16="http://schemas.microsoft.com/office/drawing/2014/main" id="{8B75EE9E-5970-4B0B-8CE6-90C38836E681}"/>
              </a:ext>
            </a:extLst>
          </p:cNvPr>
          <p:cNvPicPr>
            <a:picLocks noChangeAspect="1"/>
          </p:cNvPicPr>
          <p:nvPr/>
        </p:nvPicPr>
        <p:blipFill rotWithShape="1">
          <a:blip r:embed="rId6">
            <a:extLst>
              <a:ext uri="{28A0092B-C50C-407E-A947-70E740481C1C}">
                <a14:useLocalDpi xmlns:a14="http://schemas.microsoft.com/office/drawing/2010/main" val="0"/>
              </a:ext>
            </a:extLst>
          </a:blip>
          <a:srcRect l="13015" t="16156" r="79686" b="74110"/>
          <a:stretch/>
        </p:blipFill>
        <p:spPr>
          <a:xfrm>
            <a:off x="11057138" y="876652"/>
            <a:ext cx="667471" cy="500684"/>
          </a:xfrm>
          <a:prstGeom prst="rect">
            <a:avLst/>
          </a:prstGeom>
        </p:spPr>
      </p:pic>
      <p:pic>
        <p:nvPicPr>
          <p:cNvPr id="17" name="Рисунок 16">
            <a:extLst>
              <a:ext uri="{FF2B5EF4-FFF2-40B4-BE49-F238E27FC236}">
                <a16:creationId xmlns:a16="http://schemas.microsoft.com/office/drawing/2014/main" id="{5BC785B1-C6C8-413B-A06B-F8A6303C51D3}"/>
              </a:ext>
            </a:extLst>
          </p:cNvPr>
          <p:cNvPicPr>
            <a:picLocks noChangeAspect="1"/>
          </p:cNvPicPr>
          <p:nvPr/>
        </p:nvPicPr>
        <p:blipFill rotWithShape="1">
          <a:blip r:embed="rId6">
            <a:extLst>
              <a:ext uri="{28A0092B-C50C-407E-A947-70E740481C1C}">
                <a14:useLocalDpi xmlns:a14="http://schemas.microsoft.com/office/drawing/2010/main" val="0"/>
              </a:ext>
            </a:extLst>
          </a:blip>
          <a:srcRect l="26813" t="16156" r="62305" b="74110"/>
          <a:stretch/>
        </p:blipFill>
        <p:spPr>
          <a:xfrm>
            <a:off x="454516" y="1253880"/>
            <a:ext cx="995077" cy="500684"/>
          </a:xfrm>
          <a:prstGeom prst="rect">
            <a:avLst/>
          </a:prstGeom>
        </p:spPr>
      </p:pic>
      <p:pic>
        <p:nvPicPr>
          <p:cNvPr id="18" name="Рисунок 17">
            <a:extLst>
              <a:ext uri="{FF2B5EF4-FFF2-40B4-BE49-F238E27FC236}">
                <a16:creationId xmlns:a16="http://schemas.microsoft.com/office/drawing/2014/main" id="{BDD879D9-742B-4C30-AD99-1676CEC4634D}"/>
              </a:ext>
            </a:extLst>
          </p:cNvPr>
          <p:cNvPicPr>
            <a:picLocks noChangeAspect="1"/>
          </p:cNvPicPr>
          <p:nvPr/>
        </p:nvPicPr>
        <p:blipFill rotWithShape="1">
          <a:blip r:embed="rId6">
            <a:extLst>
              <a:ext uri="{28A0092B-C50C-407E-A947-70E740481C1C}">
                <a14:useLocalDpi xmlns:a14="http://schemas.microsoft.com/office/drawing/2010/main" val="0"/>
              </a:ext>
            </a:extLst>
          </a:blip>
          <a:srcRect l="40838" t="14023" r="48280" b="76243"/>
          <a:stretch/>
        </p:blipFill>
        <p:spPr>
          <a:xfrm>
            <a:off x="10893334" y="1736148"/>
            <a:ext cx="995077" cy="500684"/>
          </a:xfrm>
          <a:prstGeom prst="rect">
            <a:avLst/>
          </a:prstGeom>
        </p:spPr>
      </p:pic>
      <p:pic>
        <p:nvPicPr>
          <p:cNvPr id="19" name="Рисунок 18">
            <a:extLst>
              <a:ext uri="{FF2B5EF4-FFF2-40B4-BE49-F238E27FC236}">
                <a16:creationId xmlns:a16="http://schemas.microsoft.com/office/drawing/2014/main" id="{E534BDB6-5777-4128-9D6C-71ED898723A3}"/>
              </a:ext>
            </a:extLst>
          </p:cNvPr>
          <p:cNvPicPr>
            <a:picLocks noChangeAspect="1"/>
          </p:cNvPicPr>
          <p:nvPr/>
        </p:nvPicPr>
        <p:blipFill rotWithShape="1">
          <a:blip r:embed="rId6">
            <a:extLst>
              <a:ext uri="{28A0092B-C50C-407E-A947-70E740481C1C}">
                <a14:useLocalDpi xmlns:a14="http://schemas.microsoft.com/office/drawing/2010/main" val="0"/>
              </a:ext>
            </a:extLst>
          </a:blip>
          <a:srcRect l="2971" t="27489" r="86147" b="62493"/>
          <a:stretch/>
        </p:blipFill>
        <p:spPr>
          <a:xfrm>
            <a:off x="10893334" y="2688215"/>
            <a:ext cx="995077" cy="515306"/>
          </a:xfrm>
          <a:prstGeom prst="rect">
            <a:avLst/>
          </a:prstGeom>
        </p:spPr>
      </p:pic>
      <p:pic>
        <p:nvPicPr>
          <p:cNvPr id="20" name="Рисунок 19">
            <a:extLst>
              <a:ext uri="{FF2B5EF4-FFF2-40B4-BE49-F238E27FC236}">
                <a16:creationId xmlns:a16="http://schemas.microsoft.com/office/drawing/2014/main" id="{5431D62C-03FD-40A1-8C4E-BCB2832B74A4}"/>
              </a:ext>
            </a:extLst>
          </p:cNvPr>
          <p:cNvPicPr>
            <a:picLocks noChangeAspect="1"/>
          </p:cNvPicPr>
          <p:nvPr/>
        </p:nvPicPr>
        <p:blipFill rotWithShape="1">
          <a:blip r:embed="rId6">
            <a:extLst>
              <a:ext uri="{28A0092B-C50C-407E-A947-70E740481C1C}">
                <a14:useLocalDpi xmlns:a14="http://schemas.microsoft.com/office/drawing/2010/main" val="0"/>
              </a:ext>
            </a:extLst>
          </a:blip>
          <a:srcRect l="17971" t="25383" r="71147" b="62785"/>
          <a:stretch/>
        </p:blipFill>
        <p:spPr>
          <a:xfrm rot="20126774">
            <a:off x="-226014" y="1975569"/>
            <a:ext cx="995077" cy="608609"/>
          </a:xfrm>
          <a:prstGeom prst="rect">
            <a:avLst/>
          </a:prstGeom>
        </p:spPr>
      </p:pic>
      <p:pic>
        <p:nvPicPr>
          <p:cNvPr id="21" name="Рисунок 20">
            <a:extLst>
              <a:ext uri="{FF2B5EF4-FFF2-40B4-BE49-F238E27FC236}">
                <a16:creationId xmlns:a16="http://schemas.microsoft.com/office/drawing/2014/main" id="{AE18D3F6-490A-4110-B448-E5E39ABA1AAD}"/>
              </a:ext>
            </a:extLst>
          </p:cNvPr>
          <p:cNvPicPr>
            <a:picLocks noChangeAspect="1"/>
          </p:cNvPicPr>
          <p:nvPr/>
        </p:nvPicPr>
        <p:blipFill rotWithShape="1">
          <a:blip r:embed="rId6">
            <a:extLst>
              <a:ext uri="{28A0092B-C50C-407E-A947-70E740481C1C}">
                <a14:useLocalDpi xmlns:a14="http://schemas.microsoft.com/office/drawing/2010/main" val="0"/>
              </a:ext>
            </a:extLst>
          </a:blip>
          <a:srcRect l="33173" t="25383" r="55945" b="62785"/>
          <a:stretch/>
        </p:blipFill>
        <p:spPr>
          <a:xfrm>
            <a:off x="10997230" y="5144990"/>
            <a:ext cx="995077" cy="608609"/>
          </a:xfrm>
          <a:prstGeom prst="rect">
            <a:avLst/>
          </a:prstGeom>
        </p:spPr>
      </p:pic>
      <p:pic>
        <p:nvPicPr>
          <p:cNvPr id="22" name="Рисунок 21">
            <a:extLst>
              <a:ext uri="{FF2B5EF4-FFF2-40B4-BE49-F238E27FC236}">
                <a16:creationId xmlns:a16="http://schemas.microsoft.com/office/drawing/2014/main" id="{B44BD13F-B057-4F2B-9C2D-C391D4905066}"/>
              </a:ext>
            </a:extLst>
          </p:cNvPr>
          <p:cNvPicPr>
            <a:picLocks noChangeAspect="1"/>
          </p:cNvPicPr>
          <p:nvPr/>
        </p:nvPicPr>
        <p:blipFill rotWithShape="1">
          <a:blip r:embed="rId6">
            <a:extLst>
              <a:ext uri="{28A0092B-C50C-407E-A947-70E740481C1C}">
                <a14:useLocalDpi xmlns:a14="http://schemas.microsoft.com/office/drawing/2010/main" val="0"/>
              </a:ext>
            </a:extLst>
          </a:blip>
          <a:srcRect l="43823" t="25383" r="45295" b="62785"/>
          <a:stretch/>
        </p:blipFill>
        <p:spPr>
          <a:xfrm rot="974079">
            <a:off x="10157434" y="35990"/>
            <a:ext cx="995077" cy="608609"/>
          </a:xfrm>
          <a:prstGeom prst="rect">
            <a:avLst/>
          </a:prstGeom>
        </p:spPr>
      </p:pic>
      <p:pic>
        <p:nvPicPr>
          <p:cNvPr id="23" name="Рисунок 22">
            <a:extLst>
              <a:ext uri="{FF2B5EF4-FFF2-40B4-BE49-F238E27FC236}">
                <a16:creationId xmlns:a16="http://schemas.microsoft.com/office/drawing/2014/main" id="{532C2FA8-B135-41AC-B440-801A008F91D9}"/>
              </a:ext>
            </a:extLst>
          </p:cNvPr>
          <p:cNvPicPr>
            <a:picLocks noChangeAspect="1"/>
          </p:cNvPicPr>
          <p:nvPr/>
        </p:nvPicPr>
        <p:blipFill rotWithShape="1">
          <a:blip r:embed="rId6">
            <a:extLst>
              <a:ext uri="{28A0092B-C50C-407E-A947-70E740481C1C}">
                <a14:useLocalDpi xmlns:a14="http://schemas.microsoft.com/office/drawing/2010/main" val="0"/>
              </a:ext>
            </a:extLst>
          </a:blip>
          <a:srcRect l="54586" t="26050" r="34532" b="62118"/>
          <a:stretch/>
        </p:blipFill>
        <p:spPr>
          <a:xfrm>
            <a:off x="4781720" y="5367842"/>
            <a:ext cx="995077" cy="608609"/>
          </a:xfrm>
          <a:prstGeom prst="rect">
            <a:avLst/>
          </a:prstGeom>
        </p:spPr>
      </p:pic>
      <p:pic>
        <p:nvPicPr>
          <p:cNvPr id="24" name="Рисунок 23">
            <a:extLst>
              <a:ext uri="{FF2B5EF4-FFF2-40B4-BE49-F238E27FC236}">
                <a16:creationId xmlns:a16="http://schemas.microsoft.com/office/drawing/2014/main" id="{5AAA58F0-F4B7-4AD4-899B-9EF2E8E51CFE}"/>
              </a:ext>
            </a:extLst>
          </p:cNvPr>
          <p:cNvPicPr>
            <a:picLocks noChangeAspect="1"/>
          </p:cNvPicPr>
          <p:nvPr/>
        </p:nvPicPr>
        <p:blipFill rotWithShape="1">
          <a:blip r:embed="rId6">
            <a:extLst>
              <a:ext uri="{28A0092B-C50C-407E-A947-70E740481C1C}">
                <a14:useLocalDpi xmlns:a14="http://schemas.microsoft.com/office/drawing/2010/main" val="0"/>
              </a:ext>
            </a:extLst>
          </a:blip>
          <a:srcRect l="70211" t="26050" r="18907" b="62118"/>
          <a:stretch/>
        </p:blipFill>
        <p:spPr>
          <a:xfrm>
            <a:off x="454515" y="5961940"/>
            <a:ext cx="995077" cy="608609"/>
          </a:xfrm>
          <a:prstGeom prst="rect">
            <a:avLst/>
          </a:prstGeom>
        </p:spPr>
      </p:pic>
      <p:pic>
        <p:nvPicPr>
          <p:cNvPr id="25" name="Рисунок 24">
            <a:extLst>
              <a:ext uri="{FF2B5EF4-FFF2-40B4-BE49-F238E27FC236}">
                <a16:creationId xmlns:a16="http://schemas.microsoft.com/office/drawing/2014/main" id="{1008EE52-A5F1-4D33-B36B-23EB6CA7057C}"/>
              </a:ext>
            </a:extLst>
          </p:cNvPr>
          <p:cNvPicPr>
            <a:picLocks noChangeAspect="1"/>
          </p:cNvPicPr>
          <p:nvPr/>
        </p:nvPicPr>
        <p:blipFill rotWithShape="1">
          <a:blip r:embed="rId6">
            <a:extLst>
              <a:ext uri="{28A0092B-C50C-407E-A947-70E740481C1C}">
                <a14:useLocalDpi xmlns:a14="http://schemas.microsoft.com/office/drawing/2010/main" val="0"/>
              </a:ext>
            </a:extLst>
          </a:blip>
          <a:srcRect l="83878" t="26050" r="5240" b="62118"/>
          <a:stretch/>
        </p:blipFill>
        <p:spPr>
          <a:xfrm>
            <a:off x="1285789" y="89836"/>
            <a:ext cx="995077" cy="608609"/>
          </a:xfrm>
          <a:prstGeom prst="rect">
            <a:avLst/>
          </a:prstGeom>
        </p:spPr>
      </p:pic>
      <p:pic>
        <p:nvPicPr>
          <p:cNvPr id="26" name="Рисунок 25">
            <a:extLst>
              <a:ext uri="{FF2B5EF4-FFF2-40B4-BE49-F238E27FC236}">
                <a16:creationId xmlns:a16="http://schemas.microsoft.com/office/drawing/2014/main" id="{B47DF2B3-9F46-4E8F-B9C7-7F44632F8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043" t="49358" r="34075" b="38810"/>
          <a:stretch/>
        </p:blipFill>
        <p:spPr>
          <a:xfrm rot="1005967">
            <a:off x="9601345" y="697820"/>
            <a:ext cx="789471" cy="482856"/>
          </a:xfrm>
          <a:prstGeom prst="rect">
            <a:avLst/>
          </a:prstGeom>
        </p:spPr>
      </p:pic>
      <p:pic>
        <p:nvPicPr>
          <p:cNvPr id="27" name="Рисунок 26">
            <a:extLst>
              <a:ext uri="{FF2B5EF4-FFF2-40B4-BE49-F238E27FC236}">
                <a16:creationId xmlns:a16="http://schemas.microsoft.com/office/drawing/2014/main" id="{159883E8-FE86-4865-BD44-07468E48FA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01" t="49358" r="46240" b="40509"/>
          <a:stretch/>
        </p:blipFill>
        <p:spPr>
          <a:xfrm>
            <a:off x="4761314" y="3567628"/>
            <a:ext cx="620948" cy="413526"/>
          </a:xfrm>
          <a:prstGeom prst="rect">
            <a:avLst/>
          </a:prstGeom>
        </p:spPr>
      </p:pic>
      <p:pic>
        <p:nvPicPr>
          <p:cNvPr id="28" name="Рисунок 27">
            <a:extLst>
              <a:ext uri="{FF2B5EF4-FFF2-40B4-BE49-F238E27FC236}">
                <a16:creationId xmlns:a16="http://schemas.microsoft.com/office/drawing/2014/main" id="{95B505AF-A426-4CDE-8BB9-0138108C43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73" t="50590" r="72488" b="39277"/>
          <a:stretch/>
        </p:blipFill>
        <p:spPr>
          <a:xfrm rot="696258">
            <a:off x="569628" y="3968316"/>
            <a:ext cx="981743" cy="532024"/>
          </a:xfrm>
          <a:prstGeom prst="rect">
            <a:avLst/>
          </a:prstGeom>
        </p:spPr>
      </p:pic>
      <p:pic>
        <p:nvPicPr>
          <p:cNvPr id="29" name="Рисунок 28">
            <a:extLst>
              <a:ext uri="{FF2B5EF4-FFF2-40B4-BE49-F238E27FC236}">
                <a16:creationId xmlns:a16="http://schemas.microsoft.com/office/drawing/2014/main" id="{0E977F35-CB4E-4B02-B455-686FF88D30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36" t="62228" r="60425" b="27639"/>
          <a:stretch/>
        </p:blipFill>
        <p:spPr>
          <a:xfrm>
            <a:off x="1869554" y="863003"/>
            <a:ext cx="822623" cy="413526"/>
          </a:xfrm>
          <a:prstGeom prst="rect">
            <a:avLst/>
          </a:prstGeom>
        </p:spPr>
      </p:pic>
      <p:pic>
        <p:nvPicPr>
          <p:cNvPr id="31" name="Рисунок 30">
            <a:extLst>
              <a:ext uri="{FF2B5EF4-FFF2-40B4-BE49-F238E27FC236}">
                <a16:creationId xmlns:a16="http://schemas.microsoft.com/office/drawing/2014/main" id="{594059B9-77E2-4728-8984-F4AD47A148C6}"/>
              </a:ext>
            </a:extLst>
          </p:cNvPr>
          <p:cNvPicPr>
            <a:picLocks noChangeAspect="1"/>
          </p:cNvPicPr>
          <p:nvPr/>
        </p:nvPicPr>
        <p:blipFill rotWithShape="1">
          <a:blip r:embed="rId6">
            <a:extLst>
              <a:ext uri="{28A0092B-C50C-407E-A947-70E740481C1C}">
                <a14:useLocalDpi xmlns:a14="http://schemas.microsoft.com/office/drawing/2010/main" val="0"/>
              </a:ext>
            </a:extLst>
          </a:blip>
          <a:srcRect l="2971" t="27489" r="86147" b="62493"/>
          <a:stretch/>
        </p:blipFill>
        <p:spPr>
          <a:xfrm rot="20410208">
            <a:off x="-100926" y="3224146"/>
            <a:ext cx="995077" cy="515306"/>
          </a:xfrm>
          <a:prstGeom prst="rect">
            <a:avLst/>
          </a:prstGeom>
        </p:spPr>
      </p:pic>
      <p:pic>
        <p:nvPicPr>
          <p:cNvPr id="32" name="Рисунок 31">
            <a:extLst>
              <a:ext uri="{FF2B5EF4-FFF2-40B4-BE49-F238E27FC236}">
                <a16:creationId xmlns:a16="http://schemas.microsoft.com/office/drawing/2014/main" id="{CB40F38E-BAC6-428E-8045-FF2241AA544E}"/>
              </a:ext>
            </a:extLst>
          </p:cNvPr>
          <p:cNvPicPr>
            <a:picLocks noChangeAspect="1"/>
          </p:cNvPicPr>
          <p:nvPr/>
        </p:nvPicPr>
        <p:blipFill rotWithShape="1">
          <a:blip r:embed="rId6">
            <a:extLst>
              <a:ext uri="{28A0092B-C50C-407E-A947-70E740481C1C}">
                <a14:useLocalDpi xmlns:a14="http://schemas.microsoft.com/office/drawing/2010/main" val="0"/>
              </a:ext>
            </a:extLst>
          </a:blip>
          <a:srcRect l="26813" t="16156" r="62305" b="74110"/>
          <a:stretch/>
        </p:blipFill>
        <p:spPr>
          <a:xfrm>
            <a:off x="10825230" y="4037663"/>
            <a:ext cx="995077" cy="500684"/>
          </a:xfrm>
          <a:prstGeom prst="rect">
            <a:avLst/>
          </a:prstGeom>
        </p:spPr>
      </p:pic>
      <p:pic>
        <p:nvPicPr>
          <p:cNvPr id="33" name="Рисунок 32">
            <a:extLst>
              <a:ext uri="{FF2B5EF4-FFF2-40B4-BE49-F238E27FC236}">
                <a16:creationId xmlns:a16="http://schemas.microsoft.com/office/drawing/2014/main" id="{26023C05-1F24-4D81-A95B-0F7FE7372235}"/>
              </a:ext>
            </a:extLst>
          </p:cNvPr>
          <p:cNvPicPr>
            <a:picLocks noChangeAspect="1"/>
          </p:cNvPicPr>
          <p:nvPr/>
        </p:nvPicPr>
        <p:blipFill rotWithShape="1">
          <a:blip r:embed="rId6">
            <a:extLst>
              <a:ext uri="{28A0092B-C50C-407E-A947-70E740481C1C}">
                <a14:useLocalDpi xmlns:a14="http://schemas.microsoft.com/office/drawing/2010/main" val="0"/>
              </a:ext>
            </a:extLst>
          </a:blip>
          <a:srcRect l="13015" t="16156" r="79686" b="74110"/>
          <a:stretch/>
        </p:blipFill>
        <p:spPr>
          <a:xfrm>
            <a:off x="396614" y="4867158"/>
            <a:ext cx="667471" cy="500684"/>
          </a:xfrm>
          <a:prstGeom prst="rect">
            <a:avLst/>
          </a:prstGeom>
        </p:spPr>
      </p:pic>
      <p:pic>
        <p:nvPicPr>
          <p:cNvPr id="6" name="Гімнастика для очей №20">
            <a:hlinkClick r:id="" action="ppaction://media"/>
            <a:extLst>
              <a:ext uri="{FF2B5EF4-FFF2-40B4-BE49-F238E27FC236}">
                <a16:creationId xmlns:a16="http://schemas.microsoft.com/office/drawing/2014/main" id="{4BA6B051-3990-4C4B-1997-3CCAB1E75C4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9592" y="1200808"/>
            <a:ext cx="9300124" cy="5527252"/>
          </a:xfrm>
          <a:prstGeom prst="rect">
            <a:avLst/>
          </a:prstGeom>
        </p:spPr>
      </p:pic>
    </p:spTree>
    <p:extLst>
      <p:ext uri="{BB962C8B-B14F-4D97-AF65-F5344CB8AC3E}">
        <p14:creationId xmlns:p14="http://schemas.microsoft.com/office/powerpoint/2010/main" val="397309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108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Юліанене\проект\66207438_Scroll.jpg">
            <a:extLst>
              <a:ext uri="{FF2B5EF4-FFF2-40B4-BE49-F238E27FC236}">
                <a16:creationId xmlns:a16="http://schemas.microsoft.com/office/drawing/2014/main" id="{EB126BB1-A90F-48CE-A9CF-92ED7BDA4603}"/>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Прямоугольник 1"/>
          <p:cNvSpPr/>
          <p:nvPr/>
        </p:nvSpPr>
        <p:spPr>
          <a:xfrm>
            <a:off x="1945769" y="436817"/>
            <a:ext cx="4572000" cy="3170099"/>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Перші</a:t>
            </a:r>
            <a:r>
              <a:rPr lang="ru-RU" sz="2000" dirty="0">
                <a:solidFill>
                  <a:schemeClr val="bg1"/>
                </a:solidFill>
                <a:latin typeface="Times New Roman" panose="02020603050405020304" pitchFamily="18" charset="0"/>
                <a:cs typeface="Times New Roman" panose="02020603050405020304" pitchFamily="18" charset="0"/>
              </a:rPr>
              <a:t> прояви </a:t>
            </a:r>
            <a:r>
              <a:rPr lang="ru-RU" sz="2000" dirty="0" err="1">
                <a:solidFill>
                  <a:schemeClr val="bg1"/>
                </a:solidFill>
                <a:latin typeface="Times New Roman" panose="02020603050405020304" pitchFamily="18" charset="0"/>
                <a:cs typeface="Times New Roman" panose="02020603050405020304" pitchFamily="18" charset="0"/>
              </a:rPr>
              <a:t>цього</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руху</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мали</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місце</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наприкінці</a:t>
            </a:r>
            <a:r>
              <a:rPr lang="ru-RU" sz="2000" dirty="0">
                <a:solidFill>
                  <a:schemeClr val="bg1"/>
                </a:solidFill>
                <a:latin typeface="Times New Roman" panose="02020603050405020304" pitchFamily="18" charset="0"/>
                <a:cs typeface="Times New Roman" panose="02020603050405020304" pitchFamily="18" charset="0"/>
              </a:rPr>
              <a:t> 1950-х та на початку 60-х </a:t>
            </a:r>
            <a:r>
              <a:rPr lang="ru-RU" sz="2000" dirty="0" err="1">
                <a:solidFill>
                  <a:schemeClr val="bg1"/>
                </a:solidFill>
                <a:latin typeface="Times New Roman" panose="02020603050405020304" pitchFamily="18" charset="0"/>
                <a:cs typeface="Times New Roman" panose="02020603050405020304" pitchFamily="18" charset="0"/>
              </a:rPr>
              <a:t>років</a:t>
            </a:r>
            <a:r>
              <a:rPr lang="ru-RU" sz="2000" dirty="0">
                <a:solidFill>
                  <a:schemeClr val="bg1"/>
                </a:solidFill>
                <a:latin typeface="Times New Roman" panose="02020603050405020304" pitchFamily="18" charset="0"/>
                <a:cs typeface="Times New Roman" panose="02020603050405020304" pitchFamily="18" charset="0"/>
              </a:rPr>
              <a:t>, коли на </a:t>
            </a:r>
            <a:r>
              <a:rPr lang="ru-RU" sz="2000" dirty="0" err="1">
                <a:solidFill>
                  <a:schemeClr val="bg1"/>
                </a:solidFill>
                <a:latin typeface="Times New Roman" panose="02020603050405020304" pitchFamily="18" charset="0"/>
                <a:cs typeface="Times New Roman" panose="02020603050405020304" pitchFamily="18" charset="0"/>
              </a:rPr>
              <a:t>Західній</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Україні</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було</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організовано</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кілька</a:t>
            </a:r>
            <a:r>
              <a:rPr lang="ru-RU" sz="2000" dirty="0">
                <a:solidFill>
                  <a:schemeClr val="bg1"/>
                </a:solidFill>
                <a:latin typeface="Times New Roman" panose="02020603050405020304" pitchFamily="18" charset="0"/>
                <a:cs typeface="Times New Roman" panose="02020603050405020304" pitchFamily="18" charset="0"/>
              </a:rPr>
              <a:t> невеликих </a:t>
            </a:r>
            <a:r>
              <a:rPr lang="ru-RU" sz="2000" dirty="0" err="1">
                <a:solidFill>
                  <a:schemeClr val="bg1"/>
                </a:solidFill>
                <a:latin typeface="Times New Roman" panose="02020603050405020304" pitchFamily="18" charset="0"/>
                <a:cs typeface="Times New Roman" panose="02020603050405020304" pitchFamily="18" charset="0"/>
              </a:rPr>
              <a:t>таємних</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груп</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Виділялася</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серед</a:t>
            </a:r>
            <a:r>
              <a:rPr lang="ru-RU" sz="2000" dirty="0">
                <a:solidFill>
                  <a:schemeClr val="bg1"/>
                </a:solidFill>
                <a:latin typeface="Times New Roman" panose="02020603050405020304" pitchFamily="18" charset="0"/>
                <a:cs typeface="Times New Roman" panose="02020603050405020304" pitchFamily="18" charset="0"/>
              </a:rPr>
              <a:t> них так звана «</a:t>
            </a:r>
            <a:r>
              <a:rPr lang="ru-RU" sz="2000" dirty="0" err="1">
                <a:solidFill>
                  <a:schemeClr val="bg1"/>
                </a:solidFill>
                <a:latin typeface="Times New Roman" panose="02020603050405020304" pitchFamily="18" charset="0"/>
                <a:cs typeface="Times New Roman" panose="02020603050405020304" pitchFamily="18" charset="0"/>
              </a:rPr>
              <a:t>Група</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юристів</a:t>
            </a:r>
            <a:r>
              <a:rPr lang="ru-RU" sz="2000" dirty="0">
                <a:solidFill>
                  <a:schemeClr val="bg1"/>
                </a:solidFill>
                <a:latin typeface="Times New Roman" panose="02020603050405020304" pitchFamily="18" charset="0"/>
                <a:cs typeface="Times New Roman" panose="02020603050405020304" pitchFamily="18" charset="0"/>
              </a:rPr>
              <a:t>» на </a:t>
            </a:r>
            <a:r>
              <a:rPr lang="ru-RU" sz="2000" dirty="0" err="1">
                <a:solidFill>
                  <a:schemeClr val="bg1"/>
                </a:solidFill>
                <a:latin typeface="Times New Roman" panose="02020603050405020304" pitchFamily="18" charset="0"/>
                <a:cs typeface="Times New Roman" panose="02020603050405020304" pitchFamily="18" charset="0"/>
              </a:rPr>
              <a:t>чолі</a:t>
            </a:r>
            <a:r>
              <a:rPr lang="ru-RU" sz="2000" dirty="0">
                <a:solidFill>
                  <a:schemeClr val="bg1"/>
                </a:solidFill>
                <a:latin typeface="Times New Roman" panose="02020603050405020304" pitchFamily="18" charset="0"/>
                <a:cs typeface="Times New Roman" panose="02020603050405020304" pitchFamily="18" charset="0"/>
              </a:rPr>
              <a:t> з адвокатом </a:t>
            </a:r>
            <a:r>
              <a:rPr lang="ru-RU" sz="2000" dirty="0" err="1">
                <a:solidFill>
                  <a:schemeClr val="bg1"/>
                </a:solidFill>
                <a:latin typeface="Times New Roman" panose="02020603050405020304" pitchFamily="18" charset="0"/>
                <a:cs typeface="Times New Roman" panose="02020603050405020304" pitchFamily="18" charset="0"/>
              </a:rPr>
              <a:t>Левком</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Лук'яненком</a:t>
            </a:r>
            <a:r>
              <a:rPr lang="ru-RU" sz="2000" dirty="0">
                <a:solidFill>
                  <a:schemeClr val="bg1"/>
                </a:solidFill>
                <a:latin typeface="Times New Roman" panose="02020603050405020304" pitchFamily="18" charset="0"/>
                <a:cs typeface="Times New Roman" panose="02020603050405020304" pitchFamily="18" charset="0"/>
              </a:rPr>
              <a:t>. Вона закликала до </a:t>
            </a:r>
            <a:r>
              <a:rPr lang="ru-RU" sz="2000" dirty="0" err="1">
                <a:solidFill>
                  <a:schemeClr val="bg1"/>
                </a:solidFill>
                <a:latin typeface="Times New Roman" panose="02020603050405020304" pitchFamily="18" charset="0"/>
                <a:cs typeface="Times New Roman" panose="02020603050405020304" pitchFamily="18" charset="0"/>
              </a:rPr>
              <a:t>здійснення</a:t>
            </a:r>
            <a:r>
              <a:rPr lang="ru-RU" sz="2000" dirty="0">
                <a:solidFill>
                  <a:schemeClr val="bg1"/>
                </a:solidFill>
                <a:latin typeface="Times New Roman" panose="02020603050405020304" pitchFamily="18" charset="0"/>
                <a:cs typeface="Times New Roman" panose="02020603050405020304" pitchFamily="18" charset="0"/>
              </a:rPr>
              <a:t> законного права </a:t>
            </a:r>
            <a:r>
              <a:rPr lang="ru-RU" sz="2000" dirty="0" err="1">
                <a:solidFill>
                  <a:schemeClr val="bg1"/>
                </a:solidFill>
                <a:latin typeface="Times New Roman" panose="02020603050405020304" pitchFamily="18" charset="0"/>
                <a:cs typeface="Times New Roman" panose="02020603050405020304" pitchFamily="18" charset="0"/>
              </a:rPr>
              <a:t>України</a:t>
            </a:r>
            <a:r>
              <a:rPr lang="ru-RU" sz="2000" dirty="0">
                <a:solidFill>
                  <a:schemeClr val="bg1"/>
                </a:solidFill>
                <a:latin typeface="Times New Roman" panose="02020603050405020304" pitchFamily="18" charset="0"/>
                <a:cs typeface="Times New Roman" panose="02020603050405020304" pitchFamily="18" charset="0"/>
              </a:rPr>
              <a:t> на </a:t>
            </a:r>
            <a:r>
              <a:rPr lang="ru-RU" sz="2000" dirty="0" err="1">
                <a:solidFill>
                  <a:schemeClr val="bg1"/>
                </a:solidFill>
                <a:latin typeface="Times New Roman" panose="02020603050405020304" pitchFamily="18" charset="0"/>
                <a:cs typeface="Times New Roman" panose="02020603050405020304" pitchFamily="18" charset="0"/>
              </a:rPr>
              <a:t>вихід</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із</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Радянського</a:t>
            </a:r>
            <a:r>
              <a:rPr lang="ru-RU" sz="2000" dirty="0">
                <a:solidFill>
                  <a:schemeClr val="bg1"/>
                </a:solidFill>
                <a:latin typeface="Times New Roman" panose="02020603050405020304" pitchFamily="18" charset="0"/>
                <a:cs typeface="Times New Roman" panose="02020603050405020304" pitchFamily="18" charset="0"/>
              </a:rPr>
              <a:t> Союзу</a:t>
            </a:r>
            <a:r>
              <a:rPr lang="uk-UA" sz="2000" dirty="0">
                <a:solidFill>
                  <a:schemeClr val="bg1"/>
                </a:solidFill>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2979">
            <a:off x="2359381" y="3887409"/>
            <a:ext cx="3586797" cy="26900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1475">
            <a:off x="7089361" y="754353"/>
            <a:ext cx="3231128" cy="4032448"/>
          </a:xfrm>
          <a:prstGeom prst="rect">
            <a:avLst/>
          </a:prstGeom>
          <a:ln w="127000" cap="rnd">
            <a:solidFill>
              <a:schemeClr val="tx1"/>
            </a:solidFill>
          </a:ln>
          <a:effectLst>
            <a:outerShdw blurRad="76200" dist="95250" dir="10500000" sx="97000" sy="23000" kx="900000" algn="br" rotWithShape="0">
              <a:srgbClr val="000000">
                <a:alpha val="20000"/>
              </a:srgbClr>
            </a:outerShdw>
          </a:effectLst>
        </p:spPr>
      </p:pic>
    </p:spTree>
    <p:extLst>
      <p:ext uri="{BB962C8B-B14F-4D97-AF65-F5344CB8AC3E}">
        <p14:creationId xmlns:p14="http://schemas.microsoft.com/office/powerpoint/2010/main" val="168954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58149A85-D0B8-4271-83C7-E846856397E7}"/>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7043">
            <a:off x="6773920" y="2924662"/>
            <a:ext cx="4248472" cy="3294733"/>
          </a:xfrm>
          <a:prstGeom prst="rect">
            <a:avLst/>
          </a:prstGeom>
          <a:ln w="127000" cap="rnd">
            <a:solidFill>
              <a:schemeClr val="bg1"/>
            </a:solidFill>
          </a:ln>
          <a:effectLst>
            <a:outerShdw blurRad="76200" dist="95250" dir="10500000" sx="97000" sy="23000" kx="900000" algn="br" rotWithShape="0">
              <a:srgbClr val="000000">
                <a:alpha val="20000"/>
              </a:srgbClr>
            </a:outerShdw>
          </a:effectLst>
        </p:spPr>
      </p:pic>
      <p:sp>
        <p:nvSpPr>
          <p:cNvPr id="2" name="Прямоугольник 1"/>
          <p:cNvSpPr/>
          <p:nvPr/>
        </p:nvSpPr>
        <p:spPr>
          <a:xfrm>
            <a:off x="1568759" y="395403"/>
            <a:ext cx="6025574" cy="2800767"/>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ru-RU" sz="2200" dirty="0">
                <a:solidFill>
                  <a:schemeClr val="bg1"/>
                </a:solidFill>
                <a:latin typeface="Times New Roman" panose="02020603050405020304" pitchFamily="18" charset="0"/>
                <a:cs typeface="Times New Roman" panose="02020603050405020304" pitchFamily="18" charset="0"/>
              </a:rPr>
              <a:t>	У 60-80х </a:t>
            </a:r>
            <a:r>
              <a:rPr lang="ru-RU" sz="2200" dirty="0" err="1">
                <a:solidFill>
                  <a:schemeClr val="bg1"/>
                </a:solidFill>
                <a:latin typeface="Times New Roman" panose="02020603050405020304" pitchFamily="18" charset="0"/>
                <a:cs typeface="Times New Roman" panose="02020603050405020304" pitchFamily="18" charset="0"/>
              </a:rPr>
              <a:t>pp</a:t>
            </a:r>
            <a:r>
              <a:rPr lang="ru-RU" sz="2200" dirty="0">
                <a:solidFill>
                  <a:schemeClr val="bg1"/>
                </a:solidFill>
                <a:latin typeface="Times New Roman" panose="02020603050405020304" pitchFamily="18" charset="0"/>
                <a:cs typeface="Times New Roman" panose="02020603050405020304" pitchFamily="18" charset="0"/>
              </a:rPr>
              <a:t>. XX ст. у </a:t>
            </a:r>
            <a:r>
              <a:rPr lang="ru-RU" sz="2200" dirty="0" err="1">
                <a:solidFill>
                  <a:schemeClr val="bg1"/>
                </a:solidFill>
                <a:latin typeface="Times New Roman" panose="02020603050405020304" pitchFamily="18" charset="0"/>
                <a:cs typeface="Times New Roman" panose="02020603050405020304" pitchFamily="18" charset="0"/>
              </a:rPr>
              <a:t>зв'язку</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зі</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зростанням</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незадоволення</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існуючим</a:t>
            </a:r>
            <a:r>
              <a:rPr lang="ru-RU" sz="2200" dirty="0">
                <a:solidFill>
                  <a:schemeClr val="bg1"/>
                </a:solidFill>
                <a:latin typeface="Times New Roman" panose="02020603050405020304" pitchFamily="18" charset="0"/>
                <a:cs typeface="Times New Roman" panose="02020603050405020304" pitchFamily="18" charset="0"/>
              </a:rPr>
              <a:t> режимом </a:t>
            </a:r>
            <a:r>
              <a:rPr lang="ru-RU" sz="2200" dirty="0" err="1">
                <a:solidFill>
                  <a:schemeClr val="bg1"/>
                </a:solidFill>
                <a:latin typeface="Times New Roman" panose="02020603050405020304" pitchFamily="18" charset="0"/>
                <a:cs typeface="Times New Roman" panose="02020603050405020304" pitchFamily="18" charset="0"/>
              </a:rPr>
              <a:t>дисидентство</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набуло</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поширення</a:t>
            </a:r>
            <a:r>
              <a:rPr lang="ru-RU" sz="2200" dirty="0">
                <a:solidFill>
                  <a:schemeClr val="bg1"/>
                </a:solidFill>
                <a:latin typeface="Times New Roman" panose="02020603050405020304" pitchFamily="18" charset="0"/>
                <a:cs typeface="Times New Roman" panose="02020603050405020304" pitchFamily="18" charset="0"/>
              </a:rPr>
              <a:t> в СРСР та </a:t>
            </a:r>
            <a:r>
              <a:rPr lang="ru-RU" sz="2200" dirty="0" err="1">
                <a:solidFill>
                  <a:schemeClr val="bg1"/>
                </a:solidFill>
                <a:latin typeface="Times New Roman" panose="02020603050405020304" pitchFamily="18" charset="0"/>
                <a:cs typeface="Times New Roman" panose="02020603050405020304" pitchFamily="18" charset="0"/>
              </a:rPr>
              <a:t>інших</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країнах</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соціалістичного</a:t>
            </a:r>
            <a:r>
              <a:rPr lang="ru-RU" sz="2200" dirty="0">
                <a:solidFill>
                  <a:schemeClr val="bg1"/>
                </a:solidFill>
                <a:latin typeface="Times New Roman" panose="02020603050405020304" pitchFamily="18" charset="0"/>
                <a:cs typeface="Times New Roman" panose="02020603050405020304" pitchFamily="18" charset="0"/>
              </a:rPr>
              <a:t> табору як </a:t>
            </a:r>
            <a:r>
              <a:rPr lang="ru-RU" sz="2200" dirty="0" err="1">
                <a:solidFill>
                  <a:schemeClr val="bg1"/>
                </a:solidFill>
                <a:latin typeface="Times New Roman" panose="02020603050405020304" pitchFamily="18" charset="0"/>
                <a:cs typeface="Times New Roman" panose="02020603050405020304" pitchFamily="18" charset="0"/>
              </a:rPr>
              <a:t>вияв</a:t>
            </a:r>
            <a:r>
              <a:rPr lang="ru-RU" sz="2200" dirty="0">
                <a:solidFill>
                  <a:schemeClr val="bg1"/>
                </a:solidFill>
                <a:latin typeface="Times New Roman" panose="02020603050405020304" pitchFamily="18" charset="0"/>
                <a:cs typeface="Times New Roman" panose="02020603050405020304" pitchFamily="18" charset="0"/>
              </a:rPr>
              <a:t> протесту </a:t>
            </a:r>
            <a:r>
              <a:rPr lang="ru-RU" sz="2200" dirty="0" err="1">
                <a:solidFill>
                  <a:schemeClr val="bg1"/>
                </a:solidFill>
                <a:latin typeface="Times New Roman" panose="02020603050405020304" pitchFamily="18" charset="0"/>
                <a:cs typeface="Times New Roman" panose="02020603050405020304" pitchFamily="18" charset="0"/>
              </a:rPr>
              <a:t>проти</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утисків</a:t>
            </a:r>
            <a:r>
              <a:rPr lang="ru-RU" sz="2200" dirty="0">
                <a:solidFill>
                  <a:schemeClr val="bg1"/>
                </a:solidFill>
                <a:latin typeface="Times New Roman" panose="02020603050405020304" pitchFamily="18" charset="0"/>
                <a:cs typeface="Times New Roman" panose="02020603050405020304" pitchFamily="18" charset="0"/>
              </a:rPr>
              <a:t> і </a:t>
            </a:r>
            <a:r>
              <a:rPr lang="ru-RU" sz="2200" dirty="0" err="1">
                <a:solidFill>
                  <a:schemeClr val="bg1"/>
                </a:solidFill>
                <a:latin typeface="Times New Roman" panose="02020603050405020304" pitchFamily="18" charset="0"/>
                <a:cs typeface="Times New Roman" panose="02020603050405020304" pitchFamily="18" charset="0"/>
              </a:rPr>
              <a:t>переслідувань</a:t>
            </a:r>
            <a:r>
              <a:rPr lang="ru-RU" sz="2200" dirty="0">
                <a:solidFill>
                  <a:schemeClr val="bg1"/>
                </a:solidFill>
                <a:latin typeface="Times New Roman" panose="02020603050405020304" pitchFamily="18" charset="0"/>
                <a:cs typeface="Times New Roman" panose="02020603050405020304" pitchFamily="18" charset="0"/>
              </a:rPr>
              <a:t>. У </a:t>
            </a:r>
            <a:r>
              <a:rPr lang="ru-RU" sz="2200" dirty="0" err="1">
                <a:solidFill>
                  <a:schemeClr val="bg1"/>
                </a:solidFill>
                <a:latin typeface="Times New Roman" panose="02020603050405020304" pitchFamily="18" charset="0"/>
                <a:cs typeface="Times New Roman" panose="02020603050405020304" pitchFamily="18" charset="0"/>
              </a:rPr>
              <a:t>ньому</a:t>
            </a:r>
            <a:r>
              <a:rPr lang="ru-RU" sz="2200" dirty="0">
                <a:solidFill>
                  <a:schemeClr val="bg1"/>
                </a:solidFill>
                <a:latin typeface="Times New Roman" panose="02020603050405020304" pitchFamily="18" charset="0"/>
                <a:cs typeface="Times New Roman" panose="02020603050405020304" pitchFamily="18" charset="0"/>
              </a:rPr>
              <a:t> брали участь </a:t>
            </a:r>
            <a:r>
              <a:rPr lang="ru-RU" sz="2200" dirty="0" err="1">
                <a:solidFill>
                  <a:schemeClr val="bg1"/>
                </a:solidFill>
                <a:latin typeface="Times New Roman" panose="02020603050405020304" pitchFamily="18" charset="0"/>
                <a:cs typeface="Times New Roman" panose="02020603050405020304" pitchFamily="18" charset="0"/>
              </a:rPr>
              <a:t>представники</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наукової</a:t>
            </a:r>
            <a:r>
              <a:rPr lang="ru-RU" sz="2200" dirty="0">
                <a:solidFill>
                  <a:schemeClr val="bg1"/>
                </a:solidFill>
                <a:latin typeface="Times New Roman" panose="02020603050405020304" pitchFamily="18" charset="0"/>
                <a:cs typeface="Times New Roman" panose="02020603050405020304" pitchFamily="18" charset="0"/>
              </a:rPr>
              <a:t> та </a:t>
            </a:r>
            <a:r>
              <a:rPr lang="ru-RU" sz="2200" dirty="0" err="1">
                <a:solidFill>
                  <a:schemeClr val="bg1"/>
                </a:solidFill>
                <a:latin typeface="Times New Roman" panose="02020603050405020304" pitchFamily="18" charset="0"/>
                <a:cs typeface="Times New Roman" panose="02020603050405020304" pitchFamily="18" charset="0"/>
              </a:rPr>
              <a:t>художньої</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інтелігенції</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інженернотехнічні</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працівники</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робітники</a:t>
            </a:r>
            <a:r>
              <a:rPr lang="ru-RU" sz="2200" dirty="0">
                <a:solidFill>
                  <a:schemeClr val="bg1"/>
                </a:solidFill>
                <a:latin typeface="Times New Roman" panose="02020603050405020304" pitchFamily="18" charset="0"/>
                <a:cs typeface="Times New Roman" panose="02020603050405020304" pitchFamily="18" charset="0"/>
              </a:rPr>
              <a:t>, </a:t>
            </a:r>
            <a:r>
              <a:rPr lang="ru-RU" sz="2200" dirty="0" err="1">
                <a:solidFill>
                  <a:schemeClr val="bg1"/>
                </a:solidFill>
                <a:latin typeface="Times New Roman" panose="02020603050405020304" pitchFamily="18" charset="0"/>
                <a:cs typeface="Times New Roman" panose="02020603050405020304" pitchFamily="18" charset="0"/>
              </a:rPr>
              <a:t>селяни</a:t>
            </a:r>
            <a:r>
              <a:rPr lang="ru-RU" sz="2200" dirty="0">
                <a:solidFill>
                  <a:schemeClr val="bg1"/>
                </a:solidFill>
                <a:latin typeface="Times New Roman" panose="02020603050405020304" pitchFamily="18" charset="0"/>
                <a:cs typeface="Times New Roman" panose="02020603050405020304" pitchFamily="18" charset="0"/>
              </a:rPr>
              <a:t>. </a:t>
            </a:r>
            <a:endParaRPr lang="uk-UA"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26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Юліанене\проект\66207438_Scroll.jpg">
            <a:extLst>
              <a:ext uri="{FF2B5EF4-FFF2-40B4-BE49-F238E27FC236}">
                <a16:creationId xmlns:a16="http://schemas.microsoft.com/office/drawing/2014/main" id="{6B54118D-FA72-4DAD-A849-141BC341CD5D}"/>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Прямоугольник 1"/>
          <p:cNvSpPr/>
          <p:nvPr/>
        </p:nvSpPr>
        <p:spPr>
          <a:xfrm>
            <a:off x="1696641" y="232790"/>
            <a:ext cx="5897691" cy="3477875"/>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uk-UA" sz="2000" dirty="0">
                <a:solidFill>
                  <a:schemeClr val="bg1"/>
                </a:solidFill>
                <a:latin typeface="Times New Roman" panose="02020603050405020304" pitchFamily="18" charset="0"/>
                <a:cs typeface="Times New Roman" panose="02020603050405020304" pitchFamily="18" charset="0"/>
              </a:rPr>
              <a:t>	Поверхова і непослідовна за своїм змістом</a:t>
            </a:r>
            <a:r>
              <a:rPr lang="ru-RU" sz="2000"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хрущовська</a:t>
            </a:r>
            <a:r>
              <a:rPr lang="ru-RU" sz="2000"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«відлига» принесла українській</a:t>
            </a:r>
            <a:r>
              <a:rPr lang="ru-RU" sz="2000"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національно</a:t>
            </a:r>
            <a:r>
              <a:rPr lang="ru-RU" sz="2000"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свідомій</a:t>
            </a:r>
            <a:r>
              <a:rPr lang="ru-RU" sz="2000"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інтелігенції</a:t>
            </a:r>
            <a:r>
              <a:rPr lang="ru-RU" sz="2000"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великі сподівання й гіркі розчарування.</a:t>
            </a:r>
          </a:p>
          <a:p>
            <a:r>
              <a:rPr lang="uk-UA" sz="2000" dirty="0">
                <a:solidFill>
                  <a:schemeClr val="bg1"/>
                </a:solidFill>
                <a:latin typeface="Times New Roman" panose="02020603050405020304" pitchFamily="18" charset="0"/>
                <a:cs typeface="Times New Roman" panose="02020603050405020304" pitchFamily="18" charset="0"/>
              </a:rPr>
              <a:t>	Виник </a:t>
            </a:r>
            <a:r>
              <a:rPr lang="ru-RU" sz="2000" dirty="0" err="1">
                <a:solidFill>
                  <a:schemeClr val="bg1"/>
                </a:solidFill>
                <a:latin typeface="Times New Roman" panose="02020603050405020304" pitchFamily="18" charset="0"/>
                <a:cs typeface="Times New Roman" panose="02020603050405020304" pitchFamily="18" charset="0"/>
              </a:rPr>
              <a:t>рух</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захисту</a:t>
            </a:r>
            <a:r>
              <a:rPr lang="ru-RU" sz="2000" dirty="0">
                <a:solidFill>
                  <a:schemeClr val="bg1"/>
                </a:solidFill>
                <a:latin typeface="Times New Roman" panose="02020603050405020304" pitchFamily="18" charset="0"/>
                <a:cs typeface="Times New Roman" panose="02020603050405020304" pitchFamily="18" charset="0"/>
              </a:rPr>
              <a:t> прав </a:t>
            </a:r>
            <a:r>
              <a:rPr lang="ru-RU" sz="2000" dirty="0" err="1">
                <a:solidFill>
                  <a:schemeClr val="bg1"/>
                </a:solidFill>
                <a:latin typeface="Times New Roman" panose="02020603050405020304" pitchFamily="18" charset="0"/>
                <a:cs typeface="Times New Roman" panose="02020603050405020304" pitchFamily="18" charset="0"/>
              </a:rPr>
              <a:t>людини</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Його</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представники</a:t>
            </a:r>
            <a:r>
              <a:rPr lang="en-US"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жорстоко</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переслідувалися</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владою</a:t>
            </a:r>
            <a:r>
              <a:rPr lang="ru-RU" sz="2000" dirty="0">
                <a:solidFill>
                  <a:schemeClr val="bg1"/>
                </a:solidFill>
                <a:latin typeface="Times New Roman" panose="02020603050405020304" pitchFamily="18" charset="0"/>
                <a:cs typeface="Times New Roman" panose="02020603050405020304" pitchFamily="18" charset="0"/>
              </a:rPr>
              <a:t>. </a:t>
            </a:r>
          </a:p>
          <a:p>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Ще</a:t>
            </a:r>
            <a:r>
              <a:rPr lang="ru-RU" sz="2000" dirty="0">
                <a:solidFill>
                  <a:schemeClr val="bg1"/>
                </a:solidFill>
                <a:latin typeface="Times New Roman" panose="02020603050405020304" pitchFamily="18" charset="0"/>
                <a:cs typeface="Times New Roman" panose="02020603050405020304" pitchFamily="18" charset="0"/>
              </a:rPr>
              <a:t> одним </a:t>
            </a:r>
            <a:r>
              <a:rPr lang="ru-RU" sz="2000" dirty="0" err="1">
                <a:solidFill>
                  <a:schemeClr val="bg1"/>
                </a:solidFill>
                <a:latin typeface="Times New Roman" panose="02020603050405020304" pitchFamily="18" charset="0"/>
                <a:cs typeface="Times New Roman" panose="02020603050405020304" pitchFamily="18" charset="0"/>
              </a:rPr>
              <a:t>новим</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різновидом</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опозиційного</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руху</a:t>
            </a:r>
            <a:r>
              <a:rPr lang="ru-RU" sz="2000" dirty="0">
                <a:solidFill>
                  <a:schemeClr val="bg1"/>
                </a:solidFill>
                <a:latin typeface="Times New Roman" panose="02020603050405020304" pitchFamily="18" charset="0"/>
                <a:cs typeface="Times New Roman" panose="02020603050405020304" pitchFamily="18" charset="0"/>
              </a:rPr>
              <a:t> стала </a:t>
            </a:r>
            <a:r>
              <a:rPr lang="ru-RU" sz="2000" dirty="0" err="1">
                <a:solidFill>
                  <a:schemeClr val="bg1"/>
                </a:solidFill>
                <a:latin typeface="Times New Roman" panose="02020603050405020304" pitchFamily="18" charset="0"/>
                <a:cs typeface="Times New Roman" panose="02020603050405020304" pitchFamily="18" charset="0"/>
              </a:rPr>
              <a:t>боротьба</a:t>
            </a:r>
            <a:r>
              <a:rPr lang="ru-RU" sz="2000" dirty="0">
                <a:solidFill>
                  <a:schemeClr val="bg1"/>
                </a:solidFill>
                <a:latin typeface="Times New Roman" panose="02020603050405020304" pitchFamily="18" charset="0"/>
                <a:cs typeface="Times New Roman" panose="02020603050405020304" pitchFamily="18" charset="0"/>
              </a:rPr>
              <a:t> за свободу </a:t>
            </a:r>
            <a:r>
              <a:rPr lang="ru-RU" sz="2000" dirty="0" err="1">
                <a:solidFill>
                  <a:schemeClr val="bg1"/>
                </a:solidFill>
                <a:latin typeface="Times New Roman" panose="02020603050405020304" pitchFamily="18" charset="0"/>
                <a:cs typeface="Times New Roman" panose="02020603050405020304" pitchFamily="18" charset="0"/>
              </a:rPr>
              <a:t>совісті</a:t>
            </a:r>
            <a:r>
              <a:rPr lang="ru-RU" sz="2000" dirty="0">
                <a:solidFill>
                  <a:schemeClr val="bg1"/>
                </a:solidFill>
                <a:latin typeface="Times New Roman" panose="02020603050405020304" pitchFamily="18" charset="0"/>
                <a:cs typeface="Times New Roman" panose="02020603050405020304" pitchFamily="18" charset="0"/>
              </a:rPr>
              <a:t>, свободу </a:t>
            </a:r>
            <a:r>
              <a:rPr lang="ru-RU" sz="2000" dirty="0" err="1">
                <a:solidFill>
                  <a:schemeClr val="bg1"/>
                </a:solidFill>
                <a:latin typeface="Times New Roman" panose="02020603050405020304" pitchFamily="18" charset="0"/>
                <a:cs typeface="Times New Roman" panose="02020603050405020304" pitchFamily="18" charset="0"/>
              </a:rPr>
              <a:t>віросповідання</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що</a:t>
            </a:r>
            <a:r>
              <a:rPr lang="ru-RU" sz="2000" dirty="0">
                <a:solidFill>
                  <a:schemeClr val="bg1"/>
                </a:solidFill>
                <a:latin typeface="Times New Roman" panose="02020603050405020304" pitchFamily="18" charset="0"/>
                <a:cs typeface="Times New Roman" panose="02020603050405020304" pitchFamily="18" charset="0"/>
              </a:rPr>
              <a:t> вели, як правило, </a:t>
            </a:r>
            <a:r>
              <a:rPr lang="ru-RU" sz="2000" dirty="0" err="1">
                <a:solidFill>
                  <a:schemeClr val="bg1"/>
                </a:solidFill>
                <a:latin typeface="Times New Roman" panose="02020603050405020304" pitchFamily="18" charset="0"/>
                <a:cs typeface="Times New Roman" panose="02020603050405020304" pitchFamily="18" charset="0"/>
              </a:rPr>
              <a:t>представники</a:t>
            </a:r>
            <a:r>
              <a:rPr lang="ru-RU" sz="2000" dirty="0">
                <a:solidFill>
                  <a:schemeClr val="bg1"/>
                </a:solidFill>
                <a:latin typeface="Times New Roman" panose="02020603050405020304" pitchFamily="18" charset="0"/>
                <a:cs typeface="Times New Roman" panose="02020603050405020304" pitchFamily="18" charset="0"/>
              </a:rPr>
              <a:t> </a:t>
            </a:r>
            <a:r>
              <a:rPr lang="ru-RU" sz="2000" dirty="0" err="1">
                <a:solidFill>
                  <a:schemeClr val="bg1"/>
                </a:solidFill>
                <a:latin typeface="Times New Roman" panose="02020603050405020304" pitchFamily="18" charset="0"/>
                <a:cs typeface="Times New Roman" panose="02020603050405020304" pitchFamily="18" charset="0"/>
              </a:rPr>
              <a:t>забороненої</a:t>
            </a:r>
            <a:r>
              <a:rPr lang="ru-RU" sz="2000" dirty="0">
                <a:solidFill>
                  <a:schemeClr val="bg1"/>
                </a:solidFill>
                <a:latin typeface="Times New Roman" panose="02020603050405020304" pitchFamily="18" charset="0"/>
                <a:cs typeface="Times New Roman" panose="02020603050405020304" pitchFamily="18" charset="0"/>
              </a:rPr>
              <a:t> у 1946 р. </a:t>
            </a:r>
            <a:r>
              <a:rPr lang="ru-RU" sz="2000" dirty="0" err="1">
                <a:solidFill>
                  <a:schemeClr val="bg1"/>
                </a:solidFill>
                <a:latin typeface="Times New Roman" panose="02020603050405020304" pitchFamily="18" charset="0"/>
                <a:cs typeface="Times New Roman" panose="02020603050405020304" pitchFamily="18" charset="0"/>
              </a:rPr>
              <a:t>Української</a:t>
            </a:r>
            <a:r>
              <a:rPr lang="ru-RU" sz="2000" dirty="0">
                <a:solidFill>
                  <a:schemeClr val="bg1"/>
                </a:solidFill>
                <a:latin typeface="Times New Roman" panose="02020603050405020304" pitchFamily="18" charset="0"/>
                <a:cs typeface="Times New Roman" panose="02020603050405020304" pitchFamily="18" charset="0"/>
              </a:rPr>
              <a:t> греко-</a:t>
            </a:r>
            <a:r>
              <a:rPr lang="ru-RU" sz="2000" dirty="0" err="1">
                <a:solidFill>
                  <a:schemeClr val="bg1"/>
                </a:solidFill>
                <a:latin typeface="Times New Roman" panose="02020603050405020304" pitchFamily="18" charset="0"/>
                <a:cs typeface="Times New Roman" panose="02020603050405020304" pitchFamily="18" charset="0"/>
              </a:rPr>
              <a:t>католицької</a:t>
            </a:r>
            <a:r>
              <a:rPr lang="ru-RU" sz="2000" dirty="0">
                <a:solidFill>
                  <a:schemeClr val="bg1"/>
                </a:solidFill>
                <a:latin typeface="Times New Roman" panose="02020603050405020304" pitchFamily="18" charset="0"/>
                <a:cs typeface="Times New Roman" panose="02020603050405020304" pitchFamily="18" charset="0"/>
              </a:rPr>
              <a:t> церкви (УГКЦ).</a:t>
            </a:r>
            <a:endParaRPr lang="uk-UA" sz="20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0465">
            <a:off x="7877312" y="319209"/>
            <a:ext cx="2713484" cy="4178765"/>
          </a:xfrm>
          <a:prstGeom prst="rect">
            <a:avLst/>
          </a:prstGeom>
          <a:ln w="127000" cap="rnd">
            <a:solidFill>
              <a:schemeClr val="tx1"/>
            </a:solidFill>
          </a:ln>
          <a:effectLst>
            <a:outerShdw blurRad="76200" dist="95250" dir="10500000" sx="97000" sy="23000" kx="900000" algn="br" rotWithShape="0">
              <a:srgbClr val="000000">
                <a:alpha val="20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842" y="4091263"/>
            <a:ext cx="3384466" cy="2188097"/>
          </a:xfrm>
          <a:prstGeom prst="rect">
            <a:avLst/>
          </a:prstGeom>
          <a:ln w="127000" cap="rnd">
            <a:solidFill>
              <a:schemeClr val="tx1"/>
            </a:solidFill>
          </a:ln>
          <a:effectLst>
            <a:outerShdw blurRad="76200" dist="95250" dir="10500000" sx="97000" sy="23000" kx="900000" algn="br" rotWithShape="0">
              <a:srgbClr val="000000">
                <a:alpha val="20000"/>
              </a:srgbClr>
            </a:outerShdw>
          </a:effectLst>
        </p:spPr>
      </p:pic>
    </p:spTree>
    <p:extLst>
      <p:ext uri="{BB962C8B-B14F-4D97-AF65-F5344CB8AC3E}">
        <p14:creationId xmlns:p14="http://schemas.microsoft.com/office/powerpoint/2010/main" val="3002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Юліанене\проект\66207438_Scroll.jpg">
            <a:extLst>
              <a:ext uri="{FF2B5EF4-FFF2-40B4-BE49-F238E27FC236}">
                <a16:creationId xmlns:a16="http://schemas.microsoft.com/office/drawing/2014/main" id="{84203170-2A06-4ED9-BB06-FEC8A7884BCF}"/>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Заголовок 1"/>
          <p:cNvSpPr>
            <a:spLocks noGrp="1"/>
          </p:cNvSpPr>
          <p:nvPr>
            <p:ph type="title"/>
          </p:nvPr>
        </p:nvSpPr>
        <p:spPr>
          <a:xfrm>
            <a:off x="2050180" y="365125"/>
            <a:ext cx="9303619" cy="1325563"/>
          </a:xfrm>
        </p:spPr>
        <p:txBody>
          <a:bodyPr>
            <a:normAutofit/>
          </a:bodyPr>
          <a:lstStyle/>
          <a:p>
            <a:r>
              <a:rPr lang="uk-UA" b="1" dirty="0">
                <a:solidFill>
                  <a:srgbClr val="000104"/>
                </a:solidFill>
              </a:rPr>
              <a:t>Методи боротьби та діяльності</a:t>
            </a:r>
            <a:endParaRPr lang="ru-RU" b="1" dirty="0">
              <a:solidFill>
                <a:srgbClr val="000104"/>
              </a:solidFill>
            </a:endParaRPr>
          </a:p>
        </p:txBody>
      </p:sp>
      <p:sp>
        <p:nvSpPr>
          <p:cNvPr id="4" name="Содержимое 3"/>
          <p:cNvSpPr>
            <a:spLocks noGrp="1"/>
          </p:cNvSpPr>
          <p:nvPr>
            <p:ph sz="half" idx="2"/>
          </p:nvPr>
        </p:nvSpPr>
        <p:spPr>
          <a:xfrm>
            <a:off x="5512968" y="1421180"/>
            <a:ext cx="5421379" cy="4389120"/>
          </a:xfrm>
        </p:spPr>
        <p:txBody>
          <a:bodyPr>
            <a:noAutofit/>
          </a:bodyPr>
          <a:lstStyle/>
          <a:p>
            <a:r>
              <a:rPr lang="uk-UA" sz="2400" b="1" dirty="0">
                <a:solidFill>
                  <a:schemeClr val="accent1">
                    <a:lumMod val="50000"/>
                  </a:schemeClr>
                </a:solidFill>
              </a:rPr>
              <a:t>масові заходи;</a:t>
            </a:r>
          </a:p>
          <a:p>
            <a:r>
              <a:rPr lang="uk-UA" sz="2400" b="1" dirty="0">
                <a:solidFill>
                  <a:schemeClr val="accent1">
                    <a:lumMod val="50000"/>
                  </a:schemeClr>
                </a:solidFill>
              </a:rPr>
              <a:t>листи-протести та відкриті листи до міжнародних організацій;</a:t>
            </a:r>
          </a:p>
          <a:p>
            <a:r>
              <a:rPr lang="uk-UA" sz="2400" b="1" dirty="0" err="1">
                <a:solidFill>
                  <a:schemeClr val="accent1">
                    <a:lumMod val="50000"/>
                  </a:schemeClr>
                </a:solidFill>
              </a:rPr>
              <a:t>“самвидав”</a:t>
            </a:r>
            <a:r>
              <a:rPr lang="uk-UA" sz="2400" b="1" dirty="0">
                <a:solidFill>
                  <a:schemeClr val="accent1">
                    <a:lumMod val="50000"/>
                  </a:schemeClr>
                </a:solidFill>
              </a:rPr>
              <a:t>;</a:t>
            </a:r>
          </a:p>
          <a:p>
            <a:r>
              <a:rPr lang="uk-UA" sz="2400" b="1" dirty="0">
                <a:solidFill>
                  <a:schemeClr val="accent1">
                    <a:lumMod val="50000"/>
                  </a:schemeClr>
                </a:solidFill>
              </a:rPr>
              <a:t>акції солідарності;</a:t>
            </a:r>
          </a:p>
          <a:p>
            <a:r>
              <a:rPr lang="uk-UA" sz="2400" b="1" dirty="0">
                <a:solidFill>
                  <a:schemeClr val="accent1">
                    <a:lumMod val="50000"/>
                  </a:schemeClr>
                </a:solidFill>
              </a:rPr>
              <a:t>поширення листівок;</a:t>
            </a:r>
          </a:p>
          <a:p>
            <a:r>
              <a:rPr lang="uk-UA" sz="2400" b="1" dirty="0">
                <a:solidFill>
                  <a:schemeClr val="accent1">
                    <a:lumMod val="50000"/>
                  </a:schemeClr>
                </a:solidFill>
              </a:rPr>
              <a:t>створення правозахисних організацій;</a:t>
            </a:r>
          </a:p>
          <a:p>
            <a:r>
              <a:rPr lang="uk-UA" sz="2400" b="1" dirty="0">
                <a:solidFill>
                  <a:schemeClr val="accent1">
                    <a:lumMod val="50000"/>
                  </a:schemeClr>
                </a:solidFill>
              </a:rPr>
              <a:t>індивідуальні протести;</a:t>
            </a:r>
          </a:p>
          <a:p>
            <a:r>
              <a:rPr lang="uk-UA" sz="2400" b="1" dirty="0">
                <a:solidFill>
                  <a:schemeClr val="accent1">
                    <a:lumMod val="50000"/>
                  </a:schemeClr>
                </a:solidFill>
              </a:rPr>
              <a:t>вивішування жовто-блакитних прапорів</a:t>
            </a:r>
            <a:endParaRPr lang="ru-RU" sz="2400" b="1" dirty="0">
              <a:solidFill>
                <a:schemeClr val="accent1">
                  <a:lumMod val="50000"/>
                </a:schemeClr>
              </a:solidFill>
            </a:endParaRPr>
          </a:p>
        </p:txBody>
      </p:sp>
      <p:pic>
        <p:nvPicPr>
          <p:cNvPr id="5" name="Picture 2" descr="C:\Documents and Settings\Admin\Рабочий стол\19994561.jpg"/>
          <p:cNvPicPr>
            <a:picLocks noGrp="1" noChangeAspect="1" noChangeArrowheads="1"/>
          </p:cNvPicPr>
          <p:nvPr>
            <p:ph sz="half" idx="1"/>
          </p:nvPr>
        </p:nvPicPr>
        <p:blipFill>
          <a:blip r:embed="rId3">
            <a:lum bright="-10000" contrast="2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735931" y="1607461"/>
            <a:ext cx="3357585" cy="4766465"/>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Юліанене\проект\66207438_Scroll.jpg">
            <a:extLst>
              <a:ext uri="{FF2B5EF4-FFF2-40B4-BE49-F238E27FC236}">
                <a16:creationId xmlns:a16="http://schemas.microsoft.com/office/drawing/2014/main" id="{7C2DC1CE-7F64-4706-8E24-18D742D937FA}"/>
              </a:ext>
            </a:extLst>
          </p:cNvPr>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
        <p:nvSpPr>
          <p:cNvPr id="4" name="Прямоугольник 3"/>
          <p:cNvSpPr/>
          <p:nvPr/>
        </p:nvSpPr>
        <p:spPr>
          <a:xfrm>
            <a:off x="4964371" y="1875164"/>
            <a:ext cx="5724128" cy="2554545"/>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uk-UA" sz="3200" dirty="0">
                <a:solidFill>
                  <a:schemeClr val="bg1"/>
                </a:solidFill>
                <a:latin typeface="Times New Roman" panose="02020603050405020304" pitchFamily="18" charset="0"/>
                <a:cs typeface="Times New Roman" panose="02020603050405020304" pitchFamily="18" charset="0"/>
              </a:rPr>
              <a:t>	</a:t>
            </a:r>
            <a:r>
              <a:rPr lang="uk-UA" sz="3200" dirty="0" err="1">
                <a:solidFill>
                  <a:schemeClr val="bg1"/>
                </a:solidFill>
                <a:latin typeface="Times New Roman" panose="02020603050405020304" pitchFamily="18" charset="0"/>
                <a:cs typeface="Times New Roman" panose="02020603050405020304" pitchFamily="18" charset="0"/>
              </a:rPr>
              <a:t>Борітеся</a:t>
            </a:r>
            <a:r>
              <a:rPr lang="uk-UA" sz="3200" dirty="0">
                <a:solidFill>
                  <a:schemeClr val="bg1"/>
                </a:solidFill>
                <a:latin typeface="Times New Roman" panose="02020603050405020304" pitchFamily="18" charset="0"/>
                <a:cs typeface="Times New Roman" panose="02020603050405020304" pitchFamily="18" charset="0"/>
              </a:rPr>
              <a:t> – поборете!</a:t>
            </a:r>
          </a:p>
          <a:p>
            <a:r>
              <a:rPr lang="uk-UA" sz="3200" dirty="0">
                <a:solidFill>
                  <a:schemeClr val="bg1"/>
                </a:solidFill>
                <a:latin typeface="Times New Roman" panose="02020603050405020304" pitchFamily="18" charset="0"/>
                <a:cs typeface="Times New Roman" panose="02020603050405020304" pitchFamily="18" charset="0"/>
              </a:rPr>
              <a:t>	Вам Бог помагає!</a:t>
            </a:r>
          </a:p>
          <a:p>
            <a:r>
              <a:rPr lang="uk-UA" sz="3200" dirty="0">
                <a:solidFill>
                  <a:schemeClr val="bg1"/>
                </a:solidFill>
                <a:latin typeface="Times New Roman" panose="02020603050405020304" pitchFamily="18" charset="0"/>
                <a:cs typeface="Times New Roman" panose="02020603050405020304" pitchFamily="18" charset="0"/>
              </a:rPr>
              <a:t>	За вас правда, за вас слава</a:t>
            </a:r>
          </a:p>
          <a:p>
            <a:r>
              <a:rPr lang="uk-UA" sz="3200" dirty="0">
                <a:solidFill>
                  <a:schemeClr val="bg1"/>
                </a:solidFill>
                <a:latin typeface="Times New Roman" panose="02020603050405020304" pitchFamily="18" charset="0"/>
                <a:cs typeface="Times New Roman" panose="02020603050405020304" pitchFamily="18" charset="0"/>
              </a:rPr>
              <a:t>	І воля </a:t>
            </a:r>
            <a:r>
              <a:rPr lang="uk-UA" sz="3200" dirty="0" err="1">
                <a:solidFill>
                  <a:schemeClr val="bg1"/>
                </a:solidFill>
                <a:latin typeface="Times New Roman" panose="02020603050405020304" pitchFamily="18" charset="0"/>
                <a:cs typeface="Times New Roman" panose="02020603050405020304" pitchFamily="18" charset="0"/>
              </a:rPr>
              <a:t>святая</a:t>
            </a:r>
            <a:r>
              <a:rPr lang="uk-UA"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a:p>
            <a:pPr algn="r"/>
            <a:r>
              <a:rPr lang="uk-UA" sz="3200" dirty="0">
                <a:solidFill>
                  <a:schemeClr val="bg1"/>
                </a:solidFill>
                <a:latin typeface="Times New Roman" panose="02020603050405020304" pitchFamily="18" charset="0"/>
                <a:cs typeface="Times New Roman" panose="02020603050405020304" pitchFamily="18" charset="0"/>
              </a:rPr>
              <a:t>Т. Шевченко</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1143615"/>
            <a:ext cx="2852524" cy="4017640"/>
          </a:xfrm>
          <a:prstGeom prst="rect">
            <a:avLst/>
          </a:prstGeom>
          <a:ln w="76200">
            <a:solidFill>
              <a:schemeClr val="bg1"/>
            </a:solidFill>
          </a:ln>
        </p:spPr>
      </p:pic>
    </p:spTree>
    <p:extLst>
      <p:ext uri="{BB962C8B-B14F-4D97-AF65-F5344CB8AC3E}">
        <p14:creationId xmlns:p14="http://schemas.microsoft.com/office/powerpoint/2010/main" val="294487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Юліанене\проект\66207438_Scroll.jpg">
            <a:extLst>
              <a:ext uri="{FF2B5EF4-FFF2-40B4-BE49-F238E27FC236}">
                <a16:creationId xmlns:a16="http://schemas.microsoft.com/office/drawing/2014/main" id="{7E992C12-974F-4A3A-99D6-C6F74F593A24}"/>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Прямоугольник 1"/>
          <p:cNvSpPr/>
          <p:nvPr/>
        </p:nvSpPr>
        <p:spPr>
          <a:xfrm>
            <a:off x="5351646" y="362708"/>
            <a:ext cx="5243665" cy="1569660"/>
          </a:xfrm>
          <a:prstGeom prst="rect">
            <a:avLst/>
          </a:prstGeom>
        </p:spPr>
        <p:txBody>
          <a:bodyPr wrap="square">
            <a:spAutoFit/>
          </a:bodyPr>
          <a:lstStyle/>
          <a:p>
            <a:pPr algn="ctr"/>
            <a:r>
              <a:rPr lang="uk-UA" sz="2400" b="1" dirty="0">
                <a:latin typeface="Times New Roman" pitchFamily="18" charset="0"/>
                <a:cs typeface="Times New Roman" pitchFamily="18" charset="0"/>
              </a:rPr>
              <a:t>Однією з найпоширеніших форм спротиву комуністичному тоталітаризмові став так званий самвидав</a:t>
            </a:r>
            <a:r>
              <a:rPr lang="uk-UA" sz="1400" dirty="0"/>
              <a:t> </a:t>
            </a:r>
            <a:endParaRPr lang="ru-RU" sz="1400" dirty="0"/>
          </a:p>
        </p:txBody>
      </p:sp>
      <p:pic>
        <p:nvPicPr>
          <p:cNvPr id="7170" name="Picture 2" descr="Картинки по запросу &quot;Інтернаціоналізм чи русифікація?&quot; І. Дзюб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0461">
            <a:off x="3118120" y="356073"/>
            <a:ext cx="1546561" cy="2041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Картинки по запросу &quot;Лихо з розуму&quot; та &quot;Правосуддя чи рецидиви терору?&quot; В. Чорновол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03404">
            <a:off x="6111175" y="3861722"/>
            <a:ext cx="1614664" cy="2625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Картинки по запросу &quot;Серед снігів&quot;  В. Мороз"/>
          <p:cNvPicPr>
            <a:picLocks noChangeAspect="1" noChangeArrowheads="1"/>
          </p:cNvPicPr>
          <p:nvPr/>
        </p:nvPicPr>
        <p:blipFill rotWithShape="1">
          <a:blip r:embed="rId5">
            <a:extLst>
              <a:ext uri="{28A0092B-C50C-407E-A947-70E740481C1C}">
                <a14:useLocalDpi xmlns:a14="http://schemas.microsoft.com/office/drawing/2010/main" val="0"/>
              </a:ext>
            </a:extLst>
          </a:blip>
          <a:srcRect l="10148"/>
          <a:stretch/>
        </p:blipFill>
        <p:spPr bwMode="auto">
          <a:xfrm rot="20984405">
            <a:off x="1198424" y="1965365"/>
            <a:ext cx="1677414" cy="2619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6" name="Picture 8" descr="Картинки по запросу л. костенко збірк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2692">
            <a:off x="3526190" y="3261884"/>
            <a:ext cx="1539576" cy="2266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8" name="Picture 10" descr="Картинки по запросу симоненко збірки 19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2836">
            <a:off x="8748941" y="3770161"/>
            <a:ext cx="1747799"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C6CB5B4-5EA7-47A5-A4CF-02DA35923724}"/>
              </a:ext>
            </a:extLst>
          </p:cNvPr>
          <p:cNvSpPr txBox="1"/>
          <p:nvPr/>
        </p:nvSpPr>
        <p:spPr>
          <a:xfrm>
            <a:off x="5557985" y="2016396"/>
            <a:ext cx="6193856" cy="1631216"/>
          </a:xfrm>
          <a:prstGeom prst="rect">
            <a:avLst/>
          </a:prstGeom>
          <a:noFill/>
        </p:spPr>
        <p:txBody>
          <a:bodyPr wrap="square">
            <a:spAutoFit/>
          </a:bodyPr>
          <a:lstStyle/>
          <a:p>
            <a:r>
              <a:rPr lang="uk-UA" sz="2000" b="1" i="0" u="sng" dirty="0">
                <a:solidFill>
                  <a:srgbClr val="1F1F1F"/>
                </a:solidFill>
                <a:effectLst/>
                <a:latin typeface="Times New Roman" panose="02020603050405020304" pitchFamily="18" charset="0"/>
                <a:cs typeface="Times New Roman" panose="02020603050405020304" pitchFamily="18" charset="0"/>
              </a:rPr>
              <a:t>«Самвидав» </a:t>
            </a:r>
            <a:r>
              <a:rPr lang="uk-UA" sz="2000" b="1" i="0" dirty="0">
                <a:solidFill>
                  <a:srgbClr val="1F1F1F"/>
                </a:solidFill>
                <a:effectLst/>
                <a:latin typeface="Times New Roman" panose="02020603050405020304" pitchFamily="18" charset="0"/>
                <a:cs typeface="Times New Roman" panose="02020603050405020304" pitchFamily="18" charset="0"/>
              </a:rPr>
              <a:t>– це один з методів боротьби </a:t>
            </a:r>
            <a:r>
              <a:rPr lang="uk-UA" sz="2000" b="1" i="0" dirty="0">
                <a:solidFill>
                  <a:srgbClr val="040C28"/>
                </a:solidFill>
                <a:effectLst/>
                <a:latin typeface="Times New Roman" panose="02020603050405020304" pitchFamily="18" charset="0"/>
                <a:cs typeface="Times New Roman" panose="02020603050405020304" pitchFamily="18" charset="0"/>
              </a:rPr>
              <a:t>дисидентів проти радянської системи, який полягав у неофіційному виготовлені та розповсюджені літературних і публіцистичних творів в обхід державної цензури</a:t>
            </a:r>
            <a:r>
              <a:rPr lang="uk-UA" sz="2000" b="1" i="0" dirty="0">
                <a:solidFill>
                  <a:srgbClr val="1F1F1F"/>
                </a:solidFill>
                <a:effectLst/>
                <a:latin typeface="Times New Roman" panose="02020603050405020304" pitchFamily="18" charset="0"/>
                <a:cs typeface="Times New Roman" panose="02020603050405020304" pitchFamily="18" charset="0"/>
              </a:rPr>
              <a:t>.</a:t>
            </a:r>
            <a:endParaRPr lang="uk-UA"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68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41254A2C-3385-41CC-9C53-2CEA3819F2E4}"/>
              </a:ext>
            </a:extLst>
          </p:cNvPr>
          <p:cNvPicPr>
            <a:picLocks noChangeAspect="1" noChangeArrowheads="1"/>
          </p:cNvPicPr>
          <p:nvPr/>
        </p:nvPicPr>
        <p:blipFill>
          <a:blip r:embed="rId2" cstate="print"/>
          <a:srcRect/>
          <a:stretch>
            <a:fillRect/>
          </a:stretch>
        </p:blipFill>
        <p:spPr bwMode="auto">
          <a:xfrm>
            <a:off x="-1" y="86627"/>
            <a:ext cx="12304293" cy="6921165"/>
          </a:xfrm>
          <a:prstGeom prst="rect">
            <a:avLst/>
          </a:prstGeom>
          <a:noFill/>
        </p:spPr>
      </p:pic>
      <p:sp>
        <p:nvSpPr>
          <p:cNvPr id="3" name="TextBox 2">
            <a:extLst>
              <a:ext uri="{FF2B5EF4-FFF2-40B4-BE49-F238E27FC236}">
                <a16:creationId xmlns:a16="http://schemas.microsoft.com/office/drawing/2014/main" id="{2B63358F-510C-4D72-98BC-0643BF95E896}"/>
              </a:ext>
            </a:extLst>
          </p:cNvPr>
          <p:cNvSpPr txBox="1"/>
          <p:nvPr/>
        </p:nvSpPr>
        <p:spPr>
          <a:xfrm>
            <a:off x="1903396" y="341932"/>
            <a:ext cx="8376385" cy="3054619"/>
          </a:xfrm>
          <a:prstGeom prst="rect">
            <a:avLst/>
          </a:prstGeom>
          <a:noFill/>
        </p:spPr>
        <p:txBody>
          <a:bodyPr wrap="square">
            <a:spAutoFit/>
          </a:bodyPr>
          <a:lstStyle/>
          <a:p>
            <a:pPr indent="449580" algn="just">
              <a:lnSpc>
                <a:spcPct val="150000"/>
              </a:lnSpc>
              <a:spcAft>
                <a:spcPts val="1000"/>
              </a:spcAft>
            </a:pPr>
            <a:r>
              <a:rPr lang="uk-UA" sz="2000" b="1" dirty="0">
                <a:effectLst/>
                <a:latin typeface="Times New Roman" panose="02020603050405020304" pitchFamily="18" charset="0"/>
                <a:ea typeface="Times New Roman" panose="02020603050405020304" pitchFamily="18" charset="0"/>
                <a:cs typeface="Times New Roman" panose="02020603050405020304" pitchFamily="18" charset="0"/>
              </a:rPr>
              <a:t>Першими і найбільш поширеними </a:t>
            </a:r>
            <a:r>
              <a:rPr lang="uk-UA" sz="2000" b="1" dirty="0" err="1">
                <a:effectLst/>
                <a:latin typeface="Times New Roman" panose="02020603050405020304" pitchFamily="18" charset="0"/>
                <a:ea typeface="Times New Roman" panose="02020603050405020304" pitchFamily="18" charset="0"/>
                <a:cs typeface="Times New Roman" panose="02020603050405020304" pitchFamily="18" charset="0"/>
              </a:rPr>
              <a:t>самвидавними</a:t>
            </a:r>
            <a:r>
              <a:rPr lang="uk-UA" sz="2000" b="1" dirty="0">
                <a:effectLst/>
                <a:latin typeface="Times New Roman" panose="02020603050405020304" pitchFamily="18" charset="0"/>
                <a:ea typeface="Times New Roman" panose="02020603050405020304" pitchFamily="18" charset="0"/>
                <a:cs typeface="Times New Roman" panose="02020603050405020304" pitchFamily="18" charset="0"/>
              </a:rPr>
              <a:t> творами були вірші «лицаря українського відродження» Василя Симоненка:</a:t>
            </a:r>
            <a:endParaRPr lang="uk-UA" sz="16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Україно! Ти для мене диво!</a:t>
            </a:r>
            <a:endParaRPr lang="uk-UA" sz="1400" b="1"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1000"/>
              </a:spcAft>
            </a:pPr>
            <a:r>
              <a:rPr lang="uk-UA" sz="1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І нехай пливе за роком рік,</a:t>
            </a:r>
            <a:endParaRPr lang="uk-UA" sz="1400" b="1"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1000"/>
              </a:spcAft>
            </a:pPr>
            <a:r>
              <a:rPr lang="uk-UA" sz="1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Буду, мамо, горда и вродлива,                           </a:t>
            </a:r>
          </a:p>
          <a:p>
            <a:pPr algn="just">
              <a:spcAft>
                <a:spcPts val="1000"/>
              </a:spcAft>
            </a:pPr>
            <a:r>
              <a:rPr lang="uk-UA"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 тебе чудуватися навік.</a:t>
            </a:r>
            <a:endParaRPr lang="uk-UA" sz="1800" b="1"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endParaRPr lang="uk-UA"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A610AD8-BC54-4B39-B20B-3A9FA8EDF5F2}"/>
              </a:ext>
            </a:extLst>
          </p:cNvPr>
          <p:cNvSpPr txBox="1"/>
          <p:nvPr/>
        </p:nvSpPr>
        <p:spPr>
          <a:xfrm>
            <a:off x="1739766" y="3062536"/>
            <a:ext cx="6193856" cy="1709892"/>
          </a:xfrm>
          <a:prstGeom prst="rect">
            <a:avLst/>
          </a:prstGeom>
          <a:noFill/>
        </p:spPr>
        <p:txBody>
          <a:bodyPr wrap="square">
            <a:spAutoFit/>
          </a:bodyPr>
          <a:lstStyle/>
          <a:p>
            <a:pPr indent="449580" algn="just">
              <a:lnSpc>
                <a:spcPct val="150000"/>
              </a:lnSpc>
              <a:spcAft>
                <a:spcPts val="1000"/>
              </a:spcAft>
            </a:pP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У 1963 р. на вокзалі в Черкасах Василь Симоненко був по-звірячому побитий, після чого він незабаром помер. Так влада розправилася з молодим, талановитим патріотом. У січні 2019 році йому б виповнилося 84 роки.</a:t>
            </a:r>
            <a:endParaRPr lang="uk-UA"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6" name="Picture 2" descr="Симоненко, Василий Андреевич — Википедия">
            <a:extLst>
              <a:ext uri="{FF2B5EF4-FFF2-40B4-BE49-F238E27FC236}">
                <a16:creationId xmlns:a16="http://schemas.microsoft.com/office/drawing/2014/main" id="{D53B906B-8709-4254-849C-770783013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1414">
            <a:off x="8263330" y="1933747"/>
            <a:ext cx="2856297" cy="3436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7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A74E74FE-E533-40F7-BCDB-0DE3C4426398}"/>
              </a:ext>
            </a:extLst>
          </p:cNvPr>
          <p:cNvPicPr>
            <a:picLocks noChangeAspect="1" noChangeArrowheads="1"/>
          </p:cNvPicPr>
          <p:nvPr/>
        </p:nvPicPr>
        <p:blipFill>
          <a:blip r:embed="rId2" cstate="print"/>
          <a:srcRect/>
          <a:stretch>
            <a:fillRect/>
          </a:stretch>
        </p:blipFill>
        <p:spPr bwMode="auto">
          <a:xfrm>
            <a:off x="0" y="0"/>
            <a:ext cx="12304293" cy="6921165"/>
          </a:xfrm>
          <a:prstGeom prst="rect">
            <a:avLst/>
          </a:prstGeom>
          <a:noFill/>
        </p:spPr>
      </p:pic>
      <p:sp>
        <p:nvSpPr>
          <p:cNvPr id="3" name="TextBox 2">
            <a:extLst>
              <a:ext uri="{FF2B5EF4-FFF2-40B4-BE49-F238E27FC236}">
                <a16:creationId xmlns:a16="http://schemas.microsoft.com/office/drawing/2014/main" id="{EC8572A7-31D9-4301-A52D-9B18E62DEA25}"/>
              </a:ext>
            </a:extLst>
          </p:cNvPr>
          <p:cNvSpPr txBox="1"/>
          <p:nvPr/>
        </p:nvSpPr>
        <p:spPr>
          <a:xfrm>
            <a:off x="1674797" y="642598"/>
            <a:ext cx="8071650" cy="5131341"/>
          </a:xfrm>
          <a:prstGeom prst="rect">
            <a:avLst/>
          </a:prstGeom>
          <a:noFill/>
        </p:spPr>
        <p:txBody>
          <a:bodyPr wrap="square">
            <a:spAutoFit/>
          </a:bodyPr>
          <a:lstStyle/>
          <a:p>
            <a:pPr indent="449580" algn="just">
              <a:lnSpc>
                <a:spcPct val="150000"/>
              </a:lnSpc>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Головним організатором і розповсюджувачем самвидаву був Іван Світличний. Він поставив собі за мету створити альтернативу офіційній українській літературі. І. Світличний був духовним та ідейним лідером українського дисидентського руху. У 1994 р йому була присуджена Державна премія імені Т. Г. Шевченка (посмертно). У 2009 р. на Україні відбулися урочисті заходи, присвячені 80-ти річчю від дня народження видатного патріота, громадянина з великої літери.</a:t>
            </a:r>
            <a:endParaRPr lang="uk-UA"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Серед </a:t>
            </a:r>
            <a:r>
              <a:rPr lang="uk-UA" sz="1800" dirty="0" err="1">
                <a:effectLst/>
                <a:latin typeface="Times New Roman" panose="02020603050405020304" pitchFamily="18" charset="0"/>
                <a:ea typeface="Times New Roman" panose="02020603050405020304" pitchFamily="18" charset="0"/>
                <a:cs typeface="Times New Roman" panose="02020603050405020304" pitchFamily="18" charset="0"/>
              </a:rPr>
              <a:t>самвидавних</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творів слід відзначити спогади про ГУЛАГ </a:t>
            </a:r>
          </a:p>
          <a:p>
            <a:pPr indent="449580">
              <a:lnSpc>
                <a:spcPct val="150000"/>
              </a:lnSpc>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Л. Самуся «Чорні дні мого Існування»; </a:t>
            </a:r>
          </a:p>
          <a:p>
            <a:pPr indent="449580">
              <a:lnSpc>
                <a:spcPct val="150000"/>
              </a:lnSpc>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роботи І. Світличного «Українська інтелігенція перед судом КДБ»,</a:t>
            </a:r>
          </a:p>
          <a:p>
            <a:pPr indent="449580">
              <a:lnSpc>
                <a:spcPct val="150000"/>
              </a:lnSpc>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І. Дзюби «Інтернаціоналізм чи русифікація?».</a:t>
            </a:r>
            <a:endParaRPr lang="uk-UA"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СВІТЛИЧНИЙ ІВАН ОЛЕКСІЙОВИЧ">
            <a:extLst>
              <a:ext uri="{FF2B5EF4-FFF2-40B4-BE49-F238E27FC236}">
                <a16:creationId xmlns:a16="http://schemas.microsoft.com/office/drawing/2014/main" id="{52DFB65F-15F5-4696-B52B-4A4560ABF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3586">
            <a:off x="9950048" y="461762"/>
            <a:ext cx="2038350" cy="2238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172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240631" y="26589"/>
            <a:ext cx="12622164" cy="6804822"/>
          </a:xfrm>
          <a:prstGeom prst="rect">
            <a:avLst/>
          </a:prstGeom>
          <a:noFill/>
        </p:spPr>
      </p:pic>
      <p:pic>
        <p:nvPicPr>
          <p:cNvPr id="3" name="Рисунок 2" descr="383402696.jpg"/>
          <p:cNvPicPr>
            <a:picLocks noChangeAspect="1"/>
          </p:cNvPicPr>
          <p:nvPr/>
        </p:nvPicPr>
        <p:blipFill>
          <a:blip r:embed="rId3" cstate="print"/>
          <a:stretch>
            <a:fillRect/>
          </a:stretch>
        </p:blipFill>
        <p:spPr>
          <a:xfrm rot="21091234">
            <a:off x="-379896" y="1467382"/>
            <a:ext cx="3936129" cy="2958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Прямоугольник 3"/>
          <p:cNvSpPr/>
          <p:nvPr/>
        </p:nvSpPr>
        <p:spPr>
          <a:xfrm>
            <a:off x="2321163" y="266148"/>
            <a:ext cx="8507258" cy="646331"/>
          </a:xfrm>
          <a:prstGeom prst="rect">
            <a:avLst/>
          </a:prstGeom>
        </p:spPr>
        <p:txBody>
          <a:bodyPr wrap="square">
            <a:spAutoFit/>
          </a:bodyPr>
          <a:lstStyle/>
          <a:p>
            <a:pPr algn="ctr"/>
            <a:r>
              <a:rPr lang="ru-RU" b="1" dirty="0">
                <a:latin typeface="Arial" charset="0"/>
                <a:cs typeface="Arial" charset="0"/>
              </a:rPr>
              <a:t>Першим </a:t>
            </a:r>
            <a:r>
              <a:rPr lang="ru-RU" b="1" dirty="0" err="1">
                <a:latin typeface="Arial" charset="0"/>
                <a:cs typeface="Arial" charset="0"/>
              </a:rPr>
              <a:t>грунтовним</a:t>
            </a:r>
            <a:r>
              <a:rPr lang="ru-RU" b="1" dirty="0">
                <a:latin typeface="Arial" charset="0"/>
                <a:cs typeface="Arial" charset="0"/>
              </a:rPr>
              <a:t> </a:t>
            </a:r>
            <a:r>
              <a:rPr lang="ru-RU" b="1" dirty="0" err="1">
                <a:latin typeface="Arial" charset="0"/>
                <a:cs typeface="Arial" charset="0"/>
              </a:rPr>
              <a:t>узагальненням</a:t>
            </a:r>
            <a:r>
              <a:rPr lang="ru-RU" b="1" dirty="0">
                <a:latin typeface="Arial" charset="0"/>
                <a:cs typeface="Arial" charset="0"/>
              </a:rPr>
              <a:t> </a:t>
            </a:r>
            <a:r>
              <a:rPr lang="ru-RU" b="1" dirty="0" err="1">
                <a:latin typeface="Arial" charset="0"/>
                <a:cs typeface="Arial" charset="0"/>
              </a:rPr>
              <a:t>ідей</a:t>
            </a:r>
            <a:r>
              <a:rPr lang="ru-RU" b="1" dirty="0">
                <a:latin typeface="Arial" charset="0"/>
                <a:cs typeface="Arial" charset="0"/>
              </a:rPr>
              <a:t> </a:t>
            </a:r>
            <a:r>
              <a:rPr lang="ru-RU" b="1" dirty="0" err="1">
                <a:latin typeface="Arial" charset="0"/>
                <a:cs typeface="Arial" charset="0"/>
              </a:rPr>
              <a:t>українського</a:t>
            </a:r>
            <a:r>
              <a:rPr lang="ru-RU" b="1" dirty="0">
                <a:latin typeface="Arial" charset="0"/>
                <a:cs typeface="Arial" charset="0"/>
              </a:rPr>
              <a:t> </a:t>
            </a:r>
            <a:r>
              <a:rPr lang="ru-RU" b="1" dirty="0" err="1">
                <a:latin typeface="Arial" charset="0"/>
                <a:cs typeface="Arial" charset="0"/>
              </a:rPr>
              <a:t>опозиційного</a:t>
            </a:r>
            <a:r>
              <a:rPr lang="ru-RU" b="1" dirty="0">
                <a:latin typeface="Arial" charset="0"/>
                <a:cs typeface="Arial" charset="0"/>
              </a:rPr>
              <a:t> </a:t>
            </a:r>
            <a:r>
              <a:rPr lang="ru-RU" b="1" dirty="0" err="1">
                <a:latin typeface="Arial" charset="0"/>
                <a:cs typeface="Arial" charset="0"/>
              </a:rPr>
              <a:t>руху</a:t>
            </a:r>
            <a:r>
              <a:rPr lang="ru-RU" b="1" dirty="0">
                <a:latin typeface="Arial" charset="0"/>
                <a:cs typeface="Arial" charset="0"/>
              </a:rPr>
              <a:t> стала </a:t>
            </a:r>
            <a:r>
              <a:rPr lang="ru-RU" b="1" dirty="0" err="1">
                <a:latin typeface="Arial" charset="0"/>
                <a:cs typeface="Arial" charset="0"/>
              </a:rPr>
              <a:t>праця</a:t>
            </a:r>
            <a:r>
              <a:rPr lang="ru-RU" b="1" dirty="0">
                <a:latin typeface="Arial" charset="0"/>
                <a:cs typeface="Arial" charset="0"/>
              </a:rPr>
              <a:t> І. </a:t>
            </a:r>
            <a:r>
              <a:rPr lang="ru-RU" b="1" dirty="0" err="1">
                <a:latin typeface="Arial" charset="0"/>
                <a:cs typeface="Arial" charset="0"/>
              </a:rPr>
              <a:t>Дзюби</a:t>
            </a:r>
            <a:r>
              <a:rPr lang="ru-RU" b="1" dirty="0">
                <a:latin typeface="Arial" charset="0"/>
                <a:cs typeface="Arial" charset="0"/>
              </a:rPr>
              <a:t> «</a:t>
            </a:r>
            <a:r>
              <a:rPr lang="ru-RU" b="1" dirty="0" err="1">
                <a:latin typeface="Arial" charset="0"/>
                <a:cs typeface="Arial" charset="0"/>
              </a:rPr>
              <a:t>Інтернаціоналізм</a:t>
            </a:r>
            <a:r>
              <a:rPr lang="ru-RU" b="1" dirty="0">
                <a:latin typeface="Arial" charset="0"/>
                <a:cs typeface="Arial" charset="0"/>
              </a:rPr>
              <a:t> </a:t>
            </a:r>
            <a:r>
              <a:rPr lang="ru-RU" b="1" dirty="0" err="1">
                <a:latin typeface="Arial" charset="0"/>
                <a:cs typeface="Arial" charset="0"/>
              </a:rPr>
              <a:t>чи</a:t>
            </a:r>
            <a:r>
              <a:rPr lang="ru-RU" b="1" dirty="0">
                <a:latin typeface="Arial" charset="0"/>
                <a:cs typeface="Arial" charset="0"/>
              </a:rPr>
              <a:t> </a:t>
            </a:r>
            <a:r>
              <a:rPr lang="ru-RU" b="1" dirty="0" err="1">
                <a:latin typeface="Arial" charset="0"/>
                <a:cs typeface="Arial" charset="0"/>
              </a:rPr>
              <a:t>русифікація</a:t>
            </a:r>
            <a:r>
              <a:rPr lang="ru-RU" b="1" dirty="0">
                <a:latin typeface="Arial" charset="0"/>
                <a:cs typeface="Arial" charset="0"/>
              </a:rPr>
              <a:t>?» (1965 р.)</a:t>
            </a:r>
            <a:endParaRPr lang="uk-UA" dirty="0"/>
          </a:p>
        </p:txBody>
      </p:sp>
      <p:pic>
        <p:nvPicPr>
          <p:cNvPr id="5" name="Picture 2" descr="&amp;Fcy;&amp;acy;&amp;jcy;&amp;lcy;:Dzuba Book.jpeg"/>
          <p:cNvPicPr>
            <a:picLocks noChangeAspect="1" noChangeArrowheads="1"/>
          </p:cNvPicPr>
          <p:nvPr/>
        </p:nvPicPr>
        <p:blipFill>
          <a:blip r:embed="rId4" cstate="print"/>
          <a:srcRect/>
          <a:stretch>
            <a:fillRect/>
          </a:stretch>
        </p:blipFill>
        <p:spPr bwMode="auto">
          <a:xfrm rot="882545">
            <a:off x="10986956" y="2217151"/>
            <a:ext cx="1928826" cy="2786982"/>
          </a:xfrm>
          <a:prstGeom prst="rect">
            <a:avLst/>
          </a:prstGeom>
          <a:ln>
            <a:noFill/>
          </a:ln>
          <a:effectLst>
            <a:outerShdw blurRad="292100" dist="139700" dir="2700000" algn="tl" rotWithShape="0">
              <a:srgbClr val="333333">
                <a:alpha val="65000"/>
              </a:srgbClr>
            </a:outerShdw>
          </a:effectLst>
        </p:spPr>
      </p:pic>
      <p:sp>
        <p:nvSpPr>
          <p:cNvPr id="6" name="Содержимое 3">
            <a:extLst>
              <a:ext uri="{FF2B5EF4-FFF2-40B4-BE49-F238E27FC236}">
                <a16:creationId xmlns:a16="http://schemas.microsoft.com/office/drawing/2014/main" id="{D9E83A00-411D-45A8-8E63-E50482020FB9}"/>
              </a:ext>
            </a:extLst>
          </p:cNvPr>
          <p:cNvSpPr txBox="1">
            <a:spLocks/>
          </p:cNvSpPr>
          <p:nvPr/>
        </p:nvSpPr>
        <p:spPr>
          <a:xfrm>
            <a:off x="3663572" y="5484217"/>
            <a:ext cx="7417512" cy="53782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u-RU" sz="2000" dirty="0">
                <a:solidFill>
                  <a:srgbClr val="000104"/>
                </a:solidFill>
              </a:rPr>
              <a:t>В 1966 </a:t>
            </a:r>
            <a:r>
              <a:rPr lang="ru-RU" sz="2000" dirty="0" err="1">
                <a:solidFill>
                  <a:srgbClr val="000104"/>
                </a:solidFill>
              </a:rPr>
              <a:t>його</a:t>
            </a:r>
            <a:r>
              <a:rPr lang="ru-RU" sz="2000" dirty="0">
                <a:solidFill>
                  <a:srgbClr val="000104"/>
                </a:solidFill>
              </a:rPr>
              <a:t> </a:t>
            </a:r>
            <a:r>
              <a:rPr lang="ru-RU" sz="2000" dirty="0" err="1">
                <a:solidFill>
                  <a:srgbClr val="000104"/>
                </a:solidFill>
              </a:rPr>
              <a:t>викликали</a:t>
            </a:r>
            <a:r>
              <a:rPr lang="ru-RU" sz="2000" dirty="0">
                <a:solidFill>
                  <a:srgbClr val="000104"/>
                </a:solidFill>
              </a:rPr>
              <a:t> в ЦК та </a:t>
            </a:r>
            <a:r>
              <a:rPr lang="ru-RU" sz="2000" dirty="0" err="1">
                <a:solidFill>
                  <a:srgbClr val="000104"/>
                </a:solidFill>
              </a:rPr>
              <a:t>запропонували</a:t>
            </a:r>
            <a:r>
              <a:rPr lang="ru-RU" sz="2000" dirty="0">
                <a:solidFill>
                  <a:srgbClr val="000104"/>
                </a:solidFill>
              </a:rPr>
              <a:t> </a:t>
            </a:r>
            <a:r>
              <a:rPr lang="ru-RU" sz="2000" dirty="0" err="1">
                <a:solidFill>
                  <a:srgbClr val="000104"/>
                </a:solidFill>
              </a:rPr>
              <a:t>написати</a:t>
            </a:r>
            <a:r>
              <a:rPr lang="ru-RU" sz="2000" dirty="0">
                <a:solidFill>
                  <a:srgbClr val="000104"/>
                </a:solidFill>
              </a:rPr>
              <a:t> </a:t>
            </a:r>
            <a:r>
              <a:rPr lang="ru-RU" sz="2000" dirty="0" err="1">
                <a:solidFill>
                  <a:srgbClr val="000104"/>
                </a:solidFill>
              </a:rPr>
              <a:t>прокомуністичний</a:t>
            </a:r>
            <a:r>
              <a:rPr lang="ru-RU" sz="2000" dirty="0">
                <a:solidFill>
                  <a:srgbClr val="000104"/>
                </a:solidFill>
              </a:rPr>
              <a:t> </a:t>
            </a:r>
            <a:r>
              <a:rPr lang="ru-RU" sz="2000" dirty="0" err="1">
                <a:solidFill>
                  <a:srgbClr val="000104"/>
                </a:solidFill>
              </a:rPr>
              <a:t>твір</a:t>
            </a:r>
            <a:r>
              <a:rPr lang="ru-RU" sz="2000" dirty="0">
                <a:solidFill>
                  <a:srgbClr val="000104"/>
                </a:solidFill>
              </a:rPr>
              <a:t>. Дзюба </a:t>
            </a:r>
            <a:r>
              <a:rPr lang="ru-RU" sz="2000" dirty="0" err="1">
                <a:solidFill>
                  <a:srgbClr val="000104"/>
                </a:solidFill>
              </a:rPr>
              <a:t>відмовився</a:t>
            </a:r>
            <a:r>
              <a:rPr lang="ru-RU" sz="2000" dirty="0">
                <a:solidFill>
                  <a:srgbClr val="000104"/>
                </a:solidFill>
              </a:rPr>
              <a:t> і </a:t>
            </a:r>
            <a:r>
              <a:rPr lang="ru-RU" sz="2000" dirty="0" err="1">
                <a:solidFill>
                  <a:srgbClr val="000104"/>
                </a:solidFill>
              </a:rPr>
              <a:t>втратив</a:t>
            </a:r>
            <a:r>
              <a:rPr lang="ru-RU" sz="2000" dirty="0">
                <a:solidFill>
                  <a:srgbClr val="000104"/>
                </a:solidFill>
              </a:rPr>
              <a:t> роботу</a:t>
            </a:r>
          </a:p>
          <a:p>
            <a:endParaRPr lang="ru-RU" dirty="0">
              <a:solidFill>
                <a:srgbClr val="000104"/>
              </a:solidFill>
            </a:endParaRPr>
          </a:p>
          <a:p>
            <a:endParaRPr lang="ru-RU" dirty="0"/>
          </a:p>
        </p:txBody>
      </p:sp>
      <p:sp>
        <p:nvSpPr>
          <p:cNvPr id="8" name="TextBox 7">
            <a:extLst>
              <a:ext uri="{FF2B5EF4-FFF2-40B4-BE49-F238E27FC236}">
                <a16:creationId xmlns:a16="http://schemas.microsoft.com/office/drawing/2014/main" id="{65A5E642-3651-4159-9F18-DEA680425366}"/>
              </a:ext>
            </a:extLst>
          </p:cNvPr>
          <p:cNvSpPr txBox="1"/>
          <p:nvPr/>
        </p:nvSpPr>
        <p:spPr>
          <a:xfrm>
            <a:off x="3663572" y="962387"/>
            <a:ext cx="7613671" cy="4349909"/>
          </a:xfrm>
          <a:prstGeom prst="rect">
            <a:avLst/>
          </a:prstGeom>
          <a:noFill/>
        </p:spPr>
        <p:txBody>
          <a:bodyPr wrap="square">
            <a:spAutoFit/>
          </a:bodyPr>
          <a:lstStyle/>
          <a:p>
            <a:pPr indent="449580">
              <a:spcAft>
                <a:spcPts val="100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Своєрідним підсумком діяльності дисидентів часів «відлиги» була праця літературного критика з Києва Івана Дзюби «Інтернаціоналізм чи русифікація?»,  згодом перекладена кількома європейськими мовами. </a:t>
            </a:r>
          </a:p>
          <a:p>
            <a:pPr indent="449580">
              <a:spcAft>
                <a:spcPts val="1000"/>
              </a:spcAft>
            </a:pPr>
            <a:r>
              <a:rPr lang="ru-RU" sz="2000" b="1" dirty="0" err="1">
                <a:solidFill>
                  <a:srgbClr val="000104"/>
                </a:solidFill>
              </a:rPr>
              <a:t>Іва́н</a:t>
            </a:r>
            <a:r>
              <a:rPr lang="ru-RU" sz="2000" b="1" dirty="0">
                <a:solidFill>
                  <a:srgbClr val="000104"/>
                </a:solidFill>
              </a:rPr>
              <a:t> </a:t>
            </a:r>
            <a:r>
              <a:rPr lang="ru-RU" sz="2000" b="1" dirty="0" err="1">
                <a:solidFill>
                  <a:srgbClr val="000104"/>
                </a:solidFill>
              </a:rPr>
              <a:t>Миха́йлович</a:t>
            </a:r>
            <a:r>
              <a:rPr lang="ru-RU" sz="2000" b="1" dirty="0">
                <a:solidFill>
                  <a:srgbClr val="000104"/>
                </a:solidFill>
              </a:rPr>
              <a:t> </a:t>
            </a:r>
            <a:r>
              <a:rPr lang="ru-RU" sz="2000" b="1" dirty="0" err="1">
                <a:solidFill>
                  <a:srgbClr val="000104"/>
                </a:solidFill>
              </a:rPr>
              <a:t>Дзю́ба</a:t>
            </a:r>
            <a:r>
              <a:rPr lang="ru-RU" sz="2000" dirty="0">
                <a:solidFill>
                  <a:srgbClr val="000104"/>
                </a:solidFill>
              </a:rPr>
              <a:t> (1931, </a:t>
            </a:r>
            <a:r>
              <a:rPr lang="ru-RU" sz="2000" dirty="0" err="1">
                <a:solidFill>
                  <a:srgbClr val="000104"/>
                </a:solidFill>
              </a:rPr>
              <a:t>Донеччина</a:t>
            </a:r>
            <a:r>
              <a:rPr lang="ru-RU" sz="2000" dirty="0">
                <a:solidFill>
                  <a:srgbClr val="000104"/>
                </a:solidFill>
              </a:rPr>
              <a:t>) — </a:t>
            </a:r>
            <a:r>
              <a:rPr lang="ru-RU" sz="2000" dirty="0" err="1">
                <a:solidFill>
                  <a:srgbClr val="000104"/>
                </a:solidFill>
              </a:rPr>
              <a:t>радянський</a:t>
            </a:r>
            <a:r>
              <a:rPr lang="ru-RU" sz="2000" dirty="0">
                <a:solidFill>
                  <a:srgbClr val="000104"/>
                </a:solidFill>
              </a:rPr>
              <a:t> </a:t>
            </a:r>
            <a:r>
              <a:rPr lang="ru-RU" sz="2000" dirty="0" err="1">
                <a:solidFill>
                  <a:srgbClr val="000104"/>
                </a:solidFill>
              </a:rPr>
              <a:t>дисидент</a:t>
            </a:r>
            <a:r>
              <a:rPr lang="ru-RU" sz="2000" dirty="0">
                <a:solidFill>
                  <a:srgbClr val="000104"/>
                </a:solidFill>
              </a:rPr>
              <a:t>, </a:t>
            </a:r>
            <a:r>
              <a:rPr lang="ru-RU" sz="2000" dirty="0" err="1">
                <a:solidFill>
                  <a:srgbClr val="000104"/>
                </a:solidFill>
              </a:rPr>
              <a:t>український</a:t>
            </a:r>
            <a:r>
              <a:rPr lang="ru-RU" sz="2000" dirty="0">
                <a:solidFill>
                  <a:srgbClr val="000104"/>
                </a:solidFill>
              </a:rPr>
              <a:t> </a:t>
            </a:r>
            <a:r>
              <a:rPr lang="ru-RU" sz="2000" dirty="0" err="1">
                <a:solidFill>
                  <a:srgbClr val="000104"/>
                </a:solidFill>
              </a:rPr>
              <a:t>літературознавець</a:t>
            </a:r>
            <a:r>
              <a:rPr lang="ru-RU" sz="2000" dirty="0">
                <a:solidFill>
                  <a:srgbClr val="000104"/>
                </a:solidFill>
              </a:rPr>
              <a:t> та </a:t>
            </a:r>
            <a:r>
              <a:rPr lang="ru-RU" sz="2000" dirty="0" err="1">
                <a:solidFill>
                  <a:srgbClr val="000104"/>
                </a:solidFill>
              </a:rPr>
              <a:t>публіцист</a:t>
            </a:r>
            <a:endParaRPr lang="ru-RU" sz="2000" dirty="0">
              <a:solidFill>
                <a:srgbClr val="000104"/>
              </a:solidFill>
            </a:endParaRPr>
          </a:p>
          <a:p>
            <a:pPr indent="449580">
              <a:spcAft>
                <a:spcPts val="100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Книга була своєрідним протестом проти арештів українських дисидентів, здійснених в 1965 р. і звинуваченні їх в антирадянській діяльності. Свій твір І. Дзюба адресував П. Шелесту, першому секретареві ЦК КПУ. Автор сміливо засуджував практику нехтування громадянськими правами українського народу. Гострій критиці була піддана національна політика комуністичної партії в Україні.</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C94249AC-AA48-485C-BF7A-DAFCA603D73D}"/>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6146" name="Picture 2" descr="Картинки по запросу дисидентський рух в україні самвида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17" y="1009242"/>
            <a:ext cx="5334000" cy="3886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Прямоугольник 1"/>
          <p:cNvSpPr/>
          <p:nvPr/>
        </p:nvSpPr>
        <p:spPr>
          <a:xfrm>
            <a:off x="7464153" y="805687"/>
            <a:ext cx="2705405" cy="4524315"/>
          </a:xfrm>
          <a:prstGeom prst="rect">
            <a:avLst/>
          </a:prstGeom>
        </p:spPr>
        <p:txBody>
          <a:bodyPr wrap="square">
            <a:spAutoFit/>
          </a:bodyPr>
          <a:lstStyle/>
          <a:p>
            <a:pPr algn="ctr"/>
            <a:r>
              <a:rPr lang="uk-UA" sz="3200" b="1" dirty="0">
                <a:latin typeface="Times New Roman" pitchFamily="18" charset="0"/>
                <a:cs typeface="Times New Roman" pitchFamily="18" charset="0"/>
              </a:rPr>
              <a:t>Важливою формою боротьби проти посилення репресій були демонстрації протесту </a:t>
            </a:r>
            <a:endParaRPr lang="ru-RU"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834504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F168E63E-C1D6-4839-A580-F166921D199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21DAF183-62D0-4496-B93E-2AE069922F7F}"/>
              </a:ext>
            </a:extLst>
          </p:cNvPr>
          <p:cNvSpPr txBox="1"/>
          <p:nvPr/>
        </p:nvSpPr>
        <p:spPr>
          <a:xfrm>
            <a:off x="1761422" y="288758"/>
            <a:ext cx="9442383" cy="5909310"/>
          </a:xfrm>
          <a:prstGeom prst="rect">
            <a:avLst/>
          </a:prstGeom>
          <a:noFill/>
        </p:spPr>
        <p:txBody>
          <a:bodyPr wrap="square">
            <a:spAutoFit/>
          </a:bodyPr>
          <a:lstStyle/>
          <a:p>
            <a:pPr algn="l"/>
            <a:r>
              <a:rPr lang="uk-UA" b="1" i="0" dirty="0">
                <a:solidFill>
                  <a:srgbClr val="292B2C"/>
                </a:solidFill>
                <a:effectLst/>
                <a:latin typeface="Roboto" panose="02000000000000000000" pitchFamily="2" charset="0"/>
              </a:rPr>
              <a:t>У русі Опору активну участь брали також робітники й службовці; їх активні протидії існуючому ладові виявлялися в різних формах: страйках, організаційному опорі, бунтах. У 1953 р. в м. Христинівка на Донеччині вибухнуло повстання будівельників, які споруджували комсомольські шахти. Вони рішуче виступили проти дій міліції щодо свого товариша, молодого будівельника, які призвели до його смерті.</a:t>
            </a:r>
          </a:p>
          <a:p>
            <a:pPr algn="l"/>
            <a:r>
              <a:rPr lang="uk-UA" b="1" i="0" dirty="0">
                <a:solidFill>
                  <a:srgbClr val="292B2C"/>
                </a:solidFill>
                <a:effectLst/>
                <a:latin typeface="Roboto" panose="02000000000000000000" pitchFamily="2" charset="0"/>
              </a:rPr>
              <a:t>Виступи робітників були некоординованими. У той самий час подібний випадок мав місце в м. Прилуки Чернігівської області. Тут робітники взяли участь у страйковому виступі у зв’язку з вбивством їхнього товариша в місцевому відділі міліції. Вони висловлювали різку критику на адресу місцевих органів влади з приводу порушення конституційних прав людини і свавілля. Перелякана місцева й обласна влада намагалися заспокоїти розгніваних людей; фактично всі вимоги, які вони висували, були виконані.</a:t>
            </a:r>
          </a:p>
          <a:p>
            <a:pPr algn="l"/>
            <a:r>
              <a:rPr lang="uk-UA" b="1" i="0" dirty="0">
                <a:solidFill>
                  <a:srgbClr val="292B2C"/>
                </a:solidFill>
                <a:effectLst/>
                <a:latin typeface="Roboto" panose="02000000000000000000" pitchFamily="2" charset="0"/>
              </a:rPr>
              <a:t>У багатьох регіонах України робітники виступали проти махінацій керівництва підприємств під час нарахування зарплати. У 1963 р. в Кривому Розі відбувся страйк, викликаний підвищенням цін на продукти харчування. Того ж року робітничі заворушення відбулися в Горлівці, Одесі, Львові. Виступи відбивали невдоволення політикою тоталітарної держави, механізмом визискування трудового люду, сильним пресом експлуатації, невідповідністю дій урядових інстанцій конституційним положенням, систематичними порушеннями органами влади Основного закону — Конституції. Загалом у цей період робітничий рух носив стихійний неорганізований характер.</a:t>
            </a:r>
          </a:p>
        </p:txBody>
      </p:sp>
    </p:spTree>
    <p:extLst>
      <p:ext uri="{BB962C8B-B14F-4D97-AF65-F5344CB8AC3E}">
        <p14:creationId xmlns:p14="http://schemas.microsoft.com/office/powerpoint/2010/main" val="1092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0" y="-211756"/>
            <a:ext cx="12192000" cy="7037219"/>
          </a:xfrm>
          <a:prstGeom prst="rect">
            <a:avLst/>
          </a:prstGeom>
          <a:noFill/>
        </p:spPr>
      </p:pic>
      <p:pic>
        <p:nvPicPr>
          <p:cNvPr id="3" name="Picture 2" descr="http://museum.khpg.org/files/photos/1128024147.jpg"/>
          <p:cNvPicPr>
            <a:picLocks noChangeAspect="1" noChangeArrowheads="1"/>
          </p:cNvPicPr>
          <p:nvPr/>
        </p:nvPicPr>
        <p:blipFill>
          <a:blip r:embed="rId3" cstate="print"/>
          <a:srcRect/>
          <a:stretch>
            <a:fillRect/>
          </a:stretch>
        </p:blipFill>
        <p:spPr bwMode="auto">
          <a:xfrm rot="21284728">
            <a:off x="420549" y="109931"/>
            <a:ext cx="2364116" cy="305605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rot="21204171">
            <a:off x="776096" y="3267019"/>
            <a:ext cx="2113409" cy="646331"/>
          </a:xfrm>
          <a:prstGeom prst="rect">
            <a:avLst/>
          </a:prstGeom>
        </p:spPr>
        <p:txBody>
          <a:bodyPr wrap="square">
            <a:spAutoFit/>
          </a:bodyPr>
          <a:lstStyle/>
          <a:p>
            <a:pPr algn="ctr"/>
            <a:r>
              <a:rPr lang="uk-UA" dirty="0"/>
              <a:t>М. Дяк – член-засновник УНФ</a:t>
            </a:r>
          </a:p>
        </p:txBody>
      </p:sp>
      <p:sp>
        <p:nvSpPr>
          <p:cNvPr id="6" name="Прямоугольник 5"/>
          <p:cNvSpPr/>
          <p:nvPr/>
        </p:nvSpPr>
        <p:spPr>
          <a:xfrm>
            <a:off x="3099335" y="301236"/>
            <a:ext cx="7449953" cy="923330"/>
          </a:xfrm>
          <a:prstGeom prst="rect">
            <a:avLst/>
          </a:prstGeom>
        </p:spPr>
        <p:txBody>
          <a:bodyPr wrap="square">
            <a:spAutoFit/>
          </a:bodyPr>
          <a:lstStyle/>
          <a:p>
            <a:pPr algn="ctr"/>
            <a:r>
              <a:rPr lang="ru-RU" b="1" dirty="0" err="1">
                <a:latin typeface="Arial" charset="0"/>
                <a:cs typeface="Arial" charset="0"/>
              </a:rPr>
              <a:t>Розрізнені</a:t>
            </a:r>
            <a:r>
              <a:rPr lang="ru-RU" b="1" dirty="0">
                <a:latin typeface="Arial" charset="0"/>
                <a:cs typeface="Arial" charset="0"/>
              </a:rPr>
              <a:t> </a:t>
            </a:r>
            <a:r>
              <a:rPr lang="ru-RU" b="1" dirty="0" err="1">
                <a:latin typeface="Arial" charset="0"/>
                <a:cs typeface="Arial" charset="0"/>
              </a:rPr>
              <a:t>десидентські</a:t>
            </a:r>
            <a:r>
              <a:rPr lang="ru-RU" b="1" dirty="0">
                <a:latin typeface="Arial" charset="0"/>
                <a:cs typeface="Arial" charset="0"/>
              </a:rPr>
              <a:t> </a:t>
            </a:r>
            <a:r>
              <a:rPr lang="ru-RU" b="1" dirty="0" err="1">
                <a:latin typeface="Arial" charset="0"/>
                <a:cs typeface="Arial" charset="0"/>
              </a:rPr>
              <a:t>групи</a:t>
            </a:r>
            <a:r>
              <a:rPr lang="ru-RU" b="1" dirty="0">
                <a:latin typeface="Arial" charset="0"/>
                <a:cs typeface="Arial" charset="0"/>
              </a:rPr>
              <a:t> почали об</a:t>
            </a:r>
            <a:r>
              <a:rPr lang="en-US" b="1" dirty="0">
                <a:latin typeface="Arial" charset="0"/>
                <a:cs typeface="Arial" charset="0"/>
              </a:rPr>
              <a:t>’</a:t>
            </a:r>
            <a:r>
              <a:rPr lang="uk-UA" b="1" dirty="0" err="1">
                <a:latin typeface="Arial" charset="0"/>
                <a:cs typeface="Arial" charset="0"/>
              </a:rPr>
              <a:t>єднуватись</a:t>
            </a:r>
            <a:r>
              <a:rPr lang="uk-UA" b="1" dirty="0">
                <a:latin typeface="Arial" charset="0"/>
                <a:cs typeface="Arial" charset="0"/>
              </a:rPr>
              <a:t> в організовані рухи. 1964 рік – у західних областях республіки сформувався Український національний фронт (УНФ).</a:t>
            </a:r>
            <a:endParaRPr lang="uk-UA" dirty="0"/>
          </a:p>
        </p:txBody>
      </p:sp>
      <p:sp>
        <p:nvSpPr>
          <p:cNvPr id="7" name="TextBox 6">
            <a:extLst>
              <a:ext uri="{FF2B5EF4-FFF2-40B4-BE49-F238E27FC236}">
                <a16:creationId xmlns:a16="http://schemas.microsoft.com/office/drawing/2014/main" id="{927DCCD9-5D60-4A6C-B2E6-AF0B16BFC1CA}"/>
              </a:ext>
            </a:extLst>
          </p:cNvPr>
          <p:cNvSpPr txBox="1"/>
          <p:nvPr/>
        </p:nvSpPr>
        <p:spPr>
          <a:xfrm>
            <a:off x="2800865" y="1386038"/>
            <a:ext cx="8864867" cy="4801314"/>
          </a:xfrm>
          <a:prstGeom prst="rect">
            <a:avLst/>
          </a:prstGeom>
          <a:noFill/>
        </p:spPr>
        <p:txBody>
          <a:bodyPr wrap="square">
            <a:spAutoFit/>
          </a:bodyPr>
          <a:lstStyle/>
          <a:p>
            <a:pPr algn="just"/>
            <a:r>
              <a:rPr lang="uk-UA" b="1" i="0" dirty="0">
                <a:solidFill>
                  <a:srgbClr val="292B2C"/>
                </a:solidFill>
                <a:effectLst/>
                <a:latin typeface="Roboto" panose="02000000000000000000" pitchFamily="2" charset="0"/>
              </a:rPr>
              <a:t>УНФ об’єднував майже 150 осіб. Створення УНФ пов’язане з іменем Д. </a:t>
            </a:r>
            <a:r>
              <a:rPr lang="uk-UA" b="1" i="0" dirty="0" err="1">
                <a:solidFill>
                  <a:srgbClr val="292B2C"/>
                </a:solidFill>
                <a:effectLst/>
                <a:latin typeface="Roboto" panose="02000000000000000000" pitchFamily="2" charset="0"/>
              </a:rPr>
              <a:t>Квацка</a:t>
            </a:r>
            <a:r>
              <a:rPr lang="uk-UA" b="1" i="0" dirty="0">
                <a:solidFill>
                  <a:srgbClr val="292B2C"/>
                </a:solidFill>
                <a:effectLst/>
                <a:latin typeface="Roboto" panose="02000000000000000000" pitchFamily="2" charset="0"/>
              </a:rPr>
              <a:t>. Організація уявлялась як широкий загальнонаціональний і антиколоніальний рух. Діяльність організації розпочалася з випуску самвидавом журналу «Воля і Батьківщина». Протягом 1964—1966 рр. було видано 16 номерів журналу, 96 примірників. Напередодні </a:t>
            </a:r>
            <a:r>
              <a:rPr lang="en-US" b="1" i="0" dirty="0">
                <a:solidFill>
                  <a:srgbClr val="292B2C"/>
                </a:solidFill>
                <a:effectLst/>
                <a:latin typeface="Roboto" panose="02000000000000000000" pitchFamily="2" charset="0"/>
              </a:rPr>
              <a:t>XXIII </a:t>
            </a:r>
            <a:r>
              <a:rPr lang="uk-UA" b="1" i="0" dirty="0">
                <a:solidFill>
                  <a:srgbClr val="292B2C"/>
                </a:solidFill>
                <a:effectLst/>
                <a:latin typeface="Roboto" panose="02000000000000000000" pitchFamily="2" charset="0"/>
              </a:rPr>
              <a:t>з’їзду КПРС члени УНФ звернулися до його учасників із меморандумом. Проте цей факт було приховано від учасників з’їзду. Головною метою своєї діяльності УНФ проголошувала здобуття незалежності України. Було створено програму і статут організації. Діяльність УНФ збагатила український рух новими ідеями і сприяла розвитку суспільно-політичної думки. Так, діячі УНФ вважали за необхідне об’єднання всіх національних рухів країн Східної Європи в боротьбі проти московського поневолення. Новацією було те, що у своїй боротьбі український рух повинен апелювати до світової громадськості. У боротьбі за незалежність потрібно об’єднати всі сили, що мають спільну мету, незалежно від ідеологічних розбіжностей. Боротьбу повинен очолити всеукраїнський рух. Згодом ці ідеї були реалізовані в діяльності Української Гельсінської групи, Народного руху України.</a:t>
            </a:r>
            <a:endParaRPr lang="uk-UA" b="1" dirty="0"/>
          </a:p>
        </p:txBody>
      </p:sp>
      <p:pic>
        <p:nvPicPr>
          <p:cNvPr id="3074" name="Picture 2" descr="Воля і Батьківщина — Енциклопедія Сучасної України">
            <a:extLst>
              <a:ext uri="{FF2B5EF4-FFF2-40B4-BE49-F238E27FC236}">
                <a16:creationId xmlns:a16="http://schemas.microsoft.com/office/drawing/2014/main" id="{A5A0B4C8-DDD8-4691-829E-D1FC0DADC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7493">
            <a:off x="577311" y="3933692"/>
            <a:ext cx="1816802" cy="2716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CF3F3AC3-4B9E-429A-9E32-A07358BD4759}"/>
              </a:ext>
            </a:extLst>
          </p:cNvPr>
          <p:cNvPicPr>
            <a:picLocks noChangeAspect="1" noChangeArrowheads="1"/>
          </p:cNvPicPr>
          <p:nvPr/>
        </p:nvPicPr>
        <p:blipFill>
          <a:blip r:embed="rId2" cstate="print"/>
          <a:srcRect/>
          <a:stretch>
            <a:fillRect/>
          </a:stretch>
        </p:blipFill>
        <p:spPr bwMode="auto">
          <a:xfrm>
            <a:off x="0" y="-211756"/>
            <a:ext cx="12192000" cy="7037219"/>
          </a:xfrm>
          <a:prstGeom prst="rect">
            <a:avLst/>
          </a:prstGeom>
          <a:noFill/>
        </p:spPr>
      </p:pic>
      <p:sp>
        <p:nvSpPr>
          <p:cNvPr id="3" name="TextBox 2">
            <a:extLst>
              <a:ext uri="{FF2B5EF4-FFF2-40B4-BE49-F238E27FC236}">
                <a16:creationId xmlns:a16="http://schemas.microsoft.com/office/drawing/2014/main" id="{7E42F2CA-F018-4DEC-9459-720422AE71B2}"/>
              </a:ext>
            </a:extLst>
          </p:cNvPr>
          <p:cNvSpPr txBox="1"/>
          <p:nvPr/>
        </p:nvSpPr>
        <p:spPr>
          <a:xfrm>
            <a:off x="1434165" y="344373"/>
            <a:ext cx="9230626" cy="3267561"/>
          </a:xfrm>
          <a:prstGeom prst="rect">
            <a:avLst/>
          </a:prstGeom>
          <a:noFill/>
        </p:spPr>
        <p:txBody>
          <a:bodyPr wrap="square">
            <a:spAutoFit/>
          </a:bodyPr>
          <a:lstStyle/>
          <a:p>
            <a:pPr indent="228600" algn="ctr">
              <a:lnSpc>
                <a:spcPct val="150000"/>
              </a:lnSpc>
              <a:spcAft>
                <a:spcPts val="1000"/>
              </a:spcAft>
            </a:pPr>
            <a:r>
              <a:rPr lang="uk-UA" sz="2000" b="1" dirty="0">
                <a:effectLst/>
                <a:latin typeface="Times New Roman" panose="02020603050405020304" pitchFamily="18" charset="0"/>
                <a:ea typeface="Times New Roman" panose="02020603050405020304" pitchFamily="18" charset="0"/>
                <a:cs typeface="Times New Roman" panose="02020603050405020304" pitchFamily="18" charset="0"/>
              </a:rPr>
              <a:t>Найвідоміші дисидентські організації </a:t>
            </a: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6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1000"/>
              </a:spcAft>
              <a:buFont typeface="Wingdings" panose="05000000000000000000" pitchFamily="2" charset="2"/>
              <a:buChar char=""/>
            </a:pP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УРЦ - Український революційний центр</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Заснований у Львові 1953 р. УРЦ підготував ряд документів антирадянського змісту, які розповсюджувалися в навчальних закладах. У «Маніфесті УРЦ» проголошувалися 33 «принципи свободи», серед яких висувалися умови до запровадження демократичної системи, суверенітету України, свободи організації та діяльності різних політичних партій, право на вільну критику урядових структур.</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158E51A-2AC2-4EEA-BF0D-6905FB479550}"/>
              </a:ext>
            </a:extLst>
          </p:cNvPr>
          <p:cNvSpPr txBox="1"/>
          <p:nvPr/>
        </p:nvSpPr>
        <p:spPr>
          <a:xfrm>
            <a:off x="1636296" y="3599848"/>
            <a:ext cx="9028496" cy="2677656"/>
          </a:xfrm>
          <a:prstGeom prst="rect">
            <a:avLst/>
          </a:prstGeom>
          <a:noFill/>
        </p:spPr>
        <p:txBody>
          <a:bodyPr wrap="square">
            <a:spAutoFit/>
          </a:bodyPr>
          <a:lstStyle/>
          <a:p>
            <a:pPr marL="342900" lvl="0" indent="-342900" algn="just">
              <a:spcAft>
                <a:spcPts val="1000"/>
              </a:spcAft>
              <a:buFont typeface="Wingdings" panose="05000000000000000000" pitchFamily="2" charset="2"/>
              <a:buChar char=""/>
            </a:pP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«Реалістичний робітничий гурток демократів».</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Заснований у Донбасі 1956 р. Очолив гурток Є. </a:t>
            </a:r>
            <a:r>
              <a:rPr lang="uk-UA" sz="2400" dirty="0" err="1">
                <a:effectLst/>
                <a:latin typeface="Times New Roman" panose="02020603050405020304" pitchFamily="18" charset="0"/>
                <a:ea typeface="Calibri" panose="020F0502020204030204" pitchFamily="34" charset="0"/>
                <a:cs typeface="Times New Roman" panose="02020603050405020304" pitchFamily="18" charset="0"/>
              </a:rPr>
              <a:t>Доніченко</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 Його члени планували утворення єдиної демократичної партії, альтернативної КПРС, проведення всенародних демократичних виборів, у тому числі керівників підприємств, передачу землі селянам без права її продажу. Поширювали листівки в містах Донбасу, мали рукописну збірку «Вільне слово».</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0664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a:extLst>
              <a:ext uri="{FF2B5EF4-FFF2-40B4-BE49-F238E27FC236}">
                <a16:creationId xmlns:a16="http://schemas.microsoft.com/office/drawing/2014/main" id="{00D9490C-A0A4-450E-A4E6-7D0DCA568D25}"/>
              </a:ext>
            </a:extLst>
          </p:cNvPr>
          <p:cNvPicPr>
            <a:picLocks noChangeAspect="1" noChangeArrowheads="1"/>
          </p:cNvPicPr>
          <p:nvPr/>
        </p:nvPicPr>
        <p:blipFill>
          <a:blip r:embed="rId2" cstate="print"/>
          <a:srcRect/>
          <a:stretch>
            <a:fillRect/>
          </a:stretch>
        </p:blipFill>
        <p:spPr bwMode="auto">
          <a:xfrm>
            <a:off x="0" y="0"/>
            <a:ext cx="12269002" cy="7378940"/>
          </a:xfrm>
          <a:prstGeom prst="rect">
            <a:avLst/>
          </a:prstGeom>
          <a:noFill/>
        </p:spPr>
      </p:pic>
      <p:sp>
        <p:nvSpPr>
          <p:cNvPr id="4" name="TextBox 3">
            <a:extLst>
              <a:ext uri="{FF2B5EF4-FFF2-40B4-BE49-F238E27FC236}">
                <a16:creationId xmlns:a16="http://schemas.microsoft.com/office/drawing/2014/main" id="{DC5D286C-93F6-4120-9F3D-B7BAB03C0126}"/>
              </a:ext>
            </a:extLst>
          </p:cNvPr>
          <p:cNvSpPr txBox="1"/>
          <p:nvPr/>
        </p:nvSpPr>
        <p:spPr>
          <a:xfrm>
            <a:off x="1636295" y="717955"/>
            <a:ext cx="8961120" cy="3084627"/>
          </a:xfrm>
          <a:prstGeom prst="rect">
            <a:avLst/>
          </a:prstGeom>
          <a:noFill/>
        </p:spPr>
        <p:txBody>
          <a:bodyPr wrap="square">
            <a:spAutoFit/>
          </a:bodyPr>
          <a:lstStyle/>
          <a:p>
            <a:pPr marL="342900" lvl="0" indent="-342900" algn="just">
              <a:lnSpc>
                <a:spcPct val="150000"/>
              </a:lnSpc>
              <a:spcAft>
                <a:spcPts val="1000"/>
              </a:spcAft>
              <a:buFont typeface="Wingdings" panose="05000000000000000000" pitchFamily="2" charset="2"/>
              <a:buChar char=""/>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УРСС - Український робітничо-селянський союз</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lvl="0" algn="just">
              <a:lnSpc>
                <a:spcPct val="150000"/>
              </a:lnSpc>
              <a:spcAft>
                <a:spcPts val="10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Заснований на Львівщині в 1958 р. юристами Л. Лук'яненко та І. Кандибою. У проекті програми були піддані до гострій критиці політика КПРС, сталінські репресії 30-х років, голодомор 1932 – 1933 рр., бюрократичні методи керівництва народним господарством, національна політика. Автори проекту ставили питання про ненасильницький, конституційний вихід України зі складу СРСР. Україна повинна була стати членом співдружності таких самих незалежних соціалістичних держав.</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Лук'яненко Левко Григорович — Вікіпедія">
            <a:extLst>
              <a:ext uri="{FF2B5EF4-FFF2-40B4-BE49-F238E27FC236}">
                <a16:creationId xmlns:a16="http://schemas.microsoft.com/office/drawing/2014/main" id="{47CB91D9-2761-4FDA-A473-9AE070EEF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1567">
            <a:off x="1820754" y="3886412"/>
            <a:ext cx="2392688" cy="2891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Кандиба Іван Олексійович — Вікіпедія">
            <a:extLst>
              <a:ext uri="{FF2B5EF4-FFF2-40B4-BE49-F238E27FC236}">
                <a16:creationId xmlns:a16="http://schemas.microsoft.com/office/drawing/2014/main" id="{FF72AE37-6682-4E1D-9976-F4D2C36BC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0781">
            <a:off x="8007745" y="3627154"/>
            <a:ext cx="2527173" cy="2907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9826DEC-B7E6-43C7-98F2-7080A473612C}"/>
              </a:ext>
            </a:extLst>
          </p:cNvPr>
          <p:cNvSpPr txBox="1"/>
          <p:nvPr/>
        </p:nvSpPr>
        <p:spPr>
          <a:xfrm>
            <a:off x="2432785" y="6872758"/>
            <a:ext cx="6232358" cy="369332"/>
          </a:xfrm>
          <a:prstGeom prst="rect">
            <a:avLst/>
          </a:prstGeom>
          <a:noFill/>
        </p:spPr>
        <p:txBody>
          <a:bodyPr wrap="square">
            <a:spAutoFit/>
          </a:bodyPr>
          <a:lstStyle/>
          <a:p>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Л. Лук'яненко </a:t>
            </a:r>
            <a:endParaRPr lang="uk-UA" dirty="0"/>
          </a:p>
        </p:txBody>
      </p:sp>
      <p:sp>
        <p:nvSpPr>
          <p:cNvPr id="12" name="TextBox 11">
            <a:extLst>
              <a:ext uri="{FF2B5EF4-FFF2-40B4-BE49-F238E27FC236}">
                <a16:creationId xmlns:a16="http://schemas.microsoft.com/office/drawing/2014/main" id="{A68EE1B0-422E-4250-8692-A7752259917C}"/>
              </a:ext>
            </a:extLst>
          </p:cNvPr>
          <p:cNvSpPr txBox="1"/>
          <p:nvPr/>
        </p:nvSpPr>
        <p:spPr>
          <a:xfrm rot="214994">
            <a:off x="8277883" y="6608804"/>
            <a:ext cx="1767171" cy="369332"/>
          </a:xfrm>
          <a:prstGeom prst="rect">
            <a:avLst/>
          </a:prstGeom>
          <a:noFill/>
        </p:spPr>
        <p:txBody>
          <a:bodyPr wrap="square">
            <a:spAutoFit/>
          </a:bodyPr>
          <a:lstStyle/>
          <a:p>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І. Кандиба </a:t>
            </a:r>
            <a:endParaRPr lang="uk-UA" dirty="0"/>
          </a:p>
        </p:txBody>
      </p:sp>
    </p:spTree>
    <p:extLst>
      <p:ext uri="{BB962C8B-B14F-4D97-AF65-F5344CB8AC3E}">
        <p14:creationId xmlns:p14="http://schemas.microsoft.com/office/powerpoint/2010/main" val="4088168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AE9B0443-A7C8-4BC0-9DB5-79247D620F93}"/>
              </a:ext>
            </a:extLst>
          </p:cNvPr>
          <p:cNvPicPr>
            <a:picLocks noChangeAspect="1" noChangeArrowheads="1"/>
          </p:cNvPicPr>
          <p:nvPr/>
        </p:nvPicPr>
        <p:blipFill>
          <a:blip r:embed="rId2" cstate="print"/>
          <a:srcRect/>
          <a:stretch>
            <a:fillRect/>
          </a:stretch>
        </p:blipFill>
        <p:spPr bwMode="auto">
          <a:xfrm>
            <a:off x="-67377" y="-89610"/>
            <a:ext cx="12192000" cy="7037219"/>
          </a:xfrm>
          <a:prstGeom prst="rect">
            <a:avLst/>
          </a:prstGeom>
          <a:noFill/>
        </p:spPr>
      </p:pic>
      <p:sp>
        <p:nvSpPr>
          <p:cNvPr id="3" name="TextBox 2">
            <a:extLst>
              <a:ext uri="{FF2B5EF4-FFF2-40B4-BE49-F238E27FC236}">
                <a16:creationId xmlns:a16="http://schemas.microsoft.com/office/drawing/2014/main" id="{5F3EE6DA-3528-4563-8A1B-492A0D395A4C}"/>
              </a:ext>
            </a:extLst>
          </p:cNvPr>
          <p:cNvSpPr txBox="1"/>
          <p:nvPr/>
        </p:nvSpPr>
        <p:spPr>
          <a:xfrm>
            <a:off x="1501541" y="279133"/>
            <a:ext cx="10039150" cy="6494085"/>
          </a:xfrm>
          <a:prstGeom prst="rect">
            <a:avLst/>
          </a:prstGeom>
          <a:noFill/>
        </p:spPr>
        <p:txBody>
          <a:bodyPr wrap="square">
            <a:spAutoFit/>
          </a:bodyPr>
          <a:lstStyle/>
          <a:p>
            <a:pPr algn="l"/>
            <a:r>
              <a:rPr lang="uk-UA" sz="1600" b="1" i="0" dirty="0">
                <a:solidFill>
                  <a:srgbClr val="292B2C"/>
                </a:solidFill>
                <a:effectLst/>
                <a:latin typeface="Roboto" panose="02000000000000000000" pitchFamily="2" charset="0"/>
              </a:rPr>
              <a:t>Левко Лук’яненко народився у 1927 р. </a:t>
            </a:r>
            <a:r>
              <a:rPr lang="uk-UA" sz="1600" b="0" i="0" dirty="0">
                <a:solidFill>
                  <a:srgbClr val="292B2C"/>
                </a:solidFill>
                <a:effectLst/>
                <a:latin typeface="Roboto" panose="02000000000000000000" pitchFamily="2" charset="0"/>
              </a:rPr>
              <a:t>в багатодітній селянській родині на Чернігівщині. У 1944 р. був мобілізований до лав Червоної Армії. У 1956 р. закінчив юридичний факультет Московського університету й одержав призначення на роботу в Західну Україну, де працював штатним пропагандистом у Радехівському і </a:t>
            </a:r>
            <a:r>
              <a:rPr lang="uk-UA" sz="1600" b="0" i="0" dirty="0" err="1">
                <a:solidFill>
                  <a:srgbClr val="292B2C"/>
                </a:solidFill>
                <a:effectLst/>
                <a:latin typeface="Roboto" panose="02000000000000000000" pitchFamily="2" charset="0"/>
              </a:rPr>
              <a:t>Глинянському</a:t>
            </a:r>
            <a:r>
              <a:rPr lang="uk-UA" sz="1600" b="0" i="0" dirty="0">
                <a:solidFill>
                  <a:srgbClr val="292B2C"/>
                </a:solidFill>
                <a:effectLst/>
                <a:latin typeface="Roboto" panose="02000000000000000000" pitchFamily="2" charset="0"/>
              </a:rPr>
              <a:t> райкомах партії, згодом — адвокатом. Під впливом ще свіжої пам’яті про збройну боротьбу ОУН—УПА, спілкуючись з місцевим населенням, Л. Лук’яненко вирішив присвятити себе боротьбі за незалежність України. У 1958 р. він разом з І. Кандибою (теж юрист) заснували осередок Української робітничо-селянської спілки (УРСС). Л. Лук’яненко разом із С. </a:t>
            </a:r>
            <a:r>
              <a:rPr lang="uk-UA" sz="1600" b="0" i="0" dirty="0" err="1">
                <a:solidFill>
                  <a:srgbClr val="292B2C"/>
                </a:solidFill>
                <a:effectLst/>
                <a:latin typeface="Roboto" panose="02000000000000000000" pitchFamily="2" charset="0"/>
              </a:rPr>
              <a:t>Віруном</a:t>
            </a:r>
            <a:r>
              <a:rPr lang="uk-UA" sz="1600" b="0" i="0" dirty="0">
                <a:solidFill>
                  <a:srgbClr val="292B2C"/>
                </a:solidFill>
                <a:effectLst/>
                <a:latin typeface="Roboto" panose="02000000000000000000" pitchFamily="2" charset="0"/>
              </a:rPr>
              <a:t> підготували проект програми УРСС, у якому теоретично обґрунтовувалося й осмислювалося положення нового, безкровного етапу боротьби за незалежність України. У документі піддавалась критиці соціально-економічна й національна політика КПРС. Зазначалося, що в дійсності Україна позбавлена проголошених Конституцією суверенітету та прав вільно вступати в політичні та економічні відносини з іншими державами. У республіці українська мова не тільки не стала державною, а взагалі була майже витіснена з офіційного вжитку. Тому Україні потрібно використати надане їй право (ст. 14 Конституції УРСР, ст. 17 Конституції СРСР) і вийти зі складу СРСР.</a:t>
            </a:r>
          </a:p>
          <a:p>
            <a:pPr algn="l"/>
            <a:r>
              <a:rPr lang="uk-UA" sz="1600" b="0" i="0" dirty="0">
                <a:solidFill>
                  <a:srgbClr val="292B2C"/>
                </a:solidFill>
                <a:effectLst/>
                <a:latin typeface="Roboto" panose="02000000000000000000" pitchFamily="2" charset="0"/>
              </a:rPr>
              <a:t>Характерною особливістю УРСС було те, що її засновники для визначення та обґрунтування своїх ідеологічних засад використовували праці К. Маркса, В. Леніна.</a:t>
            </a:r>
          </a:p>
          <a:p>
            <a:pPr algn="l"/>
            <a:r>
              <a:rPr lang="uk-UA" sz="1600" b="0" i="0" dirty="0">
                <a:solidFill>
                  <a:srgbClr val="292B2C"/>
                </a:solidFill>
                <a:effectLst/>
                <a:latin typeface="Roboto" panose="02000000000000000000" pitchFamily="2" charset="0"/>
              </a:rPr>
              <a:t>У 1961 р. за доносом діяльність УРСС було викрито. Л. Лук’яненка було засуджено до страти. Після 73-денного очікування виконання </a:t>
            </a:r>
            <a:r>
              <a:rPr lang="uk-UA" sz="1600" b="0" i="0" dirty="0" err="1">
                <a:solidFill>
                  <a:srgbClr val="292B2C"/>
                </a:solidFill>
                <a:effectLst/>
                <a:latin typeface="Roboto" panose="02000000000000000000" pitchFamily="2" charset="0"/>
              </a:rPr>
              <a:t>вироку</a:t>
            </a:r>
            <a:r>
              <a:rPr lang="uk-UA" sz="1600" b="0" i="0" dirty="0">
                <a:solidFill>
                  <a:srgbClr val="292B2C"/>
                </a:solidFill>
                <a:effectLst/>
                <a:latin typeface="Roboto" panose="02000000000000000000" pitchFamily="2" charset="0"/>
              </a:rPr>
              <a:t> в камері смертників страту було замінено на п’ятнадцятирічне ув’язнення. Після повернення з ув’язнення він продовжив боротьбу за незалежність України, став одним із засновників Української Гельсінської групи. У 1978 р. був знову заарештований і засуджений до десяти років ув’язнення і п’яти років заслання. У січні 1989 р. повернувся в Україну, очолив Українську Гельсінську спілку. У 1990 р. був обраний народним депутатом. У цьому ж році очолив Українську республіканську партію. У 1992—1993 рр. — надзвичайний і Повноважний Посол України в Канаді. Із 1994 р. — знову народний депутат, голова Всеукраїнської асоціації дослідників голодоморів в Україні.</a:t>
            </a:r>
          </a:p>
        </p:txBody>
      </p:sp>
    </p:spTree>
    <p:extLst>
      <p:ext uri="{BB962C8B-B14F-4D97-AF65-F5344CB8AC3E}">
        <p14:creationId xmlns:p14="http://schemas.microsoft.com/office/powerpoint/2010/main" val="3805411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1663DDB1-F3CA-4032-8614-A2F759F76D3E}"/>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Заголовок 1"/>
          <p:cNvSpPr>
            <a:spLocks noGrp="1"/>
          </p:cNvSpPr>
          <p:nvPr>
            <p:ph type="title"/>
          </p:nvPr>
        </p:nvSpPr>
        <p:spPr/>
        <p:txBody>
          <a:bodyPr/>
          <a:lstStyle/>
          <a:p>
            <a:pPr algn="ctr"/>
            <a:r>
              <a:rPr lang="uk-UA" i="1" dirty="0">
                <a:solidFill>
                  <a:srgbClr val="000104"/>
                </a:solidFill>
              </a:rPr>
              <a:t>мета  </a:t>
            </a:r>
            <a:endParaRPr lang="ru-RU" i="1" dirty="0">
              <a:solidFill>
                <a:srgbClr val="000104"/>
              </a:solidFill>
            </a:endParaRPr>
          </a:p>
        </p:txBody>
      </p:sp>
      <p:sp>
        <p:nvSpPr>
          <p:cNvPr id="3" name="Содержимое 2"/>
          <p:cNvSpPr>
            <a:spLocks noGrp="1"/>
          </p:cNvSpPr>
          <p:nvPr>
            <p:ph idx="1"/>
          </p:nvPr>
        </p:nvSpPr>
        <p:spPr>
          <a:xfrm>
            <a:off x="1607418" y="1825625"/>
            <a:ext cx="9269129" cy="4351338"/>
          </a:xfrm>
        </p:spPr>
        <p:txBody>
          <a:bodyPr>
            <a:normAutofit/>
          </a:bodyPr>
          <a:lstStyle/>
          <a:p>
            <a:r>
              <a:rPr lang="uk-UA" i="1" dirty="0">
                <a:solidFill>
                  <a:srgbClr val="000104"/>
                </a:solidFill>
              </a:rPr>
              <a:t>розкрити причини активізації опозиційного руху в Україні наприкінці 1960-у 1970-ті роки;</a:t>
            </a:r>
          </a:p>
          <a:p>
            <a:r>
              <a:rPr lang="uk-UA" i="1" dirty="0">
                <a:solidFill>
                  <a:srgbClr val="000104"/>
                </a:solidFill>
              </a:rPr>
              <a:t>з</a:t>
            </a:r>
            <a:r>
              <a:rPr lang="uk-UA" i="1" dirty="0">
                <a:solidFill>
                  <a:srgbClr val="000104"/>
                </a:solidFill>
                <a:latin typeface="Georgia"/>
              </a:rPr>
              <a:t>’</a:t>
            </a:r>
            <a:r>
              <a:rPr lang="uk-UA" i="1" dirty="0">
                <a:solidFill>
                  <a:srgbClr val="000104"/>
                </a:solidFill>
              </a:rPr>
              <a:t>ясувати особливості дисидентського руху в ці часи;</a:t>
            </a:r>
          </a:p>
          <a:p>
            <a:r>
              <a:rPr lang="uk-UA" i="1" dirty="0">
                <a:solidFill>
                  <a:srgbClr val="000104"/>
                </a:solidFill>
              </a:rPr>
              <a:t>охарактеризувати методи боротьби дисидентів;</a:t>
            </a:r>
          </a:p>
          <a:p>
            <a:r>
              <a:rPr lang="uk-UA" i="1" dirty="0">
                <a:solidFill>
                  <a:srgbClr val="000104"/>
                </a:solidFill>
              </a:rPr>
              <a:t>встановити основні форми боротьби влади із опозиціонерами</a:t>
            </a:r>
            <a:endParaRPr lang="ru-RU" i="1" dirty="0">
              <a:solidFill>
                <a:srgbClr val="00010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0" y="154004"/>
            <a:ext cx="12192000" cy="6858000"/>
          </a:xfrm>
          <a:prstGeom prst="rect">
            <a:avLst/>
          </a:prstGeom>
          <a:noFill/>
        </p:spPr>
      </p:pic>
      <p:sp>
        <p:nvSpPr>
          <p:cNvPr id="3" name="Прямоугольник 2"/>
          <p:cNvSpPr/>
          <p:nvPr/>
        </p:nvSpPr>
        <p:spPr>
          <a:xfrm>
            <a:off x="2555982" y="2839948"/>
            <a:ext cx="8782578" cy="923330"/>
          </a:xfrm>
          <a:prstGeom prst="rect">
            <a:avLst/>
          </a:prstGeom>
        </p:spPr>
        <p:txBody>
          <a:bodyPr wrap="square">
            <a:spAutoFit/>
          </a:bodyPr>
          <a:lstStyle/>
          <a:p>
            <a:pPr algn="ctr"/>
            <a:r>
              <a:rPr lang="ru-RU" b="1" dirty="0" err="1">
                <a:latin typeface="Arial" charset="0"/>
                <a:cs typeface="Arial" charset="0"/>
              </a:rPr>
              <a:t>Панівна</a:t>
            </a:r>
            <a:r>
              <a:rPr lang="ru-RU" b="1" dirty="0">
                <a:latin typeface="Arial" charset="0"/>
                <a:cs typeface="Arial" charset="0"/>
              </a:rPr>
              <a:t> </a:t>
            </a:r>
            <a:r>
              <a:rPr lang="ru-RU" b="1" dirty="0" err="1">
                <a:latin typeface="Arial" charset="0"/>
                <a:cs typeface="Arial" charset="0"/>
              </a:rPr>
              <a:t>ідеологія</a:t>
            </a:r>
            <a:r>
              <a:rPr lang="ru-RU" b="1" dirty="0">
                <a:latin typeface="Arial" charset="0"/>
                <a:cs typeface="Arial" charset="0"/>
              </a:rPr>
              <a:t>, </a:t>
            </a:r>
            <a:r>
              <a:rPr lang="ru-RU" b="1" dirty="0" err="1">
                <a:latin typeface="Arial" charset="0"/>
                <a:cs typeface="Arial" charset="0"/>
              </a:rPr>
              <a:t>що</a:t>
            </a:r>
            <a:r>
              <a:rPr lang="ru-RU" b="1" dirty="0">
                <a:latin typeface="Arial" charset="0"/>
                <a:cs typeface="Arial" charset="0"/>
              </a:rPr>
              <a:t> </a:t>
            </a:r>
            <a:r>
              <a:rPr lang="ru-RU" b="1" dirty="0" err="1">
                <a:latin typeface="Arial" charset="0"/>
                <a:cs typeface="Arial" charset="0"/>
              </a:rPr>
              <a:t>базувалась</a:t>
            </a:r>
            <a:r>
              <a:rPr lang="ru-RU" b="1" dirty="0">
                <a:latin typeface="Arial" charset="0"/>
                <a:cs typeface="Arial" charset="0"/>
              </a:rPr>
              <a:t> на </a:t>
            </a:r>
            <a:r>
              <a:rPr lang="ru-RU" b="1" dirty="0" err="1">
                <a:latin typeface="Arial" charset="0"/>
                <a:cs typeface="Arial" charset="0"/>
              </a:rPr>
              <a:t>матеріалістичному</a:t>
            </a:r>
            <a:r>
              <a:rPr lang="ru-RU" b="1" dirty="0">
                <a:latin typeface="Arial" charset="0"/>
                <a:cs typeface="Arial" charset="0"/>
              </a:rPr>
              <a:t> </a:t>
            </a:r>
            <a:r>
              <a:rPr lang="ru-RU" b="1" dirty="0" err="1">
                <a:latin typeface="Arial" charset="0"/>
                <a:cs typeface="Arial" charset="0"/>
              </a:rPr>
              <a:t>світогляді</a:t>
            </a:r>
            <a:r>
              <a:rPr lang="ru-RU" b="1" dirty="0">
                <a:latin typeface="Arial" charset="0"/>
                <a:cs typeface="Arial" charset="0"/>
              </a:rPr>
              <a:t> неминуче вступала в </a:t>
            </a:r>
            <a:r>
              <a:rPr lang="ru-RU" b="1" dirty="0" err="1">
                <a:latin typeface="Arial" charset="0"/>
                <a:cs typeface="Arial" charset="0"/>
              </a:rPr>
              <a:t>суперечливість</a:t>
            </a:r>
            <a:r>
              <a:rPr lang="ru-RU" b="1" dirty="0">
                <a:latin typeface="Arial" charset="0"/>
                <a:cs typeface="Arial" charset="0"/>
              </a:rPr>
              <a:t> </a:t>
            </a:r>
            <a:r>
              <a:rPr lang="ru-RU" b="1" dirty="0" err="1">
                <a:latin typeface="Arial" charset="0"/>
                <a:cs typeface="Arial" charset="0"/>
              </a:rPr>
              <a:t>з</a:t>
            </a:r>
            <a:r>
              <a:rPr lang="ru-RU" b="1" dirty="0">
                <a:latin typeface="Arial" charset="0"/>
                <a:cs typeface="Arial" charset="0"/>
              </a:rPr>
              <a:t> </a:t>
            </a:r>
            <a:r>
              <a:rPr lang="ru-RU" b="1" dirty="0" err="1">
                <a:latin typeface="Arial" charset="0"/>
                <a:cs typeface="Arial" charset="0"/>
              </a:rPr>
              <a:t>релігійною</a:t>
            </a:r>
            <a:r>
              <a:rPr lang="ru-RU" b="1" dirty="0">
                <a:latin typeface="Arial" charset="0"/>
                <a:cs typeface="Arial" charset="0"/>
              </a:rPr>
              <a:t> </a:t>
            </a:r>
            <a:r>
              <a:rPr lang="ru-RU" b="1" dirty="0" err="1">
                <a:latin typeface="Arial" charset="0"/>
                <a:cs typeface="Arial" charset="0"/>
              </a:rPr>
              <a:t>свідомістю</a:t>
            </a:r>
            <a:r>
              <a:rPr lang="ru-RU" b="1" dirty="0">
                <a:latin typeface="Arial" charset="0"/>
                <a:cs typeface="Arial" charset="0"/>
              </a:rPr>
              <a:t>. На </a:t>
            </a:r>
            <a:r>
              <a:rPr lang="ru-RU" b="1" dirty="0" err="1">
                <a:latin typeface="Arial" charset="0"/>
                <a:cs typeface="Arial" charset="0"/>
              </a:rPr>
              <a:t>зламі</a:t>
            </a:r>
            <a:r>
              <a:rPr lang="ru-RU" b="1" dirty="0">
                <a:latin typeface="Arial" charset="0"/>
                <a:cs typeface="Arial" charset="0"/>
              </a:rPr>
              <a:t> 50-х – 60- </a:t>
            </a:r>
            <a:r>
              <a:rPr lang="ru-RU" b="1" dirty="0" err="1">
                <a:latin typeface="Arial" charset="0"/>
                <a:cs typeface="Arial" charset="0"/>
              </a:rPr>
              <a:t>х</a:t>
            </a:r>
            <a:r>
              <a:rPr lang="ru-RU" b="1" dirty="0">
                <a:latin typeface="Arial" charset="0"/>
                <a:cs typeface="Arial" charset="0"/>
              </a:rPr>
              <a:t> </a:t>
            </a:r>
            <a:r>
              <a:rPr lang="ru-RU" b="1" dirty="0" err="1">
                <a:latin typeface="Arial" charset="0"/>
                <a:cs typeface="Arial" charset="0"/>
              </a:rPr>
              <a:t>років</a:t>
            </a:r>
            <a:r>
              <a:rPr lang="ru-RU" b="1" dirty="0">
                <a:latin typeface="Arial" charset="0"/>
                <a:cs typeface="Arial" charset="0"/>
              </a:rPr>
              <a:t> </a:t>
            </a:r>
            <a:r>
              <a:rPr lang="ru-RU" b="1" dirty="0" err="1">
                <a:latin typeface="Arial" charset="0"/>
                <a:cs typeface="Arial" charset="0"/>
              </a:rPr>
              <a:t>почалась</a:t>
            </a:r>
            <a:r>
              <a:rPr lang="ru-RU" b="1" dirty="0">
                <a:latin typeface="Arial" charset="0"/>
                <a:cs typeface="Arial" charset="0"/>
              </a:rPr>
              <a:t> </a:t>
            </a:r>
            <a:r>
              <a:rPr lang="ru-RU" b="1" dirty="0" err="1">
                <a:latin typeface="Arial" charset="0"/>
                <a:cs typeface="Arial" charset="0"/>
              </a:rPr>
              <a:t>чергова</a:t>
            </a:r>
            <a:r>
              <a:rPr lang="ru-RU" b="1" dirty="0">
                <a:latin typeface="Arial" charset="0"/>
                <a:cs typeface="Arial" charset="0"/>
              </a:rPr>
              <a:t> </a:t>
            </a:r>
            <a:r>
              <a:rPr lang="ru-RU" b="1" dirty="0" err="1">
                <a:latin typeface="Arial" charset="0"/>
                <a:cs typeface="Arial" charset="0"/>
              </a:rPr>
              <a:t>антирелігійна</a:t>
            </a:r>
            <a:r>
              <a:rPr lang="ru-RU" b="1" dirty="0">
                <a:latin typeface="Arial" charset="0"/>
                <a:cs typeface="Arial" charset="0"/>
              </a:rPr>
              <a:t> </a:t>
            </a:r>
            <a:r>
              <a:rPr lang="ru-RU" b="1" dirty="0" err="1">
                <a:latin typeface="Arial" charset="0"/>
                <a:cs typeface="Arial" charset="0"/>
              </a:rPr>
              <a:t>компанія</a:t>
            </a:r>
            <a:r>
              <a:rPr lang="ru-RU" b="1" dirty="0">
                <a:latin typeface="Arial" charset="0"/>
                <a:cs typeface="Arial" charset="0"/>
              </a:rPr>
              <a:t>. </a:t>
            </a:r>
            <a:endParaRPr lang="uk-UA" dirty="0"/>
          </a:p>
        </p:txBody>
      </p:sp>
      <p:sp>
        <p:nvSpPr>
          <p:cNvPr id="4" name="Прямоугольник 3"/>
          <p:cNvSpPr/>
          <p:nvPr/>
        </p:nvSpPr>
        <p:spPr>
          <a:xfrm>
            <a:off x="5036456" y="3910313"/>
            <a:ext cx="6032597" cy="1477328"/>
          </a:xfrm>
          <a:prstGeom prst="rect">
            <a:avLst/>
          </a:prstGeom>
        </p:spPr>
        <p:txBody>
          <a:bodyPr wrap="square">
            <a:spAutoFit/>
          </a:bodyPr>
          <a:lstStyle/>
          <a:p>
            <a:pPr algn="ctr"/>
            <a:r>
              <a:rPr lang="ru-RU" b="1" dirty="0" err="1">
                <a:latin typeface="Arial" charset="0"/>
                <a:cs typeface="Arial" charset="0"/>
              </a:rPr>
              <a:t>Найбільш</a:t>
            </a:r>
            <a:r>
              <a:rPr lang="ru-RU" b="1" dirty="0">
                <a:latin typeface="Arial" charset="0"/>
                <a:cs typeface="Arial" charset="0"/>
              </a:rPr>
              <a:t> численною в УРСР </a:t>
            </a:r>
            <a:r>
              <a:rPr lang="ru-RU" b="1" dirty="0" err="1">
                <a:latin typeface="Arial" charset="0"/>
                <a:cs typeface="Arial" charset="0"/>
              </a:rPr>
              <a:t>була</a:t>
            </a:r>
            <a:r>
              <a:rPr lang="ru-RU" b="1" dirty="0">
                <a:latin typeface="Arial" charset="0"/>
                <a:cs typeface="Arial" charset="0"/>
              </a:rPr>
              <a:t> </a:t>
            </a:r>
            <a:r>
              <a:rPr lang="ru-RU" b="1" dirty="0" err="1">
                <a:latin typeface="Arial" charset="0"/>
                <a:cs typeface="Arial" charset="0"/>
              </a:rPr>
              <a:t>Руська</a:t>
            </a:r>
            <a:r>
              <a:rPr lang="ru-RU" b="1" dirty="0">
                <a:latin typeface="Arial" charset="0"/>
                <a:cs typeface="Arial" charset="0"/>
              </a:rPr>
              <a:t> православна </a:t>
            </a:r>
            <a:r>
              <a:rPr lang="ru-RU" b="1" dirty="0" err="1">
                <a:latin typeface="Arial" charset="0"/>
                <a:cs typeface="Arial" charset="0"/>
              </a:rPr>
              <a:t>церква</a:t>
            </a:r>
            <a:r>
              <a:rPr lang="ru-RU" b="1" dirty="0">
                <a:latin typeface="Arial" charset="0"/>
                <a:cs typeface="Arial" charset="0"/>
              </a:rPr>
              <a:t> (РПЦ). </a:t>
            </a:r>
            <a:br>
              <a:rPr lang="ru-RU" b="1" dirty="0">
                <a:latin typeface="Arial" charset="0"/>
                <a:cs typeface="Arial" charset="0"/>
              </a:rPr>
            </a:br>
            <a:r>
              <a:rPr lang="ru-RU" b="1" dirty="0">
                <a:latin typeface="Arial" charset="0"/>
                <a:cs typeface="Arial" charset="0"/>
              </a:rPr>
              <a:t>З 1957 року </a:t>
            </a:r>
            <a:r>
              <a:rPr lang="ru-RU" b="1" dirty="0" err="1">
                <a:latin typeface="Arial" charset="0"/>
                <a:cs typeface="Arial" charset="0"/>
              </a:rPr>
              <a:t>діяльність</a:t>
            </a:r>
            <a:r>
              <a:rPr lang="ru-RU" b="1" dirty="0">
                <a:latin typeface="Arial" charset="0"/>
                <a:cs typeface="Arial" charset="0"/>
              </a:rPr>
              <a:t> духовенства </a:t>
            </a:r>
            <a:r>
              <a:rPr lang="ru-RU" b="1" dirty="0" err="1">
                <a:latin typeface="Arial" charset="0"/>
                <a:cs typeface="Arial" charset="0"/>
              </a:rPr>
              <a:t>обмежувалась</a:t>
            </a:r>
            <a:r>
              <a:rPr lang="ru-RU" b="1" dirty="0">
                <a:latin typeface="Arial" charset="0"/>
                <a:cs typeface="Arial" charset="0"/>
              </a:rPr>
              <a:t>. </a:t>
            </a:r>
            <a:r>
              <a:rPr lang="ru-RU" b="1" dirty="0" err="1">
                <a:latin typeface="Arial" charset="0"/>
                <a:cs typeface="Arial" charset="0"/>
              </a:rPr>
              <a:t>Посилювалась</a:t>
            </a:r>
            <a:r>
              <a:rPr lang="ru-RU" b="1" dirty="0">
                <a:latin typeface="Arial" charset="0"/>
                <a:cs typeface="Arial" charset="0"/>
              </a:rPr>
              <a:t> </a:t>
            </a:r>
            <a:r>
              <a:rPr lang="ru-RU" b="1" dirty="0" err="1">
                <a:latin typeface="Arial" charset="0"/>
                <a:cs typeface="Arial" charset="0"/>
              </a:rPr>
              <a:t>антирелігійна</a:t>
            </a:r>
            <a:r>
              <a:rPr lang="ru-RU" b="1" dirty="0">
                <a:latin typeface="Arial" charset="0"/>
                <a:cs typeface="Arial" charset="0"/>
              </a:rPr>
              <a:t> пропаганда.</a:t>
            </a:r>
            <a:endParaRPr lang="uk-UA" dirty="0"/>
          </a:p>
        </p:txBody>
      </p:sp>
      <p:pic>
        <p:nvPicPr>
          <p:cNvPr id="5" name="Picture 2" descr="&amp;Scy;&amp;Rcy;&amp;Scy;&amp;Rcy; &amp;shchcy;&amp;iecy; &amp;ncy;&amp;iecy; &amp;ncy;&amp;acy;&amp;rcy;&amp;ocy;&amp;dcy;&amp;icy;&amp;vcy;&amp;scy;&amp;yacy;. &amp;KHcy;&amp;acy;&amp;rcy;&amp;kcy;&amp;iukcy;&amp;vcy;&amp;shchcy;&amp;icy;&amp;ncy;&amp;acy; &amp;scy;&amp;vcy;&amp;yacy;&amp;tcy;&amp;kcy;&amp;ucy;&amp;jukcy; &amp;Rcy;&amp;iukcy;&amp;zcy;&amp;dcy;&amp;vcy;&amp;ocy;."/>
          <p:cNvPicPr>
            <a:picLocks noChangeAspect="1" noChangeArrowheads="1"/>
          </p:cNvPicPr>
          <p:nvPr/>
        </p:nvPicPr>
        <p:blipFill>
          <a:blip r:embed="rId3" cstate="print"/>
          <a:srcRect/>
          <a:stretch>
            <a:fillRect/>
          </a:stretch>
        </p:blipFill>
        <p:spPr bwMode="auto">
          <a:xfrm rot="21311658">
            <a:off x="1344239" y="3956890"/>
            <a:ext cx="3865562" cy="2687638"/>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5476774" y="5300709"/>
            <a:ext cx="5380523" cy="923330"/>
          </a:xfrm>
          <a:prstGeom prst="rect">
            <a:avLst/>
          </a:prstGeom>
        </p:spPr>
        <p:txBody>
          <a:bodyPr wrap="square">
            <a:spAutoFit/>
          </a:bodyPr>
          <a:lstStyle/>
          <a:p>
            <a:pPr algn="ctr"/>
            <a:r>
              <a:rPr lang="uk-UA" dirty="0"/>
              <a:t>Влада намагалася підмінити релігійні звичаї і ритуали новими радянськими обрядами.</a:t>
            </a:r>
          </a:p>
          <a:p>
            <a:pPr algn="ctr"/>
            <a:r>
              <a:rPr lang="uk-UA" dirty="0"/>
              <a:t>«Червоні» колядки»</a:t>
            </a:r>
          </a:p>
        </p:txBody>
      </p:sp>
      <p:sp>
        <p:nvSpPr>
          <p:cNvPr id="8" name="TextBox 7">
            <a:extLst>
              <a:ext uri="{FF2B5EF4-FFF2-40B4-BE49-F238E27FC236}">
                <a16:creationId xmlns:a16="http://schemas.microsoft.com/office/drawing/2014/main" id="{0D6575C9-00EB-45E7-85C5-BF2F866A705F}"/>
              </a:ext>
            </a:extLst>
          </p:cNvPr>
          <p:cNvSpPr txBox="1"/>
          <p:nvPr/>
        </p:nvSpPr>
        <p:spPr>
          <a:xfrm>
            <a:off x="1578542" y="345391"/>
            <a:ext cx="9490511" cy="2308324"/>
          </a:xfrm>
          <a:prstGeom prst="rect">
            <a:avLst/>
          </a:prstGeom>
          <a:noFill/>
        </p:spPr>
        <p:txBody>
          <a:bodyPr wrap="square">
            <a:spAutoFit/>
          </a:bodyPr>
          <a:lstStyle/>
          <a:p>
            <a:pPr indent="449580" algn="just">
              <a:spcAft>
                <a:spcPts val="1000"/>
              </a:spcAft>
            </a:pP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Окремий вид дисидентства в Україні базувався на релігії. Теоретично радянська Конституція гарантувала свободу віросповідання, але режим вдавався до цілого ряду заходів для боротьби з релігією: існувала заборона релігійних публікацій, навчання дітей релігії, проведення серед них атеїстичної агітації, засилання агентів у середовище священнослужителів і церковної ієрархії, закриття культових споруд, застосування до тих , хто стоїть за віру, громадських та економічних санкцій, обмеження можливості здобути освіту. Антирелігійна кампанія Хрущова 1959 -1964 років привела до закриття половини православних церков в Україні (з усіх близько 7000 у 1959 г.).</a:t>
            </a:r>
            <a:endParaRPr lang="uk-UA"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spd="slow">
    <p:cover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0" y="0"/>
            <a:ext cx="12374638" cy="6858000"/>
          </a:xfrm>
          <a:prstGeom prst="rect">
            <a:avLst/>
          </a:prstGeom>
          <a:noFill/>
        </p:spPr>
      </p:pic>
      <p:sp>
        <p:nvSpPr>
          <p:cNvPr id="3" name="Прямоугольник 2"/>
          <p:cNvSpPr/>
          <p:nvPr/>
        </p:nvSpPr>
        <p:spPr>
          <a:xfrm>
            <a:off x="3095603" y="571480"/>
            <a:ext cx="7347807" cy="646331"/>
          </a:xfrm>
          <a:prstGeom prst="rect">
            <a:avLst/>
          </a:prstGeom>
        </p:spPr>
        <p:txBody>
          <a:bodyPr wrap="square">
            <a:spAutoFit/>
          </a:bodyPr>
          <a:lstStyle/>
          <a:p>
            <a:pPr algn="ctr"/>
            <a:r>
              <a:rPr lang="ru-RU" b="1" dirty="0" err="1">
                <a:latin typeface="Arial" charset="0"/>
                <a:cs typeface="Arial" charset="0"/>
              </a:rPr>
              <a:t>Упродовж</a:t>
            </a:r>
            <a:r>
              <a:rPr lang="ru-RU" b="1" dirty="0">
                <a:latin typeface="Arial" charset="0"/>
                <a:cs typeface="Arial" charset="0"/>
              </a:rPr>
              <a:t> 1961-1966 </a:t>
            </a:r>
            <a:r>
              <a:rPr lang="ru-RU" b="1" dirty="0" err="1">
                <a:latin typeface="Arial" charset="0"/>
                <a:cs typeface="Arial" charset="0"/>
              </a:rPr>
              <a:t>років</a:t>
            </a:r>
            <a:r>
              <a:rPr lang="ru-RU" b="1" dirty="0">
                <a:latin typeface="Arial" charset="0"/>
                <a:cs typeface="Arial" charset="0"/>
              </a:rPr>
              <a:t> в </a:t>
            </a:r>
            <a:r>
              <a:rPr lang="ru-RU" b="1" dirty="0" err="1">
                <a:latin typeface="Arial" charset="0"/>
                <a:cs typeface="Arial" charset="0"/>
              </a:rPr>
              <a:t>Україні</a:t>
            </a:r>
            <a:r>
              <a:rPr lang="ru-RU" b="1" dirty="0">
                <a:latin typeface="Arial" charset="0"/>
                <a:cs typeface="Arial" charset="0"/>
              </a:rPr>
              <a:t> </a:t>
            </a:r>
            <a:r>
              <a:rPr lang="ru-RU" b="1" dirty="0" err="1">
                <a:latin typeface="Arial" charset="0"/>
                <a:cs typeface="Arial" charset="0"/>
              </a:rPr>
              <a:t>скоротилась</a:t>
            </a:r>
            <a:r>
              <a:rPr lang="ru-RU" b="1" dirty="0">
                <a:latin typeface="Arial" charset="0"/>
                <a:cs typeface="Arial" charset="0"/>
              </a:rPr>
              <a:t> </a:t>
            </a:r>
            <a:r>
              <a:rPr lang="ru-RU" b="1" dirty="0" err="1">
                <a:latin typeface="Arial" charset="0"/>
                <a:cs typeface="Arial" charset="0"/>
              </a:rPr>
              <a:t>кількість</a:t>
            </a:r>
            <a:r>
              <a:rPr lang="ru-RU" b="1" dirty="0">
                <a:latin typeface="Arial" charset="0"/>
                <a:cs typeface="Arial" charset="0"/>
              </a:rPr>
              <a:t> </a:t>
            </a:r>
            <a:r>
              <a:rPr lang="ru-RU" b="1" dirty="0" err="1">
                <a:latin typeface="Arial" charset="0"/>
                <a:cs typeface="Arial" charset="0"/>
              </a:rPr>
              <a:t>церков</a:t>
            </a:r>
            <a:r>
              <a:rPr lang="ru-RU" b="1" dirty="0">
                <a:latin typeface="Arial" charset="0"/>
                <a:cs typeface="Arial" charset="0"/>
              </a:rPr>
              <a:t> </a:t>
            </a:r>
            <a:r>
              <a:rPr lang="ru-RU" b="1" dirty="0" err="1">
                <a:latin typeface="Arial" charset="0"/>
                <a:cs typeface="Arial" charset="0"/>
              </a:rPr>
              <a:t>і</a:t>
            </a:r>
            <a:r>
              <a:rPr lang="ru-RU" b="1" dirty="0">
                <a:latin typeface="Arial" charset="0"/>
                <a:cs typeface="Arial" charset="0"/>
              </a:rPr>
              <a:t> </a:t>
            </a:r>
            <a:r>
              <a:rPr lang="ru-RU" b="1" dirty="0" err="1">
                <a:latin typeface="Arial" charset="0"/>
                <a:cs typeface="Arial" charset="0"/>
              </a:rPr>
              <a:t>молитовних</a:t>
            </a:r>
            <a:r>
              <a:rPr lang="ru-RU" b="1" dirty="0">
                <a:latin typeface="Arial" charset="0"/>
                <a:cs typeface="Arial" charset="0"/>
              </a:rPr>
              <a:t> </a:t>
            </a:r>
            <a:r>
              <a:rPr lang="ru-RU" b="1" dirty="0" err="1">
                <a:latin typeface="Arial" charset="0"/>
                <a:cs typeface="Arial" charset="0"/>
              </a:rPr>
              <a:t>будинків</a:t>
            </a:r>
            <a:r>
              <a:rPr lang="ru-RU" b="1" dirty="0">
                <a:latin typeface="Arial" charset="0"/>
                <a:cs typeface="Arial" charset="0"/>
              </a:rPr>
              <a:t> </a:t>
            </a:r>
            <a:r>
              <a:rPr lang="ru-RU" b="1" dirty="0" err="1">
                <a:latin typeface="Arial" charset="0"/>
                <a:cs typeface="Arial" charset="0"/>
              </a:rPr>
              <a:t>з</a:t>
            </a:r>
            <a:r>
              <a:rPr lang="ru-RU" b="1" dirty="0">
                <a:latin typeface="Arial" charset="0"/>
                <a:cs typeface="Arial" charset="0"/>
              </a:rPr>
              <a:t> 6,4 тис. до 4,5 тис.</a:t>
            </a:r>
            <a:endParaRPr lang="uk-UA" dirty="0"/>
          </a:p>
        </p:txBody>
      </p:sp>
      <p:pic>
        <p:nvPicPr>
          <p:cNvPr id="4" name="Picture 2" descr="http://1.bp.blogspot.com/-ryxxWAxd_gc/T0Ej579Fl2I/AAAAAAAAAAM/IZjd2TIkk_w/s400/1960+%D1%82%D1%96+%D1%80%D0%BE%D0%BA%D0%B8+%D0%A7%D1%83%D0%B4%D0%BE%D1%82%D0%B2%D0%BE%D1%80%D0%BD%D0%B5+%D0%B4%D0%B6%D0%B5%D1%80%D0%B5%D0%BB%D0%BE.JPG"/>
          <p:cNvPicPr>
            <a:picLocks noChangeAspect="1" noChangeArrowheads="1"/>
          </p:cNvPicPr>
          <p:nvPr/>
        </p:nvPicPr>
        <p:blipFill>
          <a:blip r:embed="rId3" cstate="print"/>
          <a:srcRect/>
          <a:stretch>
            <a:fillRect/>
          </a:stretch>
        </p:blipFill>
        <p:spPr bwMode="auto">
          <a:xfrm>
            <a:off x="1626669" y="1637196"/>
            <a:ext cx="6262508" cy="43577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Объект 2"/>
          <p:cNvSpPr txBox="1">
            <a:spLocks/>
          </p:cNvSpPr>
          <p:nvPr/>
        </p:nvSpPr>
        <p:spPr>
          <a:xfrm>
            <a:off x="7889177" y="2762450"/>
            <a:ext cx="3998023" cy="1318661"/>
          </a:xfrm>
          <a:prstGeom prst="rect">
            <a:avLst/>
          </a:prstGeom>
        </p:spPr>
        <p:txBody>
          <a:bodyPr/>
          <a:lstStyle/>
          <a:p>
            <a:pPr algn="ctr">
              <a:spcBef>
                <a:spcPct val="20000"/>
              </a:spcBef>
              <a:defRPr/>
            </a:pPr>
            <a:r>
              <a:rPr lang="uk-UA" b="1" dirty="0">
                <a:solidFill>
                  <a:schemeClr val="accent1">
                    <a:lumMod val="50000"/>
                  </a:schemeClr>
                </a:solidFill>
              </a:rPr>
              <a:t>Люди із сіл </a:t>
            </a:r>
            <a:r>
              <a:rPr lang="uk-UA" b="1" dirty="0" err="1">
                <a:solidFill>
                  <a:schemeClr val="accent1">
                    <a:lumMod val="50000"/>
                  </a:schemeClr>
                </a:solidFill>
              </a:rPr>
              <a:t>Зарваниця</a:t>
            </a:r>
            <a:r>
              <a:rPr lang="uk-UA" b="1" dirty="0">
                <a:solidFill>
                  <a:schemeClr val="accent1">
                    <a:lumMod val="50000"/>
                  </a:schemeClr>
                </a:solidFill>
              </a:rPr>
              <a:t>, </a:t>
            </a:r>
            <a:r>
              <a:rPr lang="uk-UA" b="1" dirty="0" err="1">
                <a:solidFill>
                  <a:schemeClr val="accent1">
                    <a:lumMod val="50000"/>
                  </a:schemeClr>
                </a:solidFill>
              </a:rPr>
              <a:t>Сапова</a:t>
            </a:r>
            <a:r>
              <a:rPr lang="uk-UA" b="1" dirty="0">
                <a:solidFill>
                  <a:schemeClr val="accent1">
                    <a:lumMod val="50000"/>
                  </a:schemeClr>
                </a:solidFill>
              </a:rPr>
              <a:t>, </a:t>
            </a:r>
            <a:r>
              <a:rPr lang="uk-UA" b="1" dirty="0" err="1">
                <a:solidFill>
                  <a:schemeClr val="accent1">
                    <a:lumMod val="50000"/>
                  </a:schemeClr>
                </a:solidFill>
              </a:rPr>
              <a:t>Вишнівчик</a:t>
            </a:r>
            <a:r>
              <a:rPr lang="uk-UA" b="1" dirty="0">
                <a:solidFill>
                  <a:schemeClr val="accent1">
                    <a:lumMod val="50000"/>
                  </a:schemeClr>
                </a:solidFill>
              </a:rPr>
              <a:t>, </a:t>
            </a:r>
            <a:r>
              <a:rPr lang="uk-UA" b="1" dirty="0" err="1">
                <a:solidFill>
                  <a:schemeClr val="accent1">
                    <a:lumMod val="50000"/>
                  </a:schemeClr>
                </a:solidFill>
              </a:rPr>
              <a:t>Котузів</a:t>
            </a:r>
            <a:r>
              <a:rPr lang="uk-UA" b="1" dirty="0">
                <a:solidFill>
                  <a:schemeClr val="accent1">
                    <a:lumMod val="50000"/>
                  </a:schemeClr>
                </a:solidFill>
              </a:rPr>
              <a:t> моляться біля зруйнованої каплички і Чудотворного Джерела</a:t>
            </a:r>
          </a:p>
        </p:txBody>
      </p:sp>
    </p:spTree>
  </p:cSld>
  <p:clrMapOvr>
    <a:masterClrMapping/>
  </p:clrMapOvr>
  <p:transition spd="slow">
    <p:newsfla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F882DBA3-A1CE-4539-A746-AFC07785BC60}"/>
              </a:ext>
            </a:extLst>
          </p:cNvPr>
          <p:cNvPicPr>
            <a:picLocks noChangeAspect="1" noChangeArrowheads="1"/>
          </p:cNvPicPr>
          <p:nvPr/>
        </p:nvPicPr>
        <p:blipFill>
          <a:blip r:embed="rId2" cstate="print"/>
          <a:srcRect/>
          <a:stretch>
            <a:fillRect/>
          </a:stretch>
        </p:blipFill>
        <p:spPr bwMode="auto">
          <a:xfrm>
            <a:off x="-1625" y="67377"/>
            <a:ext cx="12374638" cy="6858000"/>
          </a:xfrm>
          <a:prstGeom prst="rect">
            <a:avLst/>
          </a:prstGeom>
          <a:noFill/>
        </p:spPr>
      </p:pic>
      <p:sp>
        <p:nvSpPr>
          <p:cNvPr id="25602" name="Заголовок 1">
            <a:extLst>
              <a:ext uri="{FF2B5EF4-FFF2-40B4-BE49-F238E27FC236}">
                <a16:creationId xmlns:a16="http://schemas.microsoft.com/office/drawing/2014/main" id="{AFA5545E-11E9-4D60-8A1E-DC07C4B9ABDC}"/>
              </a:ext>
            </a:extLst>
          </p:cNvPr>
          <p:cNvSpPr>
            <a:spLocks noGrp="1"/>
          </p:cNvSpPr>
          <p:nvPr>
            <p:ph type="title"/>
          </p:nvPr>
        </p:nvSpPr>
        <p:spPr>
          <a:xfrm>
            <a:off x="1981200" y="274638"/>
            <a:ext cx="8229600" cy="633412"/>
          </a:xfrm>
        </p:spPr>
        <p:txBody>
          <a:bodyPr>
            <a:normAutofit/>
          </a:bodyPr>
          <a:lstStyle/>
          <a:p>
            <a:r>
              <a:rPr lang="ru-RU" altLang="en-US" sz="2800" b="1" dirty="0" err="1">
                <a:solidFill>
                  <a:schemeClr val="accent1">
                    <a:lumMod val="50000"/>
                  </a:schemeClr>
                </a:solidFill>
              </a:rPr>
              <a:t>Форми</a:t>
            </a:r>
            <a:r>
              <a:rPr lang="ru-RU" altLang="en-US" sz="2800" b="1" dirty="0">
                <a:solidFill>
                  <a:schemeClr val="accent1">
                    <a:lumMod val="50000"/>
                  </a:schemeClr>
                </a:solidFill>
              </a:rPr>
              <a:t> і </a:t>
            </a:r>
            <a:r>
              <a:rPr lang="ru-RU" altLang="en-US" sz="2800" b="1" dirty="0" err="1">
                <a:solidFill>
                  <a:schemeClr val="accent1">
                    <a:lumMod val="50000"/>
                  </a:schemeClr>
                </a:solidFill>
              </a:rPr>
              <a:t>методи</a:t>
            </a:r>
            <a:r>
              <a:rPr lang="ru-RU" altLang="en-US" sz="2800" b="1" dirty="0">
                <a:solidFill>
                  <a:schemeClr val="accent1">
                    <a:lumMod val="50000"/>
                  </a:schemeClr>
                </a:solidFill>
              </a:rPr>
              <a:t> </a:t>
            </a:r>
            <a:r>
              <a:rPr lang="ru-RU" altLang="en-US" sz="2800" b="1" dirty="0" err="1">
                <a:solidFill>
                  <a:schemeClr val="accent1">
                    <a:lumMod val="50000"/>
                  </a:schemeClr>
                </a:solidFill>
              </a:rPr>
              <a:t>боротьби</a:t>
            </a:r>
            <a:r>
              <a:rPr lang="ru-RU" altLang="en-US" sz="2800" b="1" dirty="0">
                <a:solidFill>
                  <a:schemeClr val="accent1">
                    <a:lumMod val="50000"/>
                  </a:schemeClr>
                </a:solidFill>
              </a:rPr>
              <a:t> з </a:t>
            </a:r>
            <a:r>
              <a:rPr lang="ru-RU" altLang="en-US" sz="2800" b="1" dirty="0" err="1">
                <a:solidFill>
                  <a:schemeClr val="accent1">
                    <a:lumMod val="50000"/>
                  </a:schemeClr>
                </a:solidFill>
              </a:rPr>
              <a:t>дисидентським</a:t>
            </a:r>
            <a:r>
              <a:rPr lang="ru-RU" altLang="en-US" sz="2800" b="1" dirty="0">
                <a:solidFill>
                  <a:schemeClr val="accent1">
                    <a:lumMod val="50000"/>
                  </a:schemeClr>
                </a:solidFill>
              </a:rPr>
              <a:t> рухом</a:t>
            </a:r>
          </a:p>
        </p:txBody>
      </p:sp>
      <p:sp>
        <p:nvSpPr>
          <p:cNvPr id="25603" name="Объект 2">
            <a:extLst>
              <a:ext uri="{FF2B5EF4-FFF2-40B4-BE49-F238E27FC236}">
                <a16:creationId xmlns:a16="http://schemas.microsoft.com/office/drawing/2014/main" id="{B6258799-C8CD-449F-B218-DFA31EA2613C}"/>
              </a:ext>
            </a:extLst>
          </p:cNvPr>
          <p:cNvSpPr>
            <a:spLocks noGrp="1"/>
          </p:cNvSpPr>
          <p:nvPr>
            <p:ph idx="1"/>
          </p:nvPr>
        </p:nvSpPr>
        <p:spPr>
          <a:xfrm>
            <a:off x="1703388" y="908051"/>
            <a:ext cx="8964612" cy="2701423"/>
          </a:xfrm>
        </p:spPr>
        <p:txBody>
          <a:bodyPr>
            <a:normAutofit fontScale="25000" lnSpcReduction="20000"/>
          </a:bodyPr>
          <a:lstStyle/>
          <a:p>
            <a:pPr marL="0" indent="0" algn="just">
              <a:buNone/>
            </a:pPr>
            <a:endParaRPr lang="ru-RU" altLang="en-US" sz="1800" b="1" dirty="0"/>
          </a:p>
          <a:p>
            <a:pPr indent="0" algn="just">
              <a:lnSpc>
                <a:spcPct val="120000"/>
              </a:lnSpc>
              <a:spcAft>
                <a:spcPts val="1000"/>
              </a:spcAft>
              <a:buNone/>
            </a:pPr>
            <a:r>
              <a:rPr lang="uk-UA" sz="7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7200" b="1" dirty="0">
                <a:effectLst/>
                <a:latin typeface="Times New Roman" panose="02020603050405020304" pitchFamily="18" charset="0"/>
                <a:ea typeface="Times New Roman" panose="02020603050405020304" pitchFamily="18" charset="0"/>
                <a:cs typeface="Times New Roman" panose="02020603050405020304" pitchFamily="18" charset="0"/>
              </a:rPr>
              <a:t>Влада, як і раніше, не допускала щонайменшого </a:t>
            </a:r>
            <a:r>
              <a:rPr lang="uk-UA" sz="7200" b="1" dirty="0" err="1">
                <a:effectLst/>
                <a:latin typeface="Times New Roman" panose="02020603050405020304" pitchFamily="18" charset="0"/>
                <a:ea typeface="Times New Roman" panose="02020603050405020304" pitchFamily="18" charset="0"/>
                <a:cs typeface="Times New Roman" panose="02020603050405020304" pitchFamily="18" charset="0"/>
              </a:rPr>
              <a:t>критикування</a:t>
            </a:r>
            <a:r>
              <a:rPr lang="uk-UA" sz="7200" b="1" dirty="0">
                <a:effectLst/>
                <a:latin typeface="Times New Roman" panose="02020603050405020304" pitchFamily="18" charset="0"/>
                <a:ea typeface="Times New Roman" panose="02020603050405020304" pitchFamily="18" charset="0"/>
                <a:cs typeface="Times New Roman" panose="02020603050405020304" pitchFamily="18" charset="0"/>
              </a:rPr>
              <a:t> режиму. Так, 25 грудня 1958 було прийнято Закон СРСР «Про кримінальну відповідальність за державні злочини». Ст. 62 нової редакції Кримінального кодексу УРСР передбачала відповідальність за «антирадянську агітацію і пропаганду», ст. 61 - «шкідництво».</a:t>
            </a:r>
          </a:p>
          <a:p>
            <a:pPr indent="0" algn="just">
              <a:lnSpc>
                <a:spcPct val="120000"/>
              </a:lnSpc>
              <a:spcAft>
                <a:spcPts val="1000"/>
              </a:spcAft>
              <a:buNone/>
            </a:pPr>
            <a:r>
              <a:rPr lang="uk-UA" sz="7200" b="1" dirty="0">
                <a:latin typeface="Times New Roman" panose="02020603050405020304" pitchFamily="18" charset="0"/>
                <a:ea typeface="Times New Roman" panose="02020603050405020304" pitchFamily="18" charset="0"/>
                <a:cs typeface="Times New Roman" panose="02020603050405020304" pitchFamily="18" charset="0"/>
              </a:rPr>
              <a:t>      </a:t>
            </a:r>
            <a:r>
              <a:rPr lang="uk-UA" sz="7200" b="1" dirty="0">
                <a:effectLst/>
                <a:latin typeface="Times New Roman" panose="02020603050405020304" pitchFamily="18" charset="0"/>
                <a:ea typeface="Times New Roman" panose="02020603050405020304" pitchFamily="18" charset="0"/>
                <a:cs typeface="Times New Roman" panose="02020603050405020304" pitchFamily="18" charset="0"/>
              </a:rPr>
              <a:t>У 1957 -1965 роках відбулися судові процеси проти активних членів дисидентських організацій, зокрема А. Тихого, Г. </a:t>
            </a:r>
            <a:r>
              <a:rPr lang="uk-UA" sz="7200" b="1" dirty="0" err="1">
                <a:effectLst/>
                <a:latin typeface="Times New Roman" panose="02020603050405020304" pitchFamily="18" charset="0"/>
                <a:ea typeface="Times New Roman" panose="02020603050405020304" pitchFamily="18" charset="0"/>
                <a:cs typeface="Times New Roman" panose="02020603050405020304" pitchFamily="18" charset="0"/>
              </a:rPr>
              <a:t>Гайевого</a:t>
            </a:r>
            <a:r>
              <a:rPr lang="uk-UA" sz="7200" b="1" dirty="0">
                <a:effectLst/>
                <a:latin typeface="Times New Roman" panose="02020603050405020304" pitchFamily="18" charset="0"/>
                <a:ea typeface="Times New Roman" panose="02020603050405020304" pitchFamily="18" charset="0"/>
                <a:cs typeface="Times New Roman" panose="02020603050405020304" pitchFamily="18" charset="0"/>
              </a:rPr>
              <a:t>, В. Савченко, П. Григоренко, І. Світличного, П. </a:t>
            </a:r>
            <a:r>
              <a:rPr lang="uk-UA" sz="7200" b="1" dirty="0" err="1">
                <a:effectLst/>
                <a:latin typeface="Times New Roman" panose="02020603050405020304" pitchFamily="18" charset="0"/>
                <a:ea typeface="Times New Roman" panose="02020603050405020304" pitchFamily="18" charset="0"/>
                <a:cs typeface="Times New Roman" panose="02020603050405020304" pitchFamily="18" charset="0"/>
              </a:rPr>
              <a:t>Заливахи</a:t>
            </a:r>
            <a:r>
              <a:rPr lang="uk-UA" sz="7200" b="1" dirty="0">
                <a:effectLst/>
                <a:latin typeface="Times New Roman" panose="02020603050405020304" pitchFamily="18" charset="0"/>
                <a:ea typeface="Times New Roman" panose="02020603050405020304" pitchFamily="18" charset="0"/>
                <a:cs typeface="Times New Roman" panose="02020603050405020304" pitchFamily="18" charset="0"/>
              </a:rPr>
              <a:t>, В. Мороза та ін.</a:t>
            </a:r>
          </a:p>
          <a:p>
            <a:pPr marL="0" indent="0">
              <a:buNone/>
            </a:pPr>
            <a:r>
              <a:rPr lang="ru-RU" altLang="en-US" sz="4800" b="1" dirty="0">
                <a:latin typeface="Times New Roman" panose="02020603050405020304" pitchFamily="18" charset="0"/>
                <a:cs typeface="Times New Roman" panose="02020603050405020304" pitchFamily="18" charset="0"/>
              </a:rPr>
              <a:t>1. </a:t>
            </a:r>
            <a:r>
              <a:rPr lang="ru-RU" altLang="en-US" sz="5600" b="1" dirty="0" err="1">
                <a:latin typeface="Times New Roman" panose="02020603050405020304" pitchFamily="18" charset="0"/>
                <a:cs typeface="Times New Roman" panose="02020603050405020304" pitchFamily="18" charset="0"/>
              </a:rPr>
              <a:t>Арешти</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перша </a:t>
            </a:r>
            <a:r>
              <a:rPr lang="ru-RU" altLang="en-US" sz="5600" b="1" dirty="0" err="1">
                <a:latin typeface="Times New Roman" panose="02020603050405020304" pitchFamily="18" charset="0"/>
                <a:cs typeface="Times New Roman" panose="02020603050405020304" pitchFamily="18" charset="0"/>
              </a:rPr>
              <a:t>хвиля</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арештів</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серпень</a:t>
            </a:r>
            <a:r>
              <a:rPr lang="ru-RU" altLang="en-US" sz="5600" b="1" dirty="0">
                <a:latin typeface="Times New Roman" panose="02020603050405020304" pitchFamily="18" charset="0"/>
                <a:cs typeface="Times New Roman" panose="02020603050405020304" pitchFamily="18" charset="0"/>
              </a:rPr>
              <a:t>—вересень 1965 р. (</a:t>
            </a:r>
            <a:r>
              <a:rPr lang="ru-RU" altLang="en-US" sz="5600" b="1" dirty="0" err="1">
                <a:latin typeface="Times New Roman" panose="02020603050405020304" pitchFamily="18" charset="0"/>
                <a:cs typeface="Times New Roman" panose="02020603050405020304" pitchFamily="18" charset="0"/>
              </a:rPr>
              <a:t>заарештовано</a:t>
            </a:r>
            <a:r>
              <a:rPr lang="ru-RU" altLang="en-US" sz="5600" b="1" dirty="0">
                <a:latin typeface="Times New Roman" panose="02020603050405020304" pitchFamily="18" charset="0"/>
                <a:cs typeface="Times New Roman" panose="02020603050405020304" pitchFamily="18" charset="0"/>
              </a:rPr>
              <a:t> 25 </a:t>
            </a:r>
            <a:r>
              <a:rPr lang="ru-RU" altLang="en-US" sz="5600" b="1" dirty="0" err="1">
                <a:latin typeface="Times New Roman" panose="02020603050405020304" pitchFamily="18" charset="0"/>
                <a:cs typeface="Times New Roman" panose="02020603050405020304" pitchFamily="18" charset="0"/>
              </a:rPr>
              <a:t>осіб</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друга </a:t>
            </a:r>
            <a:r>
              <a:rPr lang="ru-RU" altLang="en-US" sz="5600" b="1" dirty="0" err="1">
                <a:latin typeface="Times New Roman" panose="02020603050405020304" pitchFamily="18" charset="0"/>
                <a:cs typeface="Times New Roman" panose="02020603050405020304" pitchFamily="18" charset="0"/>
              </a:rPr>
              <a:t>хвиля</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арештів</a:t>
            </a:r>
            <a:r>
              <a:rPr lang="ru-RU" altLang="en-US" sz="5600" b="1" dirty="0">
                <a:latin typeface="Times New Roman" panose="02020603050405020304" pitchFamily="18" charset="0"/>
                <a:cs typeface="Times New Roman" panose="02020603050405020304" pitchFamily="18" charset="0"/>
              </a:rPr>
              <a:t>: 1970—1972 </a:t>
            </a:r>
            <a:r>
              <a:rPr lang="ru-RU" altLang="en-US" sz="5600" b="1" dirty="0" err="1">
                <a:latin typeface="Times New Roman" panose="02020603050405020304" pitchFamily="18" charset="0"/>
                <a:cs typeface="Times New Roman" panose="02020603050405020304" pitchFamily="18" charset="0"/>
              </a:rPr>
              <a:t>рр</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заарештовано</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понад</a:t>
            </a:r>
            <a:r>
              <a:rPr lang="ru-RU" altLang="en-US" sz="5600" b="1" dirty="0">
                <a:latin typeface="Times New Roman" panose="02020603050405020304" pitchFamily="18" charset="0"/>
                <a:cs typeface="Times New Roman" panose="02020603050405020304" pitchFamily="18" charset="0"/>
              </a:rPr>
              <a:t> 100 </a:t>
            </a:r>
            <a:r>
              <a:rPr lang="ru-RU" altLang="en-US" sz="5600" b="1" dirty="0" err="1">
                <a:latin typeface="Times New Roman" panose="02020603050405020304" pitchFamily="18" charset="0"/>
                <a:cs typeface="Times New Roman" panose="02020603050405020304" pitchFamily="18" charset="0"/>
              </a:rPr>
              <a:t>осіб</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третя</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хвиля</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арештів</a:t>
            </a:r>
            <a:r>
              <a:rPr lang="ru-RU" altLang="en-US" sz="5600" b="1" dirty="0">
                <a:latin typeface="Times New Roman" panose="02020603050405020304" pitchFamily="18" charset="0"/>
                <a:cs typeface="Times New Roman" panose="02020603050405020304" pitchFamily="18" charset="0"/>
              </a:rPr>
              <a:t>: початок 1980-х </a:t>
            </a:r>
            <a:r>
              <a:rPr lang="ru-RU" altLang="en-US" sz="5600" b="1" dirty="0" err="1">
                <a:latin typeface="Times New Roman" panose="02020603050405020304" pitchFamily="18" charset="0"/>
                <a:cs typeface="Times New Roman" panose="02020603050405020304" pitchFamily="18" charset="0"/>
              </a:rPr>
              <a:t>років</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заарештовано</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близько</a:t>
            </a:r>
            <a:r>
              <a:rPr lang="ru-RU" altLang="en-US" sz="5600" b="1" dirty="0">
                <a:latin typeface="Times New Roman" panose="02020603050405020304" pitchFamily="18" charset="0"/>
                <a:cs typeface="Times New Roman" panose="02020603050405020304" pitchFamily="18" charset="0"/>
              </a:rPr>
              <a:t> 60 </a:t>
            </a:r>
            <a:r>
              <a:rPr lang="ru-RU" altLang="en-US" sz="5600" b="1" dirty="0" err="1">
                <a:latin typeface="Times New Roman" panose="02020603050405020304" pitchFamily="18" charset="0"/>
                <a:cs typeface="Times New Roman" panose="02020603050405020304" pitchFamily="18" charset="0"/>
              </a:rPr>
              <a:t>осіб</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2. </a:t>
            </a:r>
            <a:r>
              <a:rPr lang="ru-RU" altLang="en-US" sz="5600" b="1" dirty="0" err="1">
                <a:latin typeface="Times New Roman" panose="02020603050405020304" pitchFamily="18" charset="0"/>
                <a:cs typeface="Times New Roman" panose="02020603050405020304" pitchFamily="18" charset="0"/>
              </a:rPr>
              <a:t>Ізоляція</a:t>
            </a:r>
            <a:r>
              <a:rPr lang="ru-RU" altLang="en-US" sz="5600" b="1" dirty="0">
                <a:latin typeface="Times New Roman" panose="02020603050405020304" pitchFamily="18" charset="0"/>
                <a:cs typeface="Times New Roman" panose="02020603050405020304" pitchFamily="18" charset="0"/>
              </a:rPr>
              <a:t> в </a:t>
            </a:r>
            <a:r>
              <a:rPr lang="ru-RU" altLang="en-US" sz="5600" b="1" dirty="0" err="1">
                <a:latin typeface="Times New Roman" panose="02020603050405020304" pitchFamily="18" charset="0"/>
                <a:cs typeface="Times New Roman" panose="02020603050405020304" pitchFamily="18" charset="0"/>
              </a:rPr>
              <a:t>психіатричних</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лікарнях</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3. </a:t>
            </a:r>
            <a:r>
              <a:rPr lang="ru-RU" altLang="en-US" sz="5600" b="1" dirty="0" err="1">
                <a:latin typeface="Times New Roman" panose="02020603050405020304" pitchFamily="18" charset="0"/>
                <a:cs typeface="Times New Roman" panose="02020603050405020304" pitchFamily="18" charset="0"/>
              </a:rPr>
              <a:t>Позасудові</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переслідування</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звільнення</a:t>
            </a:r>
            <a:r>
              <a:rPr lang="ru-RU" altLang="en-US" sz="5600" b="1" dirty="0">
                <a:latin typeface="Times New Roman" panose="02020603050405020304" pitchFamily="18" charset="0"/>
                <a:cs typeface="Times New Roman" panose="02020603050405020304" pitchFamily="18" charset="0"/>
              </a:rPr>
              <a:t> з </a:t>
            </a:r>
            <a:r>
              <a:rPr lang="ru-RU" altLang="en-US" sz="5600" b="1" dirty="0" err="1">
                <a:latin typeface="Times New Roman" panose="02020603050405020304" pitchFamily="18" charset="0"/>
                <a:cs typeface="Times New Roman" panose="02020603050405020304" pitchFamily="18" charset="0"/>
              </a:rPr>
              <a:t>роботи</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виключення</a:t>
            </a:r>
            <a:r>
              <a:rPr lang="ru-RU" altLang="en-US" sz="5600" b="1" dirty="0">
                <a:latin typeface="Times New Roman" panose="02020603050405020304" pitchFamily="18" charset="0"/>
                <a:cs typeface="Times New Roman" panose="02020603050405020304" pitchFamily="18" charset="0"/>
              </a:rPr>
              <a:t> з </a:t>
            </a:r>
            <a:r>
              <a:rPr lang="ru-RU" altLang="en-US" sz="5600" b="1" dirty="0" err="1">
                <a:latin typeface="Times New Roman" panose="02020603050405020304" pitchFamily="18" charset="0"/>
                <a:cs typeface="Times New Roman" panose="02020603050405020304" pitchFamily="18" charset="0"/>
              </a:rPr>
              <a:t>партії</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громадських</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громадсько-політичних</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організацій</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спілок</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позбавлення</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радянського</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громадянства</a:t>
            </a:r>
            <a:r>
              <a:rPr lang="ru-RU" altLang="en-US" sz="5600" b="1" dirty="0">
                <a:latin typeface="Times New Roman" panose="02020603050405020304" pitchFamily="18" charset="0"/>
                <a:cs typeface="Times New Roman" panose="02020603050405020304" pitchFamily="18" charset="0"/>
              </a:rPr>
              <a:t>;</a:t>
            </a:r>
          </a:p>
          <a:p>
            <a:pPr marL="0" indent="0">
              <a:buNone/>
            </a:pP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організація</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громадського</a:t>
            </a:r>
            <a:r>
              <a:rPr lang="ru-RU" altLang="en-US" sz="5600" b="1" dirty="0">
                <a:latin typeface="Times New Roman" panose="02020603050405020304" pitchFamily="18" charset="0"/>
                <a:cs typeface="Times New Roman" panose="02020603050405020304" pitchFamily="18" charset="0"/>
              </a:rPr>
              <a:t> </a:t>
            </a:r>
            <a:r>
              <a:rPr lang="ru-RU" altLang="en-US" sz="5600" b="1" dirty="0" err="1">
                <a:latin typeface="Times New Roman" panose="02020603050405020304" pitchFamily="18" charset="0"/>
                <a:cs typeface="Times New Roman" panose="02020603050405020304" pitchFamily="18" charset="0"/>
              </a:rPr>
              <a:t>осуду</a:t>
            </a:r>
            <a:r>
              <a:rPr lang="ru-RU" altLang="en-US" sz="5600" b="1" dirty="0">
                <a:latin typeface="Times New Roman" panose="02020603050405020304" pitchFamily="18" charset="0"/>
                <a:cs typeface="Times New Roman" panose="02020603050405020304" pitchFamily="18" charset="0"/>
              </a:rPr>
              <a:t>.</a:t>
            </a:r>
          </a:p>
          <a:p>
            <a:pPr marL="0" indent="0" algn="just">
              <a:buNone/>
            </a:pPr>
            <a:endParaRPr lang="uk-UA" altLang="en-US" sz="1800" b="1" dirty="0"/>
          </a:p>
          <a:p>
            <a:pPr marL="0" indent="0" algn="just">
              <a:buNone/>
            </a:pPr>
            <a:endParaRPr lang="ru-RU" altLang="en-US" sz="18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Юліанене\проект\66207438_Scroll.jpg">
            <a:extLst>
              <a:ext uri="{FF2B5EF4-FFF2-40B4-BE49-F238E27FC236}">
                <a16:creationId xmlns:a16="http://schemas.microsoft.com/office/drawing/2014/main" id="{003C369E-4634-4520-B843-F91372D6DAFB}"/>
              </a:ext>
            </a:extLst>
          </p:cNvPr>
          <p:cNvPicPr>
            <a:picLocks noChangeAspect="1" noChangeArrowheads="1"/>
          </p:cNvPicPr>
          <p:nvPr/>
        </p:nvPicPr>
        <p:blipFill>
          <a:blip r:embed="rId2" cstate="print"/>
          <a:srcRect/>
          <a:stretch>
            <a:fillRect/>
          </a:stretch>
        </p:blipFill>
        <p:spPr bwMode="auto">
          <a:xfrm>
            <a:off x="-1625" y="67377"/>
            <a:ext cx="12374638" cy="6858000"/>
          </a:xfrm>
          <a:prstGeom prst="rect">
            <a:avLst/>
          </a:prstGeom>
          <a:noFill/>
        </p:spPr>
      </p:pic>
      <p:pic>
        <p:nvPicPr>
          <p:cNvPr id="9218" name="Picture 2" descr="Картинки по запросу психлікарні дисидент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423190"/>
            <a:ext cx="318851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Картинки по запросу психлікарні руба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521" y="3212976"/>
            <a:ext cx="5395369"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960096" y="935698"/>
            <a:ext cx="3529496" cy="4524315"/>
          </a:xfrm>
          <a:prstGeom prst="rect">
            <a:avLst/>
          </a:prstGeom>
        </p:spPr>
        <p:txBody>
          <a:bodyPr wrap="square">
            <a:spAutoFit/>
          </a:bodyPr>
          <a:lstStyle/>
          <a:p>
            <a:pPr lvl="0" algn="ctr"/>
            <a:r>
              <a:rPr lang="uk-UA" sz="3200" b="1" dirty="0">
                <a:solidFill>
                  <a:prstClr val="black"/>
                </a:solidFill>
                <a:latin typeface="Times New Roman" pitchFamily="18" charset="0"/>
                <a:cs typeface="Times New Roman" pitchFamily="18" charset="0"/>
              </a:rPr>
              <a:t>Ще одним видом покарань були </a:t>
            </a:r>
            <a:r>
              <a:rPr lang="uk-UA" sz="3200" b="1" dirty="0" err="1">
                <a:solidFill>
                  <a:prstClr val="black"/>
                </a:solidFill>
                <a:latin typeface="Times New Roman" pitchFamily="18" charset="0"/>
                <a:cs typeface="Times New Roman" pitchFamily="18" charset="0"/>
              </a:rPr>
              <a:t>психушки</a:t>
            </a:r>
            <a:r>
              <a:rPr lang="uk-UA" sz="3200" b="1" dirty="0">
                <a:solidFill>
                  <a:prstClr val="black"/>
                </a:solidFill>
                <a:latin typeface="Times New Roman" pitchFamily="18" charset="0"/>
                <a:cs typeface="Times New Roman" pitchFamily="18" charset="0"/>
              </a:rPr>
              <a:t> - будинки для божевільних із жорстоким режимом, що не поступався тюремному</a:t>
            </a:r>
            <a:endParaRPr lang="ru-RU"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97964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Юліанене\проект\66207438_Scroll.jpg"/>
          <p:cNvPicPr>
            <a:picLocks noChangeAspect="1" noChangeArrowheads="1"/>
          </p:cNvPicPr>
          <p:nvPr/>
        </p:nvPicPr>
        <p:blipFill>
          <a:blip r:embed="rId2" cstate="print"/>
          <a:srcRect/>
          <a:stretch>
            <a:fillRect/>
          </a:stretch>
        </p:blipFill>
        <p:spPr bwMode="auto">
          <a:xfrm>
            <a:off x="0" y="0"/>
            <a:ext cx="12301086" cy="6858000"/>
          </a:xfrm>
          <a:prstGeom prst="rect">
            <a:avLst/>
          </a:prstGeom>
          <a:noFill/>
        </p:spPr>
      </p:pic>
      <p:sp>
        <p:nvSpPr>
          <p:cNvPr id="3" name="Прямоугольник 2"/>
          <p:cNvSpPr/>
          <p:nvPr/>
        </p:nvSpPr>
        <p:spPr>
          <a:xfrm>
            <a:off x="4452926" y="428604"/>
            <a:ext cx="3784498" cy="369332"/>
          </a:xfrm>
          <a:prstGeom prst="rect">
            <a:avLst/>
          </a:prstGeom>
        </p:spPr>
        <p:txBody>
          <a:bodyPr wrap="none">
            <a:spAutoFit/>
          </a:bodyPr>
          <a:lstStyle/>
          <a:p>
            <a:r>
              <a:rPr lang="ru-RU" b="1" spc="300" dirty="0" err="1">
                <a:ln w="11430" cmpd="sng">
                  <a:solidFill>
                    <a:srgbClr val="00B050"/>
                  </a:solidFill>
                  <a:prstDash val="solid"/>
                  <a:miter lim="800000"/>
                </a:ln>
                <a:effectLst>
                  <a:glow rad="45500">
                    <a:schemeClr val="accent1">
                      <a:satMod val="220000"/>
                      <a:alpha val="35000"/>
                    </a:schemeClr>
                  </a:glow>
                </a:effectLst>
              </a:rPr>
              <a:t>Придушення</a:t>
            </a:r>
            <a:r>
              <a:rPr lang="ru-RU" b="1" spc="300" dirty="0">
                <a:ln w="11430" cmpd="sng">
                  <a:solidFill>
                    <a:srgbClr val="00B050"/>
                  </a:solidFill>
                  <a:prstDash val="solid"/>
                  <a:miter lim="800000"/>
                </a:ln>
                <a:effectLst>
                  <a:glow rad="45500">
                    <a:schemeClr val="accent1">
                      <a:satMod val="220000"/>
                      <a:alpha val="35000"/>
                    </a:schemeClr>
                  </a:glow>
                </a:effectLst>
              </a:rPr>
              <a:t> </a:t>
            </a:r>
            <a:r>
              <a:rPr lang="ru-RU" b="1" spc="300" dirty="0" err="1">
                <a:ln w="11430" cmpd="sng">
                  <a:solidFill>
                    <a:srgbClr val="00B050"/>
                  </a:solidFill>
                  <a:prstDash val="solid"/>
                  <a:miter lim="800000"/>
                </a:ln>
                <a:effectLst>
                  <a:glow rad="45500">
                    <a:schemeClr val="accent1">
                      <a:satMod val="220000"/>
                      <a:alpha val="35000"/>
                    </a:schemeClr>
                  </a:glow>
                </a:effectLst>
              </a:rPr>
              <a:t>дисидентства</a:t>
            </a:r>
            <a:endParaRPr lang="ru-RU" b="1" spc="300" dirty="0">
              <a:ln w="11430" cmpd="sng">
                <a:solidFill>
                  <a:srgbClr val="00B050"/>
                </a:solidFill>
                <a:prstDash val="solid"/>
                <a:miter lim="800000"/>
              </a:ln>
              <a:effectLst>
                <a:glow rad="45500">
                  <a:schemeClr val="accent1">
                    <a:satMod val="220000"/>
                    <a:alpha val="35000"/>
                  </a:schemeClr>
                </a:glow>
              </a:effectLst>
            </a:endParaRPr>
          </a:p>
        </p:txBody>
      </p:sp>
      <p:sp>
        <p:nvSpPr>
          <p:cNvPr id="4" name="Прямоугольник 3"/>
          <p:cNvSpPr/>
          <p:nvPr/>
        </p:nvSpPr>
        <p:spPr>
          <a:xfrm>
            <a:off x="1670551" y="1000108"/>
            <a:ext cx="4782639" cy="2616101"/>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На початку 1980-х </a:t>
            </a:r>
            <a:r>
              <a:rPr lang="ru-RU" sz="2000" b="1" dirty="0" err="1">
                <a:latin typeface="Times New Roman" panose="02020603050405020304" pitchFamily="18" charset="0"/>
                <a:cs typeface="Times New Roman" panose="02020603050405020304" pitchFamily="18" charset="0"/>
              </a:rPr>
              <a:t>рр</a:t>
            </a:r>
            <a:r>
              <a:rPr lang="ru-RU" sz="2000" b="1" dirty="0">
                <a:latin typeface="Times New Roman" panose="02020603050405020304" pitchFamily="18" charset="0"/>
                <a:cs typeface="Times New Roman" panose="02020603050405020304" pitchFamily="18" charset="0"/>
              </a:rPr>
              <a:t>. в </a:t>
            </a:r>
            <a:r>
              <a:rPr lang="ru-RU" sz="2000" b="1" dirty="0" err="1">
                <a:latin typeface="Times New Roman" panose="02020603050405020304" pitchFamily="18" charset="0"/>
                <a:cs typeface="Times New Roman" panose="02020603050405020304" pitchFamily="18" charset="0"/>
              </a:rPr>
              <a:t>Україні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інтелігентський</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дисидентський</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рух</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було</a:t>
            </a:r>
            <a:r>
              <a:rPr lang="ru-RU" sz="2000" b="1" dirty="0">
                <a:latin typeface="Times New Roman" panose="02020603050405020304" pitchFamily="18" charset="0"/>
                <a:cs typeface="Times New Roman" panose="02020603050405020304" pitchFamily="18" charset="0"/>
              </a:rPr>
              <a:t> практично </a:t>
            </a:r>
            <a:r>
              <a:rPr lang="ru-RU" sz="2000" b="1" dirty="0" err="1">
                <a:latin typeface="Times New Roman" panose="02020603050405020304" pitchFamily="18" charset="0"/>
                <a:cs typeface="Times New Roman" panose="02020603050405020304" pitchFamily="18" charset="0"/>
              </a:rPr>
              <a:t>розгромлено</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Незважаючи</a:t>
            </a:r>
            <a:r>
              <a:rPr lang="ru-RU" sz="2000" b="1" dirty="0">
                <a:latin typeface="Times New Roman" panose="02020603050405020304" pitchFamily="18" charset="0"/>
                <a:cs typeface="Times New Roman" panose="02020603050405020304" pitchFamily="18" charset="0"/>
              </a:rPr>
              <a:t> на всю </a:t>
            </a:r>
            <a:r>
              <a:rPr lang="ru-RU" sz="2400" b="1" dirty="0" err="1">
                <a:latin typeface="Times New Roman" panose="02020603050405020304" pitchFamily="18" charset="0"/>
                <a:cs typeface="Times New Roman" panose="02020603050405020304" pitchFamily="18" charset="0"/>
              </a:rPr>
              <a:t>відвагу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натхненність</a:t>
            </a:r>
            <a:r>
              <a:rPr lang="ru-RU" sz="2000" b="1" dirty="0">
                <a:latin typeface="Times New Roman" panose="02020603050405020304" pitchFamily="18" charset="0"/>
                <a:cs typeface="Times New Roman" panose="02020603050405020304" pitchFamily="18" charset="0"/>
              </a:rPr>
              <a:t> та </a:t>
            </a:r>
            <a:r>
              <a:rPr lang="ru-RU" sz="2000" b="1" dirty="0" err="1">
                <a:latin typeface="Times New Roman" panose="02020603050405020304" pitchFamily="18" charset="0"/>
                <a:cs typeface="Times New Roman" panose="02020603050405020304" pitchFamily="18" charset="0"/>
              </a:rPr>
              <a:t>ідеалізм</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дисидентів</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і</a:t>
            </a:r>
            <a:r>
              <a:rPr lang="ru-RU" sz="2000" b="1" dirty="0">
                <a:latin typeface="Times New Roman" panose="02020603050405020304" pitchFamily="18" charset="0"/>
                <a:cs typeface="Times New Roman" panose="02020603050405020304" pitchFamily="18" charset="0"/>
              </a:rPr>
              <a:t> на </a:t>
            </a:r>
            <a:r>
              <a:rPr lang="ru-RU" sz="2000" b="1" dirty="0" err="1">
                <a:latin typeface="Times New Roman" panose="02020603050405020304" pitchFamily="18" charset="0"/>
                <a:cs typeface="Times New Roman" panose="02020603050405020304" pitchFamily="18" charset="0"/>
              </a:rPr>
              <a:t>одіозну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поведінку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їхніх</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гонителів</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цей</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рух</a:t>
            </a:r>
            <a:r>
              <a:rPr lang="ru-RU" sz="2000" b="1" dirty="0">
                <a:latin typeface="Times New Roman" panose="02020603050405020304" pitchFamily="18" charset="0"/>
                <a:cs typeface="Times New Roman" panose="02020603050405020304" pitchFamily="18" charset="0"/>
              </a:rPr>
              <a:t> не </a:t>
            </a:r>
            <a:r>
              <a:rPr lang="ru-RU" sz="2000" b="1" dirty="0" err="1">
                <a:latin typeface="Times New Roman" panose="02020603050405020304" pitchFamily="18" charset="0"/>
                <a:cs typeface="Times New Roman" panose="02020603050405020304" pitchFamily="18" charset="0"/>
              </a:rPr>
              <a:t>набув</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широкої</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підтримки</a:t>
            </a:r>
            <a:r>
              <a:rPr lang="ru-RU" sz="2000" b="1" dirty="0">
                <a:latin typeface="Times New Roman" panose="02020603050405020304" pitchFamily="18" charset="0"/>
                <a:cs typeface="Times New Roman" panose="02020603050405020304" pitchFamily="18" charset="0"/>
              </a:rPr>
              <a:t> в </a:t>
            </a:r>
            <a:r>
              <a:rPr lang="ru-RU" sz="2000" b="1" dirty="0" err="1">
                <a:latin typeface="Times New Roman" panose="02020603050405020304" pitchFamily="18" charset="0"/>
                <a:cs typeface="Times New Roman" panose="02020603050405020304" pitchFamily="18" charset="0"/>
              </a:rPr>
              <a:t>Україні</a:t>
            </a:r>
            <a:r>
              <a:rPr lang="ru-RU" sz="2000" b="1" dirty="0">
                <a:latin typeface="Times New Roman" panose="02020603050405020304" pitchFamily="18" charset="0"/>
                <a:cs typeface="Times New Roman" panose="02020603050405020304" pitchFamily="18" charset="0"/>
              </a:rPr>
              <a:t>. </a:t>
            </a:r>
          </a:p>
        </p:txBody>
      </p:sp>
      <p:sp>
        <p:nvSpPr>
          <p:cNvPr id="5" name="Прямоугольник 4"/>
          <p:cNvSpPr/>
          <p:nvPr/>
        </p:nvSpPr>
        <p:spPr>
          <a:xfrm>
            <a:off x="5738809" y="3643315"/>
            <a:ext cx="5009401" cy="2246769"/>
          </a:xfrm>
          <a:prstGeom prst="rect">
            <a:avLst/>
          </a:prstGeom>
        </p:spPr>
        <p:txBody>
          <a:bodyPr wrap="square">
            <a:spAutoFit/>
          </a:bodyPr>
          <a:lstStyle/>
          <a:p>
            <a:r>
              <a:rPr lang="ru-RU" sz="2000" b="1" dirty="0" err="1"/>
              <a:t>Однією</a:t>
            </a:r>
            <a:r>
              <a:rPr lang="ru-RU" sz="2000" b="1" dirty="0"/>
              <a:t> </a:t>
            </a:r>
            <a:r>
              <a:rPr lang="ru-RU" sz="2000" b="1" dirty="0" err="1"/>
              <a:t>з</a:t>
            </a:r>
            <a:r>
              <a:rPr lang="ru-RU" sz="2000" b="1" dirty="0"/>
              <a:t> причин </a:t>
            </a:r>
            <a:r>
              <a:rPr lang="ru-RU" sz="2000" b="1" dirty="0" err="1"/>
              <a:t>цього</a:t>
            </a:r>
            <a:r>
              <a:rPr lang="ru-RU" sz="2000" b="1" dirty="0"/>
              <a:t> стало те, </a:t>
            </a:r>
            <a:r>
              <a:rPr lang="ru-RU" sz="2000" b="1" dirty="0" err="1"/>
              <a:t>що</a:t>
            </a:r>
            <a:r>
              <a:rPr lang="ru-RU" sz="2000" b="1" dirty="0"/>
              <a:t>, </a:t>
            </a:r>
            <a:r>
              <a:rPr lang="ru-RU" sz="2000" b="1" dirty="0" err="1"/>
              <a:t>крім</a:t>
            </a:r>
            <a:r>
              <a:rPr lang="ru-RU" sz="2000" b="1" dirty="0"/>
              <a:t> </a:t>
            </a:r>
            <a:r>
              <a:rPr lang="ru-RU" sz="2000" b="1" dirty="0" err="1"/>
              <a:t>засудження</a:t>
            </a:r>
            <a:r>
              <a:rPr lang="ru-RU" sz="2000" b="1" dirty="0"/>
              <a:t> режиму </a:t>
            </a:r>
            <a:r>
              <a:rPr lang="ru-RU" sz="2000" b="1" dirty="0" err="1"/>
              <a:t>й</a:t>
            </a:r>
            <a:r>
              <a:rPr lang="ru-RU" sz="2000" b="1" dirty="0"/>
              <a:t> </a:t>
            </a:r>
            <a:r>
              <a:rPr lang="ru-RU" sz="2000" b="1" dirty="0" err="1"/>
              <a:t>вимог</a:t>
            </a:r>
            <a:r>
              <a:rPr lang="ru-RU" sz="2000" b="1" dirty="0"/>
              <a:t> </a:t>
            </a:r>
            <a:r>
              <a:rPr lang="ru-RU" sz="2000" b="1" dirty="0" err="1"/>
              <a:t>дотримуватися</a:t>
            </a:r>
            <a:r>
              <a:rPr lang="ru-RU" sz="2000" b="1" dirty="0"/>
              <a:t> </a:t>
            </a:r>
            <a:r>
              <a:rPr lang="ru-RU" sz="2000" b="1" dirty="0" err="1"/>
              <a:t>законів</a:t>
            </a:r>
            <a:r>
              <a:rPr lang="ru-RU" sz="2000" b="1" dirty="0"/>
              <a:t>, </a:t>
            </a:r>
            <a:r>
              <a:rPr lang="ru-RU" sz="2000" b="1" dirty="0" err="1"/>
              <a:t>дисиденти</a:t>
            </a:r>
            <a:r>
              <a:rPr lang="ru-RU" sz="2000" b="1" dirty="0"/>
              <a:t> не </a:t>
            </a:r>
            <a:r>
              <a:rPr lang="ru-RU" sz="2000" b="1" dirty="0" err="1"/>
              <a:t>сформулювали</a:t>
            </a:r>
            <a:r>
              <a:rPr lang="ru-RU" sz="2000" b="1" dirty="0"/>
              <a:t> </a:t>
            </a:r>
            <a:r>
              <a:rPr lang="ru-RU" sz="2000" b="1" dirty="0" err="1"/>
              <a:t>виразної</a:t>
            </a:r>
            <a:r>
              <a:rPr lang="ru-RU" sz="2000" b="1" dirty="0"/>
              <a:t> </a:t>
            </a:r>
            <a:r>
              <a:rPr lang="ru-RU" sz="2000" b="1" dirty="0" err="1"/>
              <a:t>політичної</a:t>
            </a:r>
            <a:r>
              <a:rPr lang="ru-RU" sz="2000" b="1" dirty="0"/>
              <a:t> </a:t>
            </a:r>
            <a:r>
              <a:rPr lang="ru-RU" sz="2000" b="1" dirty="0" err="1"/>
              <a:t>програми</a:t>
            </a:r>
            <a:r>
              <a:rPr lang="ru-RU" sz="2000" b="1" dirty="0"/>
              <a:t>. </a:t>
            </a:r>
            <a:r>
              <a:rPr lang="ru-RU" sz="2000" b="1" dirty="0" err="1"/>
              <a:t>Які</a:t>
            </a:r>
            <a:r>
              <a:rPr lang="ru-RU" sz="2000" b="1" dirty="0"/>
              <a:t> вони </a:t>
            </a:r>
            <a:r>
              <a:rPr lang="ru-RU" sz="2000" b="1" dirty="0" err="1"/>
              <a:t>порушували</a:t>
            </a:r>
            <a:r>
              <a:rPr lang="ru-RU" sz="2000" b="1" dirty="0"/>
              <a:t>, не </a:t>
            </a:r>
            <a:r>
              <a:rPr lang="ru-RU" sz="2000" b="1" dirty="0" err="1"/>
              <a:t>були</a:t>
            </a:r>
            <a:r>
              <a:rPr lang="ru-RU" sz="2000" b="1" dirty="0"/>
              <a:t> проблемами </a:t>
            </a:r>
            <a:r>
              <a:rPr lang="ru-RU" sz="2000" b="1" dirty="0" err="1"/>
              <a:t>щоденного</a:t>
            </a:r>
            <a:r>
              <a:rPr lang="ru-RU" sz="2000" b="1" dirty="0"/>
              <a:t> </a:t>
            </a:r>
            <a:r>
              <a:rPr lang="ru-RU" sz="2000" b="1" dirty="0" err="1"/>
              <a:t>життя</a:t>
            </a:r>
            <a:r>
              <a:rPr lang="ru-RU" sz="2000" b="1" dirty="0"/>
              <a:t>, </a:t>
            </a:r>
            <a:r>
              <a:rPr lang="ru-RU" sz="2000" b="1" dirty="0" err="1"/>
              <a:t>що</a:t>
            </a:r>
            <a:r>
              <a:rPr lang="ru-RU" sz="2000" b="1" dirty="0"/>
              <a:t> </a:t>
            </a:r>
            <a:r>
              <a:rPr lang="ru-RU" sz="2000" b="1" dirty="0" err="1"/>
              <a:t>хвилюють</a:t>
            </a:r>
            <a:r>
              <a:rPr lang="ru-RU" sz="2000" b="1" dirty="0"/>
              <a:t> </a:t>
            </a:r>
            <a:r>
              <a:rPr lang="ru-RU" sz="2000" b="1" dirty="0" err="1"/>
              <a:t>більшість</a:t>
            </a:r>
            <a:r>
              <a:rPr lang="ru-RU" sz="2000" b="1" dirty="0"/>
              <a:t> </a:t>
            </a:r>
            <a:r>
              <a:rPr lang="ru-RU" sz="2000" b="1" dirty="0" err="1"/>
              <a:t>населення</a:t>
            </a:r>
            <a:r>
              <a:rPr lang="ru-RU" sz="2000" b="1" dirty="0"/>
              <a:t>.</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790" y="3690225"/>
            <a:ext cx="3773103" cy="24255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378" y="863368"/>
            <a:ext cx="3374071" cy="19165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Юліанене\проект\66207438_Scroll.jpg">
            <a:extLst>
              <a:ext uri="{FF2B5EF4-FFF2-40B4-BE49-F238E27FC236}">
                <a16:creationId xmlns:a16="http://schemas.microsoft.com/office/drawing/2014/main" id="{092D86A8-9419-4418-9DB1-F9EF3E300B4E}"/>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Прямоугольник 1"/>
          <p:cNvSpPr/>
          <p:nvPr/>
        </p:nvSpPr>
        <p:spPr>
          <a:xfrm>
            <a:off x="1849923" y="924024"/>
            <a:ext cx="8492153" cy="4486785"/>
          </a:xfrm>
          <a:prstGeom prst="rect">
            <a:avLst/>
          </a:prstGeom>
          <a:gradFill>
            <a:gsLst>
              <a:gs pos="0">
                <a:schemeClr val="accent1">
                  <a:shade val="51000"/>
                  <a:satMod val="130000"/>
                  <a:alpha val="40000"/>
                </a:schemeClr>
              </a:gs>
              <a:gs pos="100000">
                <a:srgbClr val="FFC000">
                  <a:alpha val="40000"/>
                </a:srgbClr>
              </a:gs>
            </a:gsLst>
            <a:lin ang="16200000" scaled="0"/>
          </a:gra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a:spAutoFit/>
          </a:bodyPr>
          <a:lstStyle/>
          <a:p>
            <a:r>
              <a:rPr lang="ru-RU" sz="2800" dirty="0">
                <a:solidFill>
                  <a:schemeClr val="bg1"/>
                </a:solidFill>
                <a:latin typeface="Times New Roman" panose="02020603050405020304" pitchFamily="18" charset="0"/>
                <a:cs typeface="Times New Roman" panose="02020603050405020304" pitchFamily="18" charset="0"/>
              </a:rPr>
              <a:t>	</a:t>
            </a:r>
            <a:r>
              <a:rPr lang="ru-RU" sz="2800" b="1" i="1" dirty="0" err="1">
                <a:solidFill>
                  <a:schemeClr val="tx1"/>
                </a:solidFill>
                <a:latin typeface="Times New Roman" panose="02020603050405020304" pitchFamily="18" charset="0"/>
                <a:cs typeface="Times New Roman" panose="02020603050405020304" pitchFamily="18" charset="0"/>
              </a:rPr>
              <a:t>Дисидентський</a:t>
            </a:r>
            <a:r>
              <a:rPr lang="ru-RU" sz="2800" b="1" i="1" dirty="0">
                <a:solidFill>
                  <a:schemeClr val="tx1"/>
                </a:solidFill>
                <a:latin typeface="Times New Roman" panose="02020603050405020304" pitchFamily="18" charset="0"/>
                <a:cs typeface="Times New Roman" panose="02020603050405020304" pitchFamily="18" charset="0"/>
              </a:rPr>
              <a:t> </a:t>
            </a:r>
            <a:r>
              <a:rPr lang="ru-RU" sz="2800" b="1" i="1" dirty="0" err="1">
                <a:solidFill>
                  <a:schemeClr val="tx1"/>
                </a:solidFill>
                <a:latin typeface="Times New Roman" panose="02020603050405020304" pitchFamily="18" charset="0"/>
                <a:cs typeface="Times New Roman" panose="02020603050405020304" pitchFamily="18" charset="0"/>
              </a:rPr>
              <a:t>рух</a:t>
            </a:r>
            <a:r>
              <a:rPr lang="ru-RU" sz="2800" b="1" i="1" dirty="0">
                <a:solidFill>
                  <a:schemeClr val="bg1"/>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ru-RU" sz="2800" dirty="0" err="1">
                <a:solidFill>
                  <a:schemeClr val="bg1"/>
                </a:solidFill>
                <a:latin typeface="Times New Roman" panose="02020603050405020304" pitchFamily="18" charset="0"/>
                <a:cs typeface="Times New Roman" panose="02020603050405020304" pitchFamily="18" charset="0"/>
              </a:rPr>
              <a:t>мав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специфічну</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соціальну</a:t>
            </a:r>
            <a:r>
              <a:rPr lang="ru-RU" sz="2800" dirty="0">
                <a:solidFill>
                  <a:schemeClr val="bg1"/>
                </a:solidFill>
                <a:latin typeface="Times New Roman" panose="02020603050405020304" pitchFamily="18" charset="0"/>
                <a:cs typeface="Times New Roman" panose="02020603050405020304" pitchFamily="18" charset="0"/>
              </a:rPr>
              <a:t> базу (</a:t>
            </a:r>
            <a:r>
              <a:rPr lang="ru-RU" sz="2800" dirty="0" err="1">
                <a:solidFill>
                  <a:schemeClr val="bg1"/>
                </a:solidFill>
                <a:latin typeface="Times New Roman" panose="02020603050405020304" pitchFamily="18" charset="0"/>
                <a:cs typeface="Times New Roman" panose="02020603050405020304" pitchFamily="18" charset="0"/>
              </a:rPr>
              <a:t>близько</a:t>
            </a:r>
            <a:r>
              <a:rPr lang="ru-RU" sz="2800" dirty="0">
                <a:solidFill>
                  <a:schemeClr val="bg1"/>
                </a:solidFill>
                <a:latin typeface="Times New Roman" panose="02020603050405020304" pitchFamily="18" charset="0"/>
                <a:cs typeface="Times New Roman" panose="02020603050405020304" pitchFamily="18" charset="0"/>
              </a:rPr>
              <a:t> 80% </a:t>
            </a:r>
            <a:r>
              <a:rPr lang="ru-RU" sz="2800" dirty="0" err="1">
                <a:solidFill>
                  <a:schemeClr val="bg1"/>
                </a:solidFill>
                <a:latin typeface="Times New Roman" panose="02020603050405020304" pitchFamily="18" charset="0"/>
                <a:cs typeface="Times New Roman" panose="02020603050405020304" pitchFamily="18" charset="0"/>
              </a:rPr>
              <a:t>дисидентів</a:t>
            </a:r>
            <a:r>
              <a:rPr lang="ru-RU" sz="2800" dirty="0">
                <a:solidFill>
                  <a:schemeClr val="bg1"/>
                </a:solidFill>
                <a:latin typeface="Times New Roman" panose="02020603050405020304" pitchFamily="18" charset="0"/>
                <a:cs typeface="Times New Roman" panose="02020603050405020304" pitchFamily="18" charset="0"/>
              </a:rPr>
              <a:t> становила </a:t>
            </a:r>
            <a:r>
              <a:rPr lang="ru-RU" sz="2800" dirty="0" err="1">
                <a:solidFill>
                  <a:schemeClr val="bg1"/>
                </a:solidFill>
                <a:latin typeface="Times New Roman" panose="02020603050405020304" pitchFamily="18" charset="0"/>
                <a:cs typeface="Times New Roman" panose="02020603050405020304" pitchFamily="18" charset="0"/>
              </a:rPr>
              <a:t>інтелігенція</a:t>
            </a:r>
            <a:r>
              <a:rPr lang="ru-RU" sz="2800" dirty="0">
                <a:solidFill>
                  <a:schemeClr val="bg1"/>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r>
              <a:rPr lang="ru-RU" sz="2800" dirty="0" err="1">
                <a:solidFill>
                  <a:schemeClr val="bg1"/>
                </a:solidFill>
                <a:latin typeface="Times New Roman" panose="02020603050405020304" pitchFamily="18" charset="0"/>
                <a:cs typeface="Times New Roman" panose="02020603050405020304" pitchFamily="18" charset="0"/>
              </a:rPr>
              <a:t>був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довготривалим</a:t>
            </a:r>
            <a:r>
              <a:rPr lang="ru-RU" sz="2800" dirty="0">
                <a:solidFill>
                  <a:schemeClr val="bg1"/>
                </a:solidFill>
                <a:latin typeface="Times New Roman" panose="02020603050405020304" pitchFamily="18" charset="0"/>
                <a:cs typeface="Times New Roman" panose="02020603050405020304" pitchFamily="18" charset="0"/>
              </a:rPr>
              <a:t> у </a:t>
            </a:r>
            <a:r>
              <a:rPr lang="ru-RU" sz="2800" dirty="0" err="1">
                <a:solidFill>
                  <a:schemeClr val="bg1"/>
                </a:solidFill>
                <a:latin typeface="Times New Roman" panose="02020603050405020304" pitchFamily="18" charset="0"/>
                <a:cs typeface="Times New Roman" panose="02020603050405020304" pitchFamily="18" charset="0"/>
              </a:rPr>
              <a:t>часі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понад</a:t>
            </a:r>
            <a:r>
              <a:rPr lang="ru-RU" sz="2800" dirty="0">
                <a:solidFill>
                  <a:schemeClr val="bg1"/>
                </a:solidFill>
                <a:latin typeface="Times New Roman" panose="02020603050405020304" pitchFamily="18" charset="0"/>
                <a:cs typeface="Times New Roman" panose="02020603050405020304" pitchFamily="18" charset="0"/>
              </a:rPr>
              <a:t> 20 </a:t>
            </a:r>
            <a:r>
              <a:rPr lang="ru-RU" sz="2800" dirty="0" err="1">
                <a:solidFill>
                  <a:schemeClr val="bg1"/>
                </a:solidFill>
                <a:latin typeface="Times New Roman" panose="02020603050405020304" pitchFamily="18" charset="0"/>
                <a:cs typeface="Times New Roman" panose="02020603050405020304" pitchFamily="18" charset="0"/>
              </a:rPr>
              <a:t>років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виношував</a:t>
            </a:r>
            <a:r>
              <a:rPr lang="ru-RU" sz="2800" dirty="0">
                <a:solidFill>
                  <a:schemeClr val="bg1"/>
                </a:solidFill>
                <a:latin typeface="Times New Roman" panose="02020603050405020304" pitchFamily="18" charset="0"/>
                <a:cs typeface="Times New Roman" panose="02020603050405020304" pitchFamily="18" charset="0"/>
              </a:rPr>
              <a:t> у </a:t>
            </a:r>
            <a:r>
              <a:rPr lang="ru-RU" sz="2800" dirty="0" err="1">
                <a:solidFill>
                  <a:schemeClr val="bg1"/>
                </a:solidFill>
                <a:latin typeface="Times New Roman" panose="02020603050405020304" pitchFamily="18" charset="0"/>
                <a:cs typeface="Times New Roman" panose="02020603050405020304" pitchFamily="18" charset="0"/>
              </a:rPr>
              <a:t>собі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зародок</a:t>
            </a:r>
            <a:r>
              <a:rPr lang="ru-RU" sz="2800" dirty="0">
                <a:solidFill>
                  <a:schemeClr val="bg1"/>
                </a:solidFill>
                <a:latin typeface="Times New Roman" panose="02020603050405020304" pitchFamily="18" charset="0"/>
                <a:cs typeface="Times New Roman" panose="02020603050405020304" pitchFamily="18" charset="0"/>
              </a:rPr>
              <a:t> альтернативного </a:t>
            </a:r>
            <a:r>
              <a:rPr lang="ru-RU" sz="2800" dirty="0" err="1">
                <a:solidFill>
                  <a:schemeClr val="bg1"/>
                </a:solidFill>
                <a:latin typeface="Times New Roman" panose="02020603050405020304" pitchFamily="18" charset="0"/>
                <a:cs typeface="Times New Roman" panose="02020603050405020304" pitchFamily="18" charset="0"/>
              </a:rPr>
              <a:t>суспільства</a:t>
            </a:r>
            <a:r>
              <a:rPr lang="ru-RU" sz="2800" dirty="0">
                <a:solidFill>
                  <a:schemeClr val="bg1"/>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ru-RU" sz="2800" dirty="0" err="1">
                <a:solidFill>
                  <a:schemeClr val="bg1"/>
                </a:solidFill>
                <a:latin typeface="Times New Roman" panose="02020603050405020304" pitchFamily="18" charset="0"/>
                <a:cs typeface="Times New Roman" panose="02020603050405020304" pitchFamily="18" charset="0"/>
              </a:rPr>
              <a:t>концентрував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опозиційні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інтелектуальні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сили</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створював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осередки</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майбутніх</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масових</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рухів</a:t>
            </a:r>
            <a:r>
              <a:rPr lang="ru-RU" sz="2800" dirty="0">
                <a:solidFill>
                  <a:schemeClr val="bg1"/>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r>
              <a:rPr lang="ru-RU" sz="2800" dirty="0" err="1">
                <a:solidFill>
                  <a:schemeClr val="bg1"/>
                </a:solidFill>
                <a:latin typeface="Times New Roman" panose="02020603050405020304" pitchFamily="18" charset="0"/>
                <a:cs typeface="Times New Roman" panose="02020603050405020304" pitchFamily="18" charset="0"/>
              </a:rPr>
              <a:t>викристалізував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ідейні</a:t>
            </a:r>
            <a:r>
              <a:rPr lang="ru-RU" sz="2800" dirty="0">
                <a:solidFill>
                  <a:schemeClr val="bg1"/>
                </a:solidFill>
                <a:latin typeface="Times New Roman" panose="02020603050405020304" pitchFamily="18" charset="0"/>
                <a:cs typeface="Times New Roman" panose="02020603050405020304" pitchFamily="18" charset="0"/>
              </a:rPr>
              <a:t> засади </a:t>
            </a:r>
            <a:r>
              <a:rPr lang="ru-RU" sz="2800" dirty="0" err="1">
                <a:solidFill>
                  <a:schemeClr val="bg1"/>
                </a:solidFill>
                <a:latin typeface="Times New Roman" panose="02020603050405020304" pitchFamily="18" charset="0"/>
                <a:cs typeface="Times New Roman" panose="02020603050405020304" pitchFamily="18" charset="0"/>
              </a:rPr>
              <a:t>майже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всього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сучасного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політичного</a:t>
            </a:r>
            <a:r>
              <a:rPr lang="ru-RU" sz="2800" dirty="0">
                <a:solidFill>
                  <a:schemeClr val="bg1"/>
                </a:solidFill>
                <a:latin typeface="Times New Roman" panose="02020603050405020304" pitchFamily="18" charset="0"/>
                <a:cs typeface="Times New Roman" panose="02020603050405020304" pitchFamily="18" charset="0"/>
              </a:rPr>
              <a:t> спектра.</a:t>
            </a:r>
            <a:endParaRPr lang="uk-UA"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96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079CF622-6D13-40AE-8C07-BEC539ED713E}"/>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Заголовок 1">
            <a:extLst>
              <a:ext uri="{FF2B5EF4-FFF2-40B4-BE49-F238E27FC236}">
                <a16:creationId xmlns:a16="http://schemas.microsoft.com/office/drawing/2014/main" id="{4604F9DC-CA6D-4A8B-89E1-2F9DC3737A07}"/>
              </a:ext>
            </a:extLst>
          </p:cNvPr>
          <p:cNvSpPr>
            <a:spLocks noGrp="1"/>
          </p:cNvSpPr>
          <p:nvPr>
            <p:ph type="title"/>
          </p:nvPr>
        </p:nvSpPr>
        <p:spPr>
          <a:xfrm>
            <a:off x="3898232" y="365125"/>
            <a:ext cx="7455568" cy="1325563"/>
          </a:xfrm>
        </p:spPr>
        <p:txBody>
          <a:bodyPr>
            <a:normAutofit/>
          </a:bodyPr>
          <a:lstStyle/>
          <a:p>
            <a:r>
              <a:rPr lang="ru-RU" dirty="0" err="1"/>
              <a:t>Висновок</a:t>
            </a:r>
            <a:endParaRPr lang="ru-RU" dirty="0">
              <a:latin typeface="Century Gothic"/>
            </a:endParaRPr>
          </a:p>
        </p:txBody>
      </p:sp>
      <p:sp>
        <p:nvSpPr>
          <p:cNvPr id="3" name="Объект 2">
            <a:extLst>
              <a:ext uri="{FF2B5EF4-FFF2-40B4-BE49-F238E27FC236}">
                <a16:creationId xmlns:a16="http://schemas.microsoft.com/office/drawing/2014/main" id="{E1F3863C-88ED-4F92-965F-150F7DB01CE0}"/>
              </a:ext>
            </a:extLst>
          </p:cNvPr>
          <p:cNvSpPr>
            <a:spLocks noGrp="1"/>
          </p:cNvSpPr>
          <p:nvPr>
            <p:ph idx="1"/>
          </p:nvPr>
        </p:nvSpPr>
        <p:spPr>
          <a:xfrm>
            <a:off x="1684420" y="1872027"/>
            <a:ext cx="8941871" cy="4300173"/>
          </a:xfrm>
        </p:spPr>
        <p:txBody>
          <a:bodyPr vert="horz" lIns="91440" tIns="45720" rIns="91440" bIns="45720" rtlCol="0">
            <a:normAutofit fontScale="85000" lnSpcReduction="20000"/>
          </a:bodyPr>
          <a:lstStyle/>
          <a:p>
            <a:pPr marL="0" indent="0" algn="just">
              <a:buNone/>
            </a:pPr>
            <a:r>
              <a:rPr lang="ru-RU" b="1" dirty="0"/>
              <a:t>         Попри </a:t>
            </a:r>
            <a:r>
              <a:rPr lang="ru-RU" b="1" dirty="0" err="1"/>
              <a:t>всі</a:t>
            </a:r>
            <a:r>
              <a:rPr lang="ru-RU" b="1" dirty="0"/>
              <a:t> </a:t>
            </a:r>
            <a:r>
              <a:rPr lang="ru-RU" b="1" dirty="0" err="1"/>
              <a:t>свої</a:t>
            </a:r>
            <a:r>
              <a:rPr lang="ru-RU" b="1" dirty="0"/>
              <a:t> </a:t>
            </a:r>
            <a:r>
              <a:rPr lang="ru-RU" b="1" dirty="0" err="1"/>
              <a:t>старання</a:t>
            </a:r>
            <a:r>
              <a:rPr lang="ru-RU" b="1" dirty="0"/>
              <a:t>, </a:t>
            </a:r>
            <a:r>
              <a:rPr lang="ru-RU" b="1" dirty="0" err="1"/>
              <a:t>дисидентський</a:t>
            </a:r>
            <a:r>
              <a:rPr lang="ru-RU" b="1" dirty="0"/>
              <a:t> рух </a:t>
            </a:r>
            <a:r>
              <a:rPr lang="ru-RU" b="1" dirty="0" err="1"/>
              <a:t>був</a:t>
            </a:r>
            <a:r>
              <a:rPr lang="ru-RU" b="1" dirty="0"/>
              <a:t> </a:t>
            </a:r>
            <a:r>
              <a:rPr lang="ru-RU" b="1" dirty="0" err="1"/>
              <a:t>придушений</a:t>
            </a:r>
            <a:r>
              <a:rPr lang="ru-RU" b="1" dirty="0"/>
              <a:t> </a:t>
            </a:r>
            <a:r>
              <a:rPr lang="ru-RU" b="1" dirty="0" err="1"/>
              <a:t>тогочасною</a:t>
            </a:r>
            <a:r>
              <a:rPr lang="ru-RU" b="1" dirty="0"/>
              <a:t> </a:t>
            </a:r>
            <a:r>
              <a:rPr lang="ru-RU" b="1" dirty="0" err="1"/>
              <a:t>владою</a:t>
            </a:r>
            <a:r>
              <a:rPr lang="ru-RU" b="1" dirty="0"/>
              <a:t>, </a:t>
            </a:r>
            <a:r>
              <a:rPr lang="ru-RU" b="1" dirty="0" err="1"/>
              <a:t>омеженою</a:t>
            </a:r>
            <a:r>
              <a:rPr lang="ru-RU" b="1" dirty="0"/>
              <a:t> </a:t>
            </a:r>
            <a:r>
              <a:rPr lang="ru-RU" b="1" dirty="0" err="1"/>
              <a:t>своєю</a:t>
            </a:r>
            <a:r>
              <a:rPr lang="ru-RU" b="1" dirty="0"/>
              <a:t> </a:t>
            </a:r>
            <a:r>
              <a:rPr lang="ru-RU" b="1" dirty="0" err="1"/>
              <a:t>ідеологією</a:t>
            </a:r>
            <a:r>
              <a:rPr lang="ru-RU" b="1" dirty="0"/>
              <a:t> та </a:t>
            </a:r>
            <a:r>
              <a:rPr lang="ru-RU" b="1" dirty="0" err="1"/>
              <a:t>репутацією</a:t>
            </a:r>
            <a:r>
              <a:rPr lang="ru-RU" b="1" dirty="0"/>
              <a:t>.  На </a:t>
            </a:r>
            <a:r>
              <a:rPr lang="ru-RU" b="1" dirty="0" err="1"/>
              <a:t>дисидентів</a:t>
            </a:r>
            <a:r>
              <a:rPr lang="ru-RU" b="1" dirty="0"/>
              <a:t> </a:t>
            </a:r>
            <a:r>
              <a:rPr lang="ru-RU" b="1" dirty="0" err="1"/>
              <a:t>повстали</a:t>
            </a:r>
            <a:r>
              <a:rPr lang="ru-RU" b="1" dirty="0"/>
              <a:t> </a:t>
            </a:r>
            <a:r>
              <a:rPr lang="ru-RU" b="1" dirty="0" err="1"/>
              <a:t>всі</a:t>
            </a:r>
            <a:r>
              <a:rPr lang="ru-RU" b="1" dirty="0"/>
              <a:t> </a:t>
            </a:r>
            <a:r>
              <a:rPr lang="ru-RU" b="1" dirty="0" err="1"/>
              <a:t>потужні</a:t>
            </a:r>
            <a:r>
              <a:rPr lang="ru-RU" b="1" dirty="0"/>
              <a:t> </a:t>
            </a:r>
            <a:r>
              <a:rPr lang="ru-RU" b="1" dirty="0" err="1"/>
              <a:t>сили</a:t>
            </a:r>
            <a:r>
              <a:rPr lang="ru-RU" b="1" dirty="0"/>
              <a:t> </a:t>
            </a:r>
            <a:r>
              <a:rPr lang="ru-RU" b="1" dirty="0" err="1"/>
              <a:t>радянської</a:t>
            </a:r>
            <a:r>
              <a:rPr lang="ru-RU" b="1" dirty="0"/>
              <a:t> </a:t>
            </a:r>
            <a:r>
              <a:rPr lang="ru-RU" b="1" dirty="0" err="1"/>
              <a:t>системи</a:t>
            </a:r>
            <a:r>
              <a:rPr lang="ru-RU" b="1" dirty="0"/>
              <a:t>, </a:t>
            </a:r>
            <a:r>
              <a:rPr lang="ru-RU" b="1" dirty="0" err="1"/>
              <a:t>які</a:t>
            </a:r>
            <a:r>
              <a:rPr lang="ru-RU" b="1" dirty="0"/>
              <a:t> </a:t>
            </a:r>
            <a:r>
              <a:rPr lang="ru-RU" b="1" dirty="0" err="1"/>
              <a:t>всіляко</a:t>
            </a:r>
            <a:r>
              <a:rPr lang="ru-RU" b="1" dirty="0"/>
              <a:t> </a:t>
            </a:r>
            <a:r>
              <a:rPr lang="ru-RU" b="1" dirty="0" err="1"/>
              <a:t>перешкоджали</a:t>
            </a:r>
            <a:r>
              <a:rPr lang="ru-RU" b="1" dirty="0"/>
              <a:t> </a:t>
            </a:r>
            <a:r>
              <a:rPr lang="ru-RU" b="1" dirty="0" err="1"/>
              <a:t>поширенню</a:t>
            </a:r>
            <a:r>
              <a:rPr lang="ru-RU" b="1" dirty="0"/>
              <a:t> </a:t>
            </a:r>
            <a:r>
              <a:rPr lang="ru-RU" b="1" dirty="0" err="1"/>
              <a:t>інформації</a:t>
            </a:r>
            <a:r>
              <a:rPr lang="ru-RU" b="1" dirty="0"/>
              <a:t> про </a:t>
            </a:r>
            <a:r>
              <a:rPr lang="ru-RU" b="1" dirty="0" err="1"/>
              <a:t>ворушіння</a:t>
            </a:r>
            <a:r>
              <a:rPr lang="ru-RU" b="1" dirty="0"/>
              <a:t> </a:t>
            </a:r>
            <a:r>
              <a:rPr lang="ru-RU" b="1" dirty="0" err="1"/>
              <a:t>серед</a:t>
            </a:r>
            <a:r>
              <a:rPr lang="ru-RU" b="1" dirty="0"/>
              <a:t> </a:t>
            </a:r>
            <a:r>
              <a:rPr lang="ru-RU" b="1" dirty="0" err="1"/>
              <a:t>громадськості</a:t>
            </a:r>
            <a:r>
              <a:rPr lang="ru-RU" b="1" dirty="0"/>
              <a:t>.</a:t>
            </a:r>
          </a:p>
          <a:p>
            <a:pPr marL="0" indent="0" algn="just">
              <a:buNone/>
            </a:pPr>
            <a:r>
              <a:rPr lang="ru-RU" b="1" dirty="0"/>
              <a:t>           І </a:t>
            </a:r>
            <a:r>
              <a:rPr lang="ru-RU" b="1" dirty="0" err="1"/>
              <a:t>можна</a:t>
            </a:r>
            <a:r>
              <a:rPr lang="ru-RU" b="1" dirty="0"/>
              <a:t> </a:t>
            </a:r>
            <a:r>
              <a:rPr lang="ru-RU" b="1" dirty="0" err="1"/>
              <a:t>сказати</a:t>
            </a:r>
            <a:r>
              <a:rPr lang="ru-RU" b="1" dirty="0"/>
              <a:t>, </a:t>
            </a:r>
            <a:r>
              <a:rPr lang="ru-RU" b="1" dirty="0" err="1"/>
              <a:t>що</a:t>
            </a:r>
            <a:r>
              <a:rPr lang="ru-RU" b="1" dirty="0"/>
              <a:t> </a:t>
            </a:r>
            <a:r>
              <a:rPr lang="ru-RU" b="1" dirty="0" err="1"/>
              <a:t>дисидентський</a:t>
            </a:r>
            <a:r>
              <a:rPr lang="ru-RU" b="1" dirty="0"/>
              <a:t> рух </a:t>
            </a:r>
            <a:r>
              <a:rPr lang="ru-RU" b="1" dirty="0" err="1"/>
              <a:t>був</a:t>
            </a:r>
            <a:r>
              <a:rPr lang="ru-RU" b="1" dirty="0"/>
              <a:t> </a:t>
            </a:r>
            <a:r>
              <a:rPr lang="ru-RU" b="1" dirty="0" err="1"/>
              <a:t>сравжньою</a:t>
            </a:r>
            <a:r>
              <a:rPr lang="ru-RU" b="1" dirty="0"/>
              <a:t> </a:t>
            </a:r>
            <a:r>
              <a:rPr lang="ru-RU" b="1" dirty="0" err="1"/>
              <a:t>загрозою</a:t>
            </a:r>
            <a:r>
              <a:rPr lang="ru-RU" b="1" dirty="0"/>
              <a:t> </a:t>
            </a:r>
            <a:r>
              <a:rPr lang="ru-RU" b="1" dirty="0" err="1"/>
              <a:t>радянському</a:t>
            </a:r>
            <a:r>
              <a:rPr lang="ru-RU" b="1" dirty="0"/>
              <a:t> </a:t>
            </a:r>
            <a:r>
              <a:rPr lang="ru-RU" b="1" dirty="0" err="1"/>
              <a:t>авторітету</a:t>
            </a:r>
            <a:r>
              <a:rPr lang="ru-RU" b="1" dirty="0"/>
              <a:t>, </a:t>
            </a:r>
            <a:r>
              <a:rPr lang="ru-RU" b="1" dirty="0" err="1"/>
              <a:t>оскільки</a:t>
            </a:r>
            <a:r>
              <a:rPr lang="ru-RU" b="1" dirty="0"/>
              <a:t> </a:t>
            </a:r>
            <a:r>
              <a:rPr lang="ru-RU" b="1" dirty="0" err="1"/>
              <a:t>формував</a:t>
            </a:r>
            <a:r>
              <a:rPr lang="ru-RU" b="1" dirty="0"/>
              <a:t> і </a:t>
            </a:r>
            <a:r>
              <a:rPr lang="ru-RU" b="1" dirty="0" err="1"/>
              <a:t>зберігав</a:t>
            </a:r>
            <a:r>
              <a:rPr lang="ru-RU" b="1" dirty="0"/>
              <a:t> </a:t>
            </a:r>
            <a:r>
              <a:rPr lang="ru-RU" b="1" dirty="0" err="1"/>
              <a:t>демократичні</a:t>
            </a:r>
            <a:r>
              <a:rPr lang="ru-RU" b="1" dirty="0"/>
              <a:t> </a:t>
            </a:r>
            <a:r>
              <a:rPr lang="ru-RU" b="1" dirty="0" err="1"/>
              <a:t>суспільні</a:t>
            </a:r>
            <a:r>
              <a:rPr lang="ru-RU" b="1" dirty="0"/>
              <a:t> </a:t>
            </a:r>
            <a:r>
              <a:rPr lang="ru-RU" b="1" dirty="0" err="1"/>
              <a:t>ідеали</a:t>
            </a:r>
            <a:r>
              <a:rPr lang="ru-RU" b="1" dirty="0"/>
              <a:t>, </a:t>
            </a:r>
            <a:r>
              <a:rPr lang="ru-RU" b="1" dirty="0" err="1"/>
              <a:t>підіймав</a:t>
            </a:r>
            <a:r>
              <a:rPr lang="ru-RU" b="1" dirty="0"/>
              <a:t> </a:t>
            </a:r>
            <a:r>
              <a:rPr lang="ru-RU" b="1" dirty="0" err="1"/>
              <a:t>громадську</a:t>
            </a:r>
            <a:r>
              <a:rPr lang="ru-RU" b="1" dirty="0"/>
              <a:t> </a:t>
            </a:r>
            <a:r>
              <a:rPr lang="ru-RU" b="1" dirty="0" err="1"/>
              <a:t>свідомість</a:t>
            </a:r>
            <a:r>
              <a:rPr lang="ru-RU" b="1" dirty="0"/>
              <a:t> і вселяв думку, </a:t>
            </a:r>
            <a:r>
              <a:rPr lang="ru-RU" b="1" dirty="0" err="1"/>
              <a:t>що</a:t>
            </a:r>
            <a:r>
              <a:rPr lang="ru-RU" b="1" dirty="0"/>
              <a:t> </a:t>
            </a:r>
            <a:r>
              <a:rPr lang="ru-RU" b="1" dirty="0" err="1"/>
              <a:t>Україна</a:t>
            </a:r>
            <a:r>
              <a:rPr lang="ru-RU" b="1" dirty="0"/>
              <a:t> </a:t>
            </a:r>
            <a:r>
              <a:rPr lang="ru-RU" b="1" dirty="0" err="1"/>
              <a:t>може</a:t>
            </a:r>
            <a:r>
              <a:rPr lang="ru-RU" b="1" dirty="0"/>
              <a:t> бути не </a:t>
            </a:r>
            <a:r>
              <a:rPr lang="ru-RU" b="1" dirty="0" err="1"/>
              <a:t>тільки</a:t>
            </a:r>
            <a:r>
              <a:rPr lang="ru-RU" b="1" dirty="0"/>
              <a:t> </a:t>
            </a:r>
            <a:r>
              <a:rPr lang="ru-RU" b="1" dirty="0" err="1"/>
              <a:t>додатком</a:t>
            </a:r>
            <a:r>
              <a:rPr lang="ru-RU" b="1" dirty="0"/>
              <a:t> до «</a:t>
            </a:r>
            <a:r>
              <a:rPr lang="ru-RU" b="1" dirty="0" err="1"/>
              <a:t>Старшо</a:t>
            </a:r>
            <a:r>
              <a:rPr lang="en-US" b="1" dirty="0" err="1"/>
              <a:t>i</a:t>
            </a:r>
            <a:r>
              <a:rPr lang="ru-RU" b="1" dirty="0"/>
              <a:t> </a:t>
            </a:r>
            <a:r>
              <a:rPr lang="ru-RU" b="1" dirty="0" err="1"/>
              <a:t>держави</a:t>
            </a:r>
            <a:r>
              <a:rPr lang="ru-RU" b="1" dirty="0"/>
              <a:t>".</a:t>
            </a:r>
          </a:p>
          <a:p>
            <a:pPr marL="0" indent="0" algn="just">
              <a:buNone/>
            </a:pPr>
            <a:r>
              <a:rPr lang="ru-RU" b="1" dirty="0"/>
              <a:t>         Але, </a:t>
            </a:r>
            <a:r>
              <a:rPr lang="ru-RU" b="1" dirty="0" err="1"/>
              <a:t>нажаль</a:t>
            </a:r>
            <a:r>
              <a:rPr lang="ru-RU" b="1" dirty="0"/>
              <a:t>, через </a:t>
            </a:r>
            <a:r>
              <a:rPr lang="ru-RU" b="1" dirty="0" err="1"/>
              <a:t>всебічне</a:t>
            </a:r>
            <a:r>
              <a:rPr lang="ru-RU" b="1" dirty="0"/>
              <a:t> </a:t>
            </a:r>
            <a:r>
              <a:rPr lang="ru-RU" b="1" dirty="0" err="1"/>
              <a:t>блокування</a:t>
            </a:r>
            <a:r>
              <a:rPr lang="ru-RU" b="1" dirty="0"/>
              <a:t> </a:t>
            </a:r>
            <a:r>
              <a:rPr lang="ru-RU" b="1" dirty="0" err="1"/>
              <a:t>праці</a:t>
            </a:r>
            <a:r>
              <a:rPr lang="ru-RU" b="1" dirty="0"/>
              <a:t> </a:t>
            </a:r>
            <a:r>
              <a:rPr lang="ru-RU" b="1" dirty="0" err="1"/>
              <a:t>дисидентів</a:t>
            </a:r>
            <a:r>
              <a:rPr lang="ru-RU" b="1" dirty="0"/>
              <a:t>, </a:t>
            </a:r>
            <a:r>
              <a:rPr lang="ru-RU" b="1" dirty="0" err="1"/>
              <a:t>їх</a:t>
            </a:r>
            <a:r>
              <a:rPr lang="ru-RU" b="1" dirty="0"/>
              <a:t> рух не </a:t>
            </a:r>
            <a:r>
              <a:rPr lang="ru-RU" b="1" dirty="0" err="1"/>
              <a:t>набув</a:t>
            </a:r>
            <a:r>
              <a:rPr lang="ru-RU" b="1" dirty="0"/>
              <a:t> </a:t>
            </a:r>
            <a:r>
              <a:rPr lang="ru-RU" b="1" dirty="0" err="1"/>
              <a:t>необхідної</a:t>
            </a:r>
            <a:r>
              <a:rPr lang="ru-RU" b="1" dirty="0"/>
              <a:t> </a:t>
            </a:r>
            <a:r>
              <a:rPr lang="ru-RU" b="1" dirty="0" err="1"/>
              <a:t>підтримки</a:t>
            </a:r>
            <a:r>
              <a:rPr lang="ru-RU" b="1" dirty="0"/>
              <a:t> у </a:t>
            </a:r>
            <a:r>
              <a:rPr lang="ru-RU" b="1" dirty="0" err="1"/>
              <a:t>період</a:t>
            </a:r>
            <a:r>
              <a:rPr lang="ru-RU" b="1" dirty="0"/>
              <a:t> 1960-80-х </a:t>
            </a:r>
            <a:r>
              <a:rPr lang="ru-RU" b="1" dirty="0" err="1"/>
              <a:t>років</a:t>
            </a:r>
            <a:r>
              <a:rPr lang="ru-RU" b="1" dirty="0"/>
              <a:t>. </a:t>
            </a:r>
            <a:r>
              <a:rPr lang="ru-RU" b="1" dirty="0" err="1"/>
              <a:t>Проте</a:t>
            </a:r>
            <a:r>
              <a:rPr lang="ru-RU" b="1" dirty="0"/>
              <a:t> </a:t>
            </a:r>
            <a:r>
              <a:rPr lang="ru-RU" b="1" dirty="0" err="1"/>
              <a:t>пізніше</a:t>
            </a:r>
            <a:r>
              <a:rPr lang="ru-RU" b="1" dirty="0"/>
              <a:t> став </a:t>
            </a:r>
            <a:r>
              <a:rPr lang="ru-RU" b="1" dirty="0" err="1"/>
              <a:t>добрим</a:t>
            </a:r>
            <a:r>
              <a:rPr lang="ru-RU" b="1" dirty="0"/>
              <a:t> </a:t>
            </a:r>
            <a:r>
              <a:rPr lang="ru-RU" b="1" dirty="0" err="1"/>
              <a:t>підгрунтям</a:t>
            </a:r>
            <a:r>
              <a:rPr lang="ru-RU" b="1" dirty="0"/>
              <a:t> для </a:t>
            </a:r>
            <a:r>
              <a:rPr lang="ru-RU" b="1" dirty="0" err="1"/>
              <a:t>створення</a:t>
            </a:r>
            <a:r>
              <a:rPr lang="ru-RU" b="1" dirty="0"/>
              <a:t> </a:t>
            </a:r>
            <a:r>
              <a:rPr lang="ru-RU" b="1" dirty="0" err="1"/>
              <a:t>молодої</a:t>
            </a:r>
            <a:r>
              <a:rPr lang="ru-RU" b="1" dirty="0"/>
              <a:t> </a:t>
            </a:r>
            <a:r>
              <a:rPr lang="ru-RU" b="1" dirty="0" err="1"/>
              <a:t>незалежної</a:t>
            </a:r>
            <a:r>
              <a:rPr lang="ru-RU" b="1" dirty="0"/>
              <a:t> </a:t>
            </a:r>
            <a:r>
              <a:rPr lang="ru-RU" b="1" dirty="0" err="1"/>
              <a:t>держави</a:t>
            </a:r>
            <a:r>
              <a:rPr lang="ru-RU" b="1" dirty="0"/>
              <a:t>.</a:t>
            </a:r>
          </a:p>
        </p:txBody>
      </p:sp>
    </p:spTree>
    <p:extLst>
      <p:ext uri="{BB962C8B-B14F-4D97-AF65-F5344CB8AC3E}">
        <p14:creationId xmlns:p14="http://schemas.microsoft.com/office/powerpoint/2010/main" val="199981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Юліанене\проект\66207438_Scroll.jpg">
            <a:extLst>
              <a:ext uri="{FF2B5EF4-FFF2-40B4-BE49-F238E27FC236}">
                <a16:creationId xmlns:a16="http://schemas.microsoft.com/office/drawing/2014/main" id="{720A2429-D265-4CA1-8240-DC4CD2162497}"/>
              </a:ext>
            </a:extLst>
          </p:cNvPr>
          <p:cNvPicPr>
            <a:picLocks noGrp="1" noChangeAspect="1" noChangeArrowheads="1"/>
          </p:cNvPicPr>
          <p:nvPr>
            <p:ph idx="1"/>
          </p:nvPr>
        </p:nvPicPr>
        <p:blipFill>
          <a:blip r:embed="rId2" cstate="print"/>
          <a:srcRect/>
          <a:stretch>
            <a:fillRect/>
          </a:stretch>
        </p:blipFill>
        <p:spPr bwMode="auto">
          <a:xfrm>
            <a:off x="-96253" y="1"/>
            <a:ext cx="12288253" cy="7036066"/>
          </a:xfrm>
          <a:prstGeom prst="rect">
            <a:avLst/>
          </a:prstGeom>
          <a:noFill/>
        </p:spPr>
      </p:pic>
      <p:sp>
        <p:nvSpPr>
          <p:cNvPr id="7" name="TextBox 6">
            <a:extLst>
              <a:ext uri="{FF2B5EF4-FFF2-40B4-BE49-F238E27FC236}">
                <a16:creationId xmlns:a16="http://schemas.microsoft.com/office/drawing/2014/main" id="{DE6F7409-A781-4A0A-9B24-8C40A3707EE6}"/>
              </a:ext>
            </a:extLst>
          </p:cNvPr>
          <p:cNvSpPr txBox="1"/>
          <p:nvPr/>
        </p:nvSpPr>
        <p:spPr>
          <a:xfrm>
            <a:off x="1780674" y="2618072"/>
            <a:ext cx="7389795" cy="830997"/>
          </a:xfrm>
          <a:prstGeom prst="rect">
            <a:avLst/>
          </a:prstGeom>
          <a:noFill/>
        </p:spPr>
        <p:txBody>
          <a:bodyPr wrap="square">
            <a:spAutoFit/>
          </a:bodyPr>
          <a:lstStyle/>
          <a:p>
            <a:r>
              <a:rPr lang="en-US" sz="2400" dirty="0">
                <a:hlinkClick r:id="rId3"/>
              </a:rPr>
              <a:t>https://create.kahoot.it/details/75321b4b-5091-41da-a20f-d8ac5d71a7f4</a:t>
            </a:r>
            <a:endParaRPr lang="uk-UA" sz="2400" dirty="0"/>
          </a:p>
        </p:txBody>
      </p:sp>
      <p:sp>
        <p:nvSpPr>
          <p:cNvPr id="9" name="TextBox 8">
            <a:extLst>
              <a:ext uri="{FF2B5EF4-FFF2-40B4-BE49-F238E27FC236}">
                <a16:creationId xmlns:a16="http://schemas.microsoft.com/office/drawing/2014/main" id="{A00DDB9F-B788-44D3-B7C6-AC5695326F98}"/>
              </a:ext>
            </a:extLst>
          </p:cNvPr>
          <p:cNvSpPr txBox="1"/>
          <p:nvPr/>
        </p:nvSpPr>
        <p:spPr>
          <a:xfrm>
            <a:off x="2354580" y="1023304"/>
            <a:ext cx="6241982" cy="523220"/>
          </a:xfrm>
          <a:prstGeom prst="rect">
            <a:avLst/>
          </a:prstGeom>
          <a:noFill/>
        </p:spPr>
        <p:txBody>
          <a:bodyPr wrap="square">
            <a:spAutoFit/>
          </a:bodyPr>
          <a:lstStyle/>
          <a:p>
            <a:r>
              <a:rPr lang="uk-UA" sz="2800" b="1" dirty="0">
                <a:solidFill>
                  <a:srgbClr val="FF0000"/>
                </a:solidFill>
              </a:rPr>
              <a:t>Закріплення </a:t>
            </a:r>
          </a:p>
        </p:txBody>
      </p:sp>
    </p:spTree>
    <p:extLst>
      <p:ext uri="{BB962C8B-B14F-4D97-AF65-F5344CB8AC3E}">
        <p14:creationId xmlns:p14="http://schemas.microsoft.com/office/powerpoint/2010/main" val="4145059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9DED3A88-08B5-491E-A8B7-8DA3BD12343C}"/>
              </a:ext>
            </a:extLst>
          </p:cNvPr>
          <p:cNvPicPr>
            <a:picLocks noChangeAspect="1" noChangeArrowheads="1"/>
          </p:cNvPicPr>
          <p:nvPr/>
        </p:nvPicPr>
        <p:blipFill>
          <a:blip r:embed="rId2" cstate="print"/>
          <a:srcRect/>
          <a:stretch>
            <a:fillRect/>
          </a:stretch>
        </p:blipFill>
        <p:spPr bwMode="auto">
          <a:xfrm>
            <a:off x="0" y="0"/>
            <a:ext cx="12301086" cy="6858000"/>
          </a:xfrm>
          <a:prstGeom prst="rect">
            <a:avLst/>
          </a:prstGeom>
          <a:noFill/>
        </p:spPr>
      </p:pic>
      <p:sp>
        <p:nvSpPr>
          <p:cNvPr id="2" name="Заголовок 1">
            <a:extLst>
              <a:ext uri="{FF2B5EF4-FFF2-40B4-BE49-F238E27FC236}">
                <a16:creationId xmlns:a16="http://schemas.microsoft.com/office/drawing/2014/main" id="{ECB0117D-0A02-45D8-A10F-963026BA3C73}"/>
              </a:ext>
            </a:extLst>
          </p:cNvPr>
          <p:cNvSpPr>
            <a:spLocks noGrp="1"/>
          </p:cNvSpPr>
          <p:nvPr>
            <p:ph type="title"/>
          </p:nvPr>
        </p:nvSpPr>
        <p:spPr>
          <a:xfrm>
            <a:off x="1944302" y="365125"/>
            <a:ext cx="9409497" cy="1325563"/>
          </a:xfrm>
        </p:spPr>
        <p:txBody>
          <a:bodyPr/>
          <a:lstStyle/>
          <a:p>
            <a:r>
              <a:rPr lang="uk-UA" dirty="0"/>
              <a:t>Закріплення  </a:t>
            </a:r>
          </a:p>
        </p:txBody>
      </p:sp>
      <p:sp>
        <p:nvSpPr>
          <p:cNvPr id="3" name="Місце для вмісту 2">
            <a:extLst>
              <a:ext uri="{FF2B5EF4-FFF2-40B4-BE49-F238E27FC236}">
                <a16:creationId xmlns:a16="http://schemas.microsoft.com/office/drawing/2014/main" id="{B0326602-1329-4237-B565-B73C561A29D1}"/>
              </a:ext>
            </a:extLst>
          </p:cNvPr>
          <p:cNvSpPr>
            <a:spLocks noGrp="1"/>
          </p:cNvSpPr>
          <p:nvPr>
            <p:ph idx="1"/>
          </p:nvPr>
        </p:nvSpPr>
        <p:spPr/>
        <p:txBody>
          <a:bodyPr/>
          <a:lstStyle/>
          <a:p>
            <a:r>
              <a:rPr lang="en-US" dirty="0">
                <a:hlinkClick r:id="rId3"/>
              </a:rPr>
              <a:t>https://wordwall.net/uk/resource/38551669/%d1%96%d1%81%d1%82%d0%be%d1%80%d1%96%d1%8f/%d0%b4%d0%b8%d1%81%d0%b8%d0%b4%d0%b5%d0%bd%d1%81%d1%82%d0%b2%d0%be-%d1%88%d1%96%d1%81%d1%82%d0%b4%d0%b5%d1%81%d1%8f%d1%82%d0%bd%d0%b8%d0%ba%d0%b8</a:t>
            </a:r>
            <a:endParaRPr lang="uk-UA" dirty="0"/>
          </a:p>
        </p:txBody>
      </p:sp>
    </p:spTree>
    <p:extLst>
      <p:ext uri="{BB962C8B-B14F-4D97-AF65-F5344CB8AC3E}">
        <p14:creationId xmlns:p14="http://schemas.microsoft.com/office/powerpoint/2010/main" val="1050538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Юліанене\проект\66207438_Scroll.jpg">
            <a:extLst>
              <a:ext uri="{FF2B5EF4-FFF2-40B4-BE49-F238E27FC236}">
                <a16:creationId xmlns:a16="http://schemas.microsoft.com/office/drawing/2014/main" id="{31B4223C-D8DD-42B2-ADA9-CFADC49C5DB2}"/>
              </a:ext>
            </a:extLst>
          </p:cNvPr>
          <p:cNvPicPr>
            <a:picLocks noChangeAspect="1" noChangeArrowheads="1"/>
          </p:cNvPicPr>
          <p:nvPr/>
        </p:nvPicPr>
        <p:blipFill>
          <a:blip r:embed="rId2" cstate="print"/>
          <a:srcRect/>
          <a:stretch>
            <a:fillRect/>
          </a:stretch>
        </p:blipFill>
        <p:spPr bwMode="auto">
          <a:xfrm>
            <a:off x="0" y="0"/>
            <a:ext cx="12301086" cy="6858000"/>
          </a:xfrm>
          <a:prstGeom prst="rect">
            <a:avLst/>
          </a:prstGeom>
          <a:noFill/>
        </p:spPr>
      </p:pic>
      <p:pic>
        <p:nvPicPr>
          <p:cNvPr id="1026" name="Picture 2" descr="Професійний вокальний динамічний мікрофон SHURE SM58SE | Інтернет ..."/>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55680" y="610207"/>
            <a:ext cx="7850457" cy="5887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Выноска-облако 1">
            <a:extLst>
              <a:ext uri="{FF2B5EF4-FFF2-40B4-BE49-F238E27FC236}">
                <a16:creationId xmlns:a16="http://schemas.microsoft.com/office/drawing/2014/main" id="{C84407D8-E368-4333-A785-30200C036940}"/>
              </a:ext>
            </a:extLst>
          </p:cNvPr>
          <p:cNvSpPr/>
          <p:nvPr/>
        </p:nvSpPr>
        <p:spPr>
          <a:xfrm rot="20274875">
            <a:off x="508876" y="330736"/>
            <a:ext cx="3457354" cy="1379993"/>
          </a:xfrm>
          <a:prstGeom prst="cloudCallout">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uk-UA" sz="2800" dirty="0"/>
              <a:t>Тепер я знаю, що</a:t>
            </a:r>
            <a:endParaRPr lang="ru-RU" sz="2800" dirty="0"/>
          </a:p>
        </p:txBody>
      </p:sp>
      <p:sp>
        <p:nvSpPr>
          <p:cNvPr id="5" name="Выноска-облако 1">
            <a:extLst>
              <a:ext uri="{FF2B5EF4-FFF2-40B4-BE49-F238E27FC236}">
                <a16:creationId xmlns:a16="http://schemas.microsoft.com/office/drawing/2014/main" id="{96B32772-017C-46A2-860A-F00A046CBB4C}"/>
              </a:ext>
            </a:extLst>
          </p:cNvPr>
          <p:cNvSpPr/>
          <p:nvPr/>
        </p:nvSpPr>
        <p:spPr>
          <a:xfrm rot="1182810">
            <a:off x="8847612" y="261408"/>
            <a:ext cx="3685272" cy="1528891"/>
          </a:xfrm>
          <a:prstGeom prst="cloud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uk-UA" sz="3200" dirty="0"/>
              <a:t>Мене здивувало</a:t>
            </a:r>
            <a:endParaRPr lang="ru-RU" sz="3200" dirty="0"/>
          </a:p>
        </p:txBody>
      </p:sp>
      <p:sp>
        <p:nvSpPr>
          <p:cNvPr id="6" name="Выноска-облако 1">
            <a:extLst>
              <a:ext uri="{FF2B5EF4-FFF2-40B4-BE49-F238E27FC236}">
                <a16:creationId xmlns:a16="http://schemas.microsoft.com/office/drawing/2014/main" id="{E54F1CB9-9D73-4AA8-88BD-15A4ADB26091}"/>
              </a:ext>
            </a:extLst>
          </p:cNvPr>
          <p:cNvSpPr/>
          <p:nvPr/>
        </p:nvSpPr>
        <p:spPr>
          <a:xfrm rot="20862963">
            <a:off x="1539297" y="1872727"/>
            <a:ext cx="3513951" cy="1505356"/>
          </a:xfrm>
          <a:prstGeom prst="cloudCallou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uk-UA" sz="3200" dirty="0"/>
              <a:t>Мені було важко</a:t>
            </a:r>
            <a:endParaRPr lang="ru-RU" sz="3200" dirty="0"/>
          </a:p>
        </p:txBody>
      </p:sp>
      <p:sp>
        <p:nvSpPr>
          <p:cNvPr id="7" name="Выноска-облако 1">
            <a:extLst>
              <a:ext uri="{FF2B5EF4-FFF2-40B4-BE49-F238E27FC236}">
                <a16:creationId xmlns:a16="http://schemas.microsoft.com/office/drawing/2014/main" id="{B5AE4C3C-1607-44BB-B239-EFD66CBB43FA}"/>
              </a:ext>
            </a:extLst>
          </p:cNvPr>
          <p:cNvSpPr/>
          <p:nvPr/>
        </p:nvSpPr>
        <p:spPr>
          <a:xfrm rot="559137">
            <a:off x="6581016" y="3943085"/>
            <a:ext cx="3626458" cy="1728730"/>
          </a:xfrm>
          <a:prstGeom prst="cloud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uk-UA" sz="3600" dirty="0"/>
              <a:t>Я дізнався</a:t>
            </a:r>
            <a:endParaRPr lang="ru-RU" sz="3600" dirty="0"/>
          </a:p>
        </p:txBody>
      </p:sp>
      <p:sp>
        <p:nvSpPr>
          <p:cNvPr id="8" name="Выноска-облако 1">
            <a:extLst>
              <a:ext uri="{FF2B5EF4-FFF2-40B4-BE49-F238E27FC236}">
                <a16:creationId xmlns:a16="http://schemas.microsoft.com/office/drawing/2014/main" id="{87A83568-4642-4E8D-BCFF-714A89452DB7}"/>
              </a:ext>
            </a:extLst>
          </p:cNvPr>
          <p:cNvSpPr/>
          <p:nvPr/>
        </p:nvSpPr>
        <p:spPr>
          <a:xfrm>
            <a:off x="78670" y="4017991"/>
            <a:ext cx="3521178" cy="1670540"/>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2800" dirty="0"/>
              <a:t>Варто знати!</a:t>
            </a:r>
            <a:endParaRPr lang="ru-RU" sz="2800" dirty="0"/>
          </a:p>
        </p:txBody>
      </p:sp>
      <p:sp>
        <p:nvSpPr>
          <p:cNvPr id="9" name="Выноска-облако 1">
            <a:extLst>
              <a:ext uri="{FF2B5EF4-FFF2-40B4-BE49-F238E27FC236}">
                <a16:creationId xmlns:a16="http://schemas.microsoft.com/office/drawing/2014/main" id="{E479279E-D88A-48F2-B6D5-8C75E2FD03B9}"/>
              </a:ext>
            </a:extLst>
          </p:cNvPr>
          <p:cNvSpPr/>
          <p:nvPr/>
        </p:nvSpPr>
        <p:spPr>
          <a:xfrm rot="1010468">
            <a:off x="8349834" y="2161794"/>
            <a:ext cx="4114129" cy="1445654"/>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uk-UA" sz="2400" dirty="0"/>
              <a:t>Мені було важко</a:t>
            </a:r>
            <a:endParaRPr lang="ru-RU" sz="2400" dirty="0"/>
          </a:p>
        </p:txBody>
      </p:sp>
    </p:spTree>
    <p:extLst>
      <p:ext uri="{BB962C8B-B14F-4D97-AF65-F5344CB8AC3E}">
        <p14:creationId xmlns:p14="http://schemas.microsoft.com/office/powerpoint/2010/main" val="405557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92A64C2B-8243-49C5-B71C-865AC211DAB9}"/>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4338" name="Заголовок 1">
            <a:extLst>
              <a:ext uri="{FF2B5EF4-FFF2-40B4-BE49-F238E27FC236}">
                <a16:creationId xmlns:a16="http://schemas.microsoft.com/office/drawing/2014/main" id="{40B130D6-8AD4-4E21-9393-D5F2DF4F4B26}"/>
              </a:ext>
            </a:extLst>
          </p:cNvPr>
          <p:cNvSpPr>
            <a:spLocks noGrp="1"/>
          </p:cNvSpPr>
          <p:nvPr>
            <p:ph type="title"/>
          </p:nvPr>
        </p:nvSpPr>
        <p:spPr>
          <a:xfrm>
            <a:off x="1915426" y="365125"/>
            <a:ext cx="9438373" cy="1325563"/>
          </a:xfrm>
        </p:spPr>
        <p:txBody>
          <a:bodyPr/>
          <a:lstStyle/>
          <a:p>
            <a:pPr eaLnBrk="1" hangingPunct="1"/>
            <a:r>
              <a:rPr lang="uk-UA" altLang="en-US" dirty="0"/>
              <a:t>План:</a:t>
            </a:r>
            <a:endParaRPr lang="ru-RU" altLang="en-US" dirty="0"/>
          </a:p>
        </p:txBody>
      </p:sp>
      <p:sp>
        <p:nvSpPr>
          <p:cNvPr id="14339" name="Місце для вмісту 2">
            <a:extLst>
              <a:ext uri="{FF2B5EF4-FFF2-40B4-BE49-F238E27FC236}">
                <a16:creationId xmlns:a16="http://schemas.microsoft.com/office/drawing/2014/main" id="{C23080C9-602D-4036-B0D8-7CBD453C1289}"/>
              </a:ext>
            </a:extLst>
          </p:cNvPr>
          <p:cNvSpPr>
            <a:spLocks noGrp="1"/>
          </p:cNvSpPr>
          <p:nvPr>
            <p:ph idx="1"/>
          </p:nvPr>
        </p:nvSpPr>
        <p:spPr>
          <a:xfrm>
            <a:off x="1617044" y="1825625"/>
            <a:ext cx="8884118" cy="4351338"/>
          </a:xfrm>
        </p:spPr>
        <p:txBody>
          <a:bodyPr/>
          <a:lstStyle/>
          <a:p>
            <a:pPr eaLnBrk="1" hangingPunct="1"/>
            <a:r>
              <a:rPr lang="uk-UA" altLang="en-US" b="1" dirty="0"/>
              <a:t>Активізація опозиційного руху у ІІ половині 60-х – на початку 70-х років.</a:t>
            </a:r>
          </a:p>
          <a:p>
            <a:pPr eaLnBrk="1" hangingPunct="1"/>
            <a:r>
              <a:rPr lang="uk-UA" altLang="en-US" b="1" dirty="0"/>
              <a:t>Форми діяльності дисидентів у середині 70-х – на початку 80-х років.</a:t>
            </a:r>
            <a:endParaRPr lang="ru-RU" altLang="en-US"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17BD6A4A-5C7B-49EE-8BA0-B7816AB95D4A}"/>
              </a:ext>
            </a:extLst>
          </p:cNvPr>
          <p:cNvPicPr>
            <a:picLocks noChangeAspect="1" noChangeArrowheads="1"/>
          </p:cNvPicPr>
          <p:nvPr/>
        </p:nvPicPr>
        <p:blipFill>
          <a:blip r:embed="rId2" cstate="print"/>
          <a:srcRect/>
          <a:stretch>
            <a:fillRect/>
          </a:stretch>
        </p:blipFill>
        <p:spPr bwMode="auto">
          <a:xfrm>
            <a:off x="0" y="0"/>
            <a:ext cx="12301086" cy="6858000"/>
          </a:xfrm>
          <a:prstGeom prst="rect">
            <a:avLst/>
          </a:prstGeom>
          <a:noFill/>
        </p:spPr>
      </p:pic>
      <p:sp>
        <p:nvSpPr>
          <p:cNvPr id="2" name="Заголовок 1">
            <a:extLst>
              <a:ext uri="{FF2B5EF4-FFF2-40B4-BE49-F238E27FC236}">
                <a16:creationId xmlns:a16="http://schemas.microsoft.com/office/drawing/2014/main" id="{4B971201-417B-43FC-AAB6-FE40BFC2F8C3}"/>
              </a:ext>
            </a:extLst>
          </p:cNvPr>
          <p:cNvSpPr>
            <a:spLocks noGrp="1"/>
          </p:cNvSpPr>
          <p:nvPr>
            <p:ph type="title"/>
          </p:nvPr>
        </p:nvSpPr>
        <p:spPr>
          <a:xfrm>
            <a:off x="1848050" y="365125"/>
            <a:ext cx="9505749" cy="1325563"/>
          </a:xfrm>
        </p:spPr>
        <p:txBody>
          <a:bodyPr/>
          <a:lstStyle/>
          <a:p>
            <a:r>
              <a:rPr lang="uk-UA" dirty="0"/>
              <a:t>   Домашнє завдання</a:t>
            </a:r>
          </a:p>
        </p:txBody>
      </p:sp>
      <p:sp>
        <p:nvSpPr>
          <p:cNvPr id="3" name="Місце для вмісту 2">
            <a:extLst>
              <a:ext uri="{FF2B5EF4-FFF2-40B4-BE49-F238E27FC236}">
                <a16:creationId xmlns:a16="http://schemas.microsoft.com/office/drawing/2014/main" id="{977B736A-26FA-43A8-A15D-DEF299B047AE}"/>
              </a:ext>
            </a:extLst>
          </p:cNvPr>
          <p:cNvSpPr>
            <a:spLocks noGrp="1"/>
          </p:cNvSpPr>
          <p:nvPr>
            <p:ph idx="1"/>
          </p:nvPr>
        </p:nvSpPr>
        <p:spPr>
          <a:xfrm>
            <a:off x="1694046" y="1690688"/>
            <a:ext cx="9659754" cy="4486275"/>
          </a:xfrm>
        </p:spPr>
        <p:txBody>
          <a:bodyPr/>
          <a:lstStyle/>
          <a:p>
            <a:r>
              <a:rPr lang="uk-UA" dirty="0"/>
              <a:t>1. Опрацювати матеріал лекції.</a:t>
            </a:r>
          </a:p>
          <a:p>
            <a:r>
              <a:rPr lang="uk-UA" dirty="0"/>
              <a:t>2. </a:t>
            </a:r>
            <a:r>
              <a:rPr lang="uk-UA" dirty="0">
                <a:effectLst/>
                <a:latin typeface="Times New Roman" panose="02020603050405020304" pitchFamily="18" charset="0"/>
                <a:ea typeface="Times New Roman" panose="02020603050405020304" pitchFamily="18" charset="0"/>
              </a:rPr>
              <a:t>Підготувати повідомлення або презентацію про о</a:t>
            </a:r>
            <a:r>
              <a:rPr lang="ru-RU" dirty="0" err="1">
                <a:effectLst/>
                <a:latin typeface="Times New Roman" panose="02020603050405020304" pitchFamily="18" charset="0"/>
                <a:ea typeface="Times New Roman" panose="02020603050405020304" pitchFamily="18" charset="0"/>
              </a:rPr>
              <a:t>дного</a:t>
            </a:r>
            <a:r>
              <a:rPr lang="ru-RU" dirty="0">
                <a:effectLst/>
                <a:latin typeface="Times New Roman" panose="02020603050405020304" pitchFamily="18" charset="0"/>
                <a:ea typeface="Times New Roman" panose="02020603050405020304" pitchFamily="18" charset="0"/>
              </a:rPr>
              <a:t> </a:t>
            </a:r>
            <a:r>
              <a:rPr lang="uk-UA" dirty="0">
                <a:effectLst/>
                <a:latin typeface="Times New Roman" panose="02020603050405020304" pitchFamily="18" charset="0"/>
                <a:ea typeface="Times New Roman" panose="02020603050405020304" pitchFamily="18" charset="0"/>
              </a:rPr>
              <a:t>з дисидентів.</a:t>
            </a:r>
            <a:endParaRPr lang="uk-UA" dirty="0"/>
          </a:p>
        </p:txBody>
      </p:sp>
    </p:spTree>
    <p:extLst>
      <p:ext uri="{BB962C8B-B14F-4D97-AF65-F5344CB8AC3E}">
        <p14:creationId xmlns:p14="http://schemas.microsoft.com/office/powerpoint/2010/main" val="1324060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BB129A96-044E-49C0-99BA-3197BAC756AC}"/>
              </a:ext>
            </a:extLst>
          </p:cNvPr>
          <p:cNvPicPr>
            <a:picLocks noChangeAspect="1" noChangeArrowheads="1"/>
          </p:cNvPicPr>
          <p:nvPr/>
        </p:nvPicPr>
        <p:blipFill>
          <a:blip r:embed="rId2" cstate="print"/>
          <a:srcRect/>
          <a:stretch>
            <a:fillRect/>
          </a:stretch>
        </p:blipFill>
        <p:spPr bwMode="auto">
          <a:xfrm>
            <a:off x="0" y="0"/>
            <a:ext cx="12495916" cy="7176019"/>
          </a:xfrm>
          <a:prstGeom prst="rect">
            <a:avLst/>
          </a:prstGeom>
          <a:noFill/>
        </p:spPr>
      </p:pic>
      <p:sp>
        <p:nvSpPr>
          <p:cNvPr id="3" name="Місце для вмісту 2">
            <a:extLst>
              <a:ext uri="{FF2B5EF4-FFF2-40B4-BE49-F238E27FC236}">
                <a16:creationId xmlns:a16="http://schemas.microsoft.com/office/drawing/2014/main" id="{2F762053-7FBE-4AE3-8DE3-44ABDE430227}"/>
              </a:ext>
            </a:extLst>
          </p:cNvPr>
          <p:cNvSpPr>
            <a:spLocks noGrp="1"/>
          </p:cNvSpPr>
          <p:nvPr>
            <p:ph idx="1"/>
          </p:nvPr>
        </p:nvSpPr>
        <p:spPr>
          <a:xfrm>
            <a:off x="1761424" y="1395663"/>
            <a:ext cx="8884118" cy="4781300"/>
          </a:xfrm>
        </p:spPr>
        <p:txBody>
          <a:bodyPr/>
          <a:lstStyle/>
          <a:p>
            <a:pPr marL="0" indent="0" algn="just">
              <a:buNone/>
            </a:pPr>
            <a:r>
              <a:rPr lang="uk-UA" dirty="0">
                <a:effectLst/>
                <a:latin typeface="Times New Roman" panose="02020603050405020304" pitchFamily="18" charset="0"/>
                <a:ea typeface="Times New Roman" panose="02020603050405020304" pitchFamily="18" charset="0"/>
                <a:cs typeface="Times New Roman" panose="02020603050405020304" pitchFamily="18" charset="0"/>
              </a:rPr>
              <a:t>Вольтер писав: «Праця звільняє нас від трьох великих бід: нестатків, </a:t>
            </a:r>
            <a:r>
              <a:rPr lang="uk-UA" dirty="0" err="1">
                <a:effectLst/>
                <a:latin typeface="Times New Roman" panose="02020603050405020304" pitchFamily="18" charset="0"/>
                <a:ea typeface="Times New Roman" panose="02020603050405020304" pitchFamily="18" charset="0"/>
                <a:cs typeface="Times New Roman" panose="02020603050405020304" pitchFamily="18" charset="0"/>
              </a:rPr>
              <a:t>пороку</a:t>
            </a:r>
            <a:r>
              <a:rPr lang="uk-UA" dirty="0">
                <a:effectLst/>
                <a:latin typeface="Times New Roman" panose="02020603050405020304" pitchFamily="18" charset="0"/>
                <a:ea typeface="Times New Roman" panose="02020603050405020304" pitchFamily="18" charset="0"/>
                <a:cs typeface="Times New Roman" panose="02020603050405020304" pitchFamily="18" charset="0"/>
              </a:rPr>
              <a:t> і нудьги». Сподіваюсь,  ми з вами не змарнували час, а відкрили для себе нову сторінку історії нашої Батьківщини. І ця праця обов'язково поступово звільнить нас від </a:t>
            </a:r>
            <a:r>
              <a:rPr lang="uk-UA" dirty="0" err="1">
                <a:effectLst/>
                <a:latin typeface="Times New Roman" panose="02020603050405020304" pitchFamily="18" charset="0"/>
                <a:ea typeface="Times New Roman" panose="02020603050405020304" pitchFamily="18" charset="0"/>
                <a:cs typeface="Times New Roman" panose="02020603050405020304" pitchFamily="18" charset="0"/>
              </a:rPr>
              <a:t>пороку</a:t>
            </a:r>
            <a:r>
              <a:rPr lang="uk-UA" dirty="0">
                <a:effectLst/>
                <a:latin typeface="Times New Roman" panose="02020603050405020304" pitchFamily="18" charset="0"/>
                <a:ea typeface="Times New Roman" panose="02020603050405020304" pitchFamily="18" charset="0"/>
                <a:cs typeface="Times New Roman" panose="02020603050405020304" pitchFamily="18" charset="0"/>
              </a:rPr>
              <a:t> безпам'ятства.</a:t>
            </a:r>
          </a:p>
          <a:p>
            <a:endParaRPr lang="uk-UA"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uk-UA" dirty="0">
                <a:effectLst/>
                <a:latin typeface="Times New Roman" panose="02020603050405020304" pitchFamily="18" charset="0"/>
                <a:ea typeface="Times New Roman" panose="02020603050405020304" pitchFamily="18" charset="0"/>
                <a:cs typeface="Times New Roman" panose="02020603050405020304" pitchFamily="18" charset="0"/>
              </a:rPr>
              <a:t>                   Дякую за увагу</a:t>
            </a:r>
          </a:p>
          <a:p>
            <a:endParaRPr lang="uk-UA" dirty="0"/>
          </a:p>
        </p:txBody>
      </p:sp>
      <p:pic>
        <p:nvPicPr>
          <p:cNvPr id="7170" name="Picture 2" descr="Тук (новела)">
            <a:extLst>
              <a:ext uri="{FF2B5EF4-FFF2-40B4-BE49-F238E27FC236}">
                <a16:creationId xmlns:a16="http://schemas.microsoft.com/office/drawing/2014/main" id="{A4D97E2D-F2ED-4BC4-8CB2-415F429BE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761">
            <a:off x="7133077" y="3698343"/>
            <a:ext cx="3059688" cy="2811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94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02BB39C1-7CC7-4FC6-B590-CAD5877E9B3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6386" name="Заголовок 1">
            <a:extLst>
              <a:ext uri="{FF2B5EF4-FFF2-40B4-BE49-F238E27FC236}">
                <a16:creationId xmlns:a16="http://schemas.microsoft.com/office/drawing/2014/main" id="{F35F83C1-6D12-4543-98D3-176A4B18D288}"/>
              </a:ext>
            </a:extLst>
          </p:cNvPr>
          <p:cNvSpPr>
            <a:spLocks noGrp="1"/>
          </p:cNvSpPr>
          <p:nvPr>
            <p:ph type="title"/>
          </p:nvPr>
        </p:nvSpPr>
        <p:spPr>
          <a:xfrm>
            <a:off x="1992428" y="365125"/>
            <a:ext cx="9361371" cy="1325563"/>
          </a:xfrm>
        </p:spPr>
        <p:txBody>
          <a:bodyPr/>
          <a:lstStyle/>
          <a:p>
            <a:pPr eaLnBrk="1" hangingPunct="1"/>
            <a:r>
              <a:rPr lang="ru-RU" altLang="en-US" dirty="0" err="1"/>
              <a:t>Питання</a:t>
            </a:r>
            <a:r>
              <a:rPr lang="ru-RU" altLang="en-US" dirty="0"/>
              <a:t> для </a:t>
            </a:r>
            <a:r>
              <a:rPr lang="ru-RU" altLang="en-US" dirty="0" err="1"/>
              <a:t>повторення</a:t>
            </a:r>
            <a:r>
              <a:rPr lang="ru-RU" altLang="en-US" dirty="0"/>
              <a:t>:</a:t>
            </a:r>
          </a:p>
        </p:txBody>
      </p:sp>
      <p:sp>
        <p:nvSpPr>
          <p:cNvPr id="16387" name="Місце для вмісту 2">
            <a:extLst>
              <a:ext uri="{FF2B5EF4-FFF2-40B4-BE49-F238E27FC236}">
                <a16:creationId xmlns:a16="http://schemas.microsoft.com/office/drawing/2014/main" id="{01BDA353-BC0A-4768-87F1-0CB6841F335C}"/>
              </a:ext>
            </a:extLst>
          </p:cNvPr>
          <p:cNvSpPr>
            <a:spLocks noGrp="1"/>
          </p:cNvSpPr>
          <p:nvPr>
            <p:ph idx="1"/>
          </p:nvPr>
        </p:nvSpPr>
        <p:spPr>
          <a:xfrm>
            <a:off x="2146434" y="1825625"/>
            <a:ext cx="9207366" cy="4351338"/>
          </a:xfrm>
        </p:spPr>
        <p:txBody>
          <a:bodyPr/>
          <a:lstStyle/>
          <a:p>
            <a:pPr eaLnBrk="1" hangingPunct="1"/>
            <a:r>
              <a:rPr lang="uk-UA" altLang="en-US" b="1" dirty="0"/>
              <a:t>Хто такі «шістдесятники»?</a:t>
            </a:r>
          </a:p>
          <a:p>
            <a:pPr eaLnBrk="1" hangingPunct="1"/>
            <a:r>
              <a:rPr lang="uk-UA" altLang="en-US" sz="2400" b="1" dirty="0"/>
              <a:t>Які форми боротьби використовували «шістдесятники» за часів </a:t>
            </a:r>
            <a:r>
              <a:rPr lang="uk-UA" altLang="en-US" sz="2400" b="1" dirty="0" err="1"/>
              <a:t>М.Хрущова</a:t>
            </a:r>
            <a:r>
              <a:rPr lang="uk-UA" altLang="en-US" sz="2400" b="1" dirty="0"/>
              <a:t>?</a:t>
            </a:r>
          </a:p>
          <a:p>
            <a:pPr eaLnBrk="1" hangingPunct="1"/>
            <a:r>
              <a:rPr lang="uk-UA" sz="2400" b="1" dirty="0">
                <a:effectLst/>
                <a:latin typeface="Times New Roman" panose="02020603050405020304" pitchFamily="18" charset="0"/>
                <a:ea typeface="Times New Roman" panose="02020603050405020304" pitchFamily="18" charset="0"/>
              </a:rPr>
              <a:t>На що спиралось поширення опозиційних настроїв в українському суспільстві? </a:t>
            </a:r>
          </a:p>
          <a:p>
            <a:pPr eaLnBrk="1" hangingPunct="1"/>
            <a:r>
              <a:rPr lang="uk-UA" sz="2400" b="1" dirty="0">
                <a:effectLst/>
                <a:latin typeface="Times New Roman" panose="02020603050405020304" pitchFamily="18" charset="0"/>
                <a:ea typeface="Times New Roman" panose="02020603050405020304" pitchFamily="18" charset="0"/>
              </a:rPr>
              <a:t>Що призвело творчу молодь періоду хрущовської відлиги до появи неофіційних </a:t>
            </a:r>
            <a:r>
              <a:rPr lang="uk-UA" sz="2400" b="1" dirty="0" err="1">
                <a:effectLst/>
                <a:latin typeface="Times New Roman" panose="02020603050405020304" pitchFamily="18" charset="0"/>
                <a:ea typeface="Times New Roman" panose="02020603050405020304" pitchFamily="18" charset="0"/>
              </a:rPr>
              <a:t>об»єднань</a:t>
            </a:r>
            <a:r>
              <a:rPr lang="uk-UA" sz="2400" b="1" dirty="0">
                <a:effectLst/>
                <a:latin typeface="Times New Roman" panose="02020603050405020304" pitchFamily="18" charset="0"/>
                <a:ea typeface="Times New Roman" panose="02020603050405020304" pitchFamily="18" charset="0"/>
              </a:rPr>
              <a:t> і як вони називались? </a:t>
            </a:r>
            <a:endParaRPr lang="ru-RU" altLang="en-US" sz="4400" b="1" dirty="0"/>
          </a:p>
        </p:txBody>
      </p:sp>
      <p:sp>
        <p:nvSpPr>
          <p:cNvPr id="7" name="TextBox 6">
            <a:extLst>
              <a:ext uri="{FF2B5EF4-FFF2-40B4-BE49-F238E27FC236}">
                <a16:creationId xmlns:a16="http://schemas.microsoft.com/office/drawing/2014/main" id="{F5605603-0683-4617-BD6E-13F9B19CD201}"/>
              </a:ext>
            </a:extLst>
          </p:cNvPr>
          <p:cNvSpPr txBox="1"/>
          <p:nvPr/>
        </p:nvSpPr>
        <p:spPr>
          <a:xfrm>
            <a:off x="2405113" y="4947385"/>
            <a:ext cx="7220150" cy="523220"/>
          </a:xfrm>
          <a:prstGeom prst="rect">
            <a:avLst/>
          </a:prstGeom>
          <a:noFill/>
        </p:spPr>
        <p:txBody>
          <a:bodyPr wrap="square">
            <a:spAutoFit/>
          </a:bodyPr>
          <a:lstStyle/>
          <a:p>
            <a:r>
              <a:rPr lang="en-US" sz="2800" b="1" dirty="0">
                <a:hlinkClick r:id="rId3"/>
              </a:rPr>
              <a:t>https://wordwall.net/uk/resource/52942727</a:t>
            </a:r>
            <a:endParaRPr lang="uk-UA"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44287C2A-20A0-4DB8-AA96-F176510D272F}"/>
              </a:ext>
            </a:extLst>
          </p:cNvPr>
          <p:cNvPicPr>
            <a:picLocks noGrp="1" noChangeAspect="1" noChangeArrowheads="1"/>
          </p:cNvPicPr>
          <p:nvPr>
            <p:ph idx="1"/>
          </p:nvPr>
        </p:nvPicPr>
        <p:blipFill>
          <a:blip r:embed="rId2" cstate="print"/>
          <a:srcRect/>
          <a:stretch>
            <a:fillRect/>
          </a:stretch>
        </p:blipFill>
        <p:spPr bwMode="auto">
          <a:xfrm>
            <a:off x="0" y="0"/>
            <a:ext cx="12191999" cy="6858000"/>
          </a:xfrm>
          <a:prstGeom prst="rect">
            <a:avLst/>
          </a:prstGeom>
          <a:noFill/>
        </p:spPr>
      </p:pic>
      <p:sp>
        <p:nvSpPr>
          <p:cNvPr id="5" name="Объект 2">
            <a:extLst>
              <a:ext uri="{FF2B5EF4-FFF2-40B4-BE49-F238E27FC236}">
                <a16:creationId xmlns:a16="http://schemas.microsoft.com/office/drawing/2014/main" id="{0B690E91-566D-46CC-B810-1969F946EEE9}"/>
              </a:ext>
            </a:extLst>
          </p:cNvPr>
          <p:cNvSpPr txBox="1">
            <a:spLocks/>
          </p:cNvSpPr>
          <p:nvPr/>
        </p:nvSpPr>
        <p:spPr>
          <a:xfrm>
            <a:off x="1530417" y="616017"/>
            <a:ext cx="9307630" cy="5405255"/>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dirty="0"/>
              <a:t>     </a:t>
            </a:r>
            <a:r>
              <a:rPr lang="ru-RU" dirty="0" err="1"/>
              <a:t>Дисидентський</a:t>
            </a:r>
            <a:r>
              <a:rPr lang="ru-RU" dirty="0"/>
              <a:t> рух </a:t>
            </a:r>
            <a:r>
              <a:rPr lang="ru-RU" dirty="0" err="1"/>
              <a:t>з'явився</a:t>
            </a:r>
            <a:r>
              <a:rPr lang="ru-RU" dirty="0"/>
              <a:t> у </a:t>
            </a:r>
            <a:r>
              <a:rPr lang="ru-RU" dirty="0" err="1"/>
              <a:t>період</a:t>
            </a:r>
            <a:r>
              <a:rPr lang="ru-RU" dirty="0"/>
              <a:t> </a:t>
            </a:r>
            <a:r>
              <a:rPr lang="ru-RU" dirty="0" err="1"/>
              <a:t>хрущовської</a:t>
            </a:r>
            <a:r>
              <a:rPr lang="ru-RU" dirty="0"/>
              <a:t> "</a:t>
            </a:r>
            <a:r>
              <a:rPr lang="ru-RU" dirty="0" err="1"/>
              <a:t>відлиги</a:t>
            </a:r>
            <a:r>
              <a:rPr lang="ru-RU" dirty="0"/>
              <a:t>" </a:t>
            </a:r>
            <a:r>
              <a:rPr lang="ru-RU" dirty="0" err="1"/>
              <a:t>переважно</a:t>
            </a:r>
            <a:r>
              <a:rPr lang="ru-RU" dirty="0"/>
              <a:t> </a:t>
            </a:r>
            <a:r>
              <a:rPr lang="ru-RU" dirty="0" err="1"/>
              <a:t>серед</a:t>
            </a:r>
            <a:r>
              <a:rPr lang="ru-RU" dirty="0"/>
              <a:t> </a:t>
            </a:r>
            <a:r>
              <a:rPr lang="ru-RU" dirty="0" err="1"/>
              <a:t>української</a:t>
            </a:r>
            <a:r>
              <a:rPr lang="ru-RU" dirty="0"/>
              <a:t> </a:t>
            </a:r>
            <a:r>
              <a:rPr lang="ru-RU" dirty="0" err="1"/>
              <a:t>інтелігенції</a:t>
            </a:r>
            <a:r>
              <a:rPr lang="ru-RU" dirty="0"/>
              <a:t> і </a:t>
            </a:r>
            <a:r>
              <a:rPr lang="ru-RU" dirty="0" err="1"/>
              <a:t>вів</a:t>
            </a:r>
            <a:r>
              <a:rPr lang="ru-RU" dirty="0"/>
              <a:t> </a:t>
            </a:r>
            <a:r>
              <a:rPr lang="ru-RU" dirty="0" err="1"/>
              <a:t>боротьбу</a:t>
            </a:r>
            <a:r>
              <a:rPr lang="ru-RU" dirty="0"/>
              <a:t> </a:t>
            </a:r>
            <a:r>
              <a:rPr lang="ru-RU" dirty="0" err="1"/>
              <a:t>тільки</a:t>
            </a:r>
            <a:r>
              <a:rPr lang="ru-RU" dirty="0"/>
              <a:t> </a:t>
            </a:r>
            <a:r>
              <a:rPr lang="ru-RU" dirty="0" err="1"/>
              <a:t>конституційними</a:t>
            </a:r>
            <a:r>
              <a:rPr lang="ru-RU" dirty="0"/>
              <a:t> </a:t>
            </a:r>
            <a:r>
              <a:rPr lang="ru-RU" dirty="0" err="1"/>
              <a:t>засобами</a:t>
            </a:r>
            <a:r>
              <a:rPr lang="ru-RU" dirty="0"/>
              <a:t>. </a:t>
            </a:r>
            <a:r>
              <a:rPr lang="ru-RU" dirty="0" err="1"/>
              <a:t>Їх</a:t>
            </a:r>
            <a:r>
              <a:rPr lang="ru-RU" dirty="0"/>
              <a:t> </a:t>
            </a:r>
            <a:r>
              <a:rPr lang="ru-RU" dirty="0" err="1"/>
              <a:t>представники</a:t>
            </a:r>
            <a:r>
              <a:rPr lang="ru-RU" dirty="0"/>
              <a:t> </a:t>
            </a:r>
            <a:r>
              <a:rPr lang="ru-RU" dirty="0" err="1"/>
              <a:t>спочатку</a:t>
            </a:r>
            <a:r>
              <a:rPr lang="ru-RU" dirty="0"/>
              <a:t> </a:t>
            </a:r>
            <a:r>
              <a:rPr lang="ru-RU" dirty="0" err="1"/>
              <a:t>заперечували</a:t>
            </a:r>
            <a:r>
              <a:rPr lang="ru-RU" dirty="0"/>
              <a:t> </a:t>
            </a:r>
            <a:r>
              <a:rPr lang="ru-RU" dirty="0" err="1"/>
              <a:t>лише</a:t>
            </a:r>
            <a:r>
              <a:rPr lang="ru-RU" dirty="0"/>
              <a:t> </a:t>
            </a:r>
            <a:r>
              <a:rPr lang="ru-RU" dirty="0" err="1"/>
              <a:t>окремі</a:t>
            </a:r>
            <a:r>
              <a:rPr lang="ru-RU" dirty="0"/>
              <a:t> </a:t>
            </a:r>
            <a:r>
              <a:rPr lang="ru-RU" dirty="0" err="1"/>
              <a:t>дії</a:t>
            </a:r>
            <a:r>
              <a:rPr lang="ru-RU" dirty="0"/>
              <a:t> та </a:t>
            </a:r>
            <a:r>
              <a:rPr lang="ru-RU" dirty="0" err="1"/>
              <a:t>документи</a:t>
            </a:r>
            <a:r>
              <a:rPr lang="ru-RU" dirty="0"/>
              <a:t> </a:t>
            </a:r>
            <a:r>
              <a:rPr lang="ru-RU" dirty="0" err="1"/>
              <a:t>радянської</a:t>
            </a:r>
            <a:r>
              <a:rPr lang="ru-RU" dirty="0"/>
              <a:t> </a:t>
            </a:r>
            <a:r>
              <a:rPr lang="ru-RU" dirty="0" err="1"/>
              <a:t>влади</a:t>
            </a:r>
            <a:r>
              <a:rPr lang="ru-RU" dirty="0"/>
              <a:t> але </a:t>
            </a:r>
            <a:r>
              <a:rPr lang="ru-RU" dirty="0" err="1"/>
              <a:t>згодом</a:t>
            </a:r>
            <a:r>
              <a:rPr lang="ru-RU" dirty="0"/>
              <a:t>, у </a:t>
            </a:r>
            <a:r>
              <a:rPr lang="ru-RU" dirty="0" err="1"/>
              <a:t>відповідь</a:t>
            </a:r>
            <a:r>
              <a:rPr lang="ru-RU" dirty="0"/>
              <a:t> на </a:t>
            </a:r>
            <a:r>
              <a:rPr lang="ru-RU" dirty="0" err="1"/>
              <a:t>репресивні</a:t>
            </a:r>
            <a:r>
              <a:rPr lang="ru-RU" dirty="0"/>
              <a:t> заходи союзу, рух </a:t>
            </a:r>
            <a:r>
              <a:rPr lang="ru-RU" dirty="0" err="1"/>
              <a:t>вилився</a:t>
            </a:r>
            <a:r>
              <a:rPr lang="ru-RU" dirty="0"/>
              <a:t> в </a:t>
            </a:r>
            <a:r>
              <a:rPr lang="ru-RU" dirty="0" err="1"/>
              <a:t>окремі</a:t>
            </a:r>
            <a:r>
              <a:rPr lang="ru-RU" dirty="0"/>
              <a:t> </a:t>
            </a:r>
            <a:r>
              <a:rPr lang="ru-RU" dirty="0" err="1"/>
              <a:t>течії</a:t>
            </a:r>
            <a:r>
              <a:rPr lang="ru-RU" dirty="0"/>
              <a:t>, </a:t>
            </a:r>
            <a:r>
              <a:rPr lang="ru-RU" dirty="0" err="1"/>
              <a:t>серед</a:t>
            </a:r>
            <a:r>
              <a:rPr lang="ru-RU" dirty="0"/>
              <a:t> </a:t>
            </a:r>
            <a:r>
              <a:rPr lang="ru-RU" dirty="0" err="1"/>
              <a:t>яких</a:t>
            </a:r>
            <a:r>
              <a:rPr lang="ru-RU" dirty="0"/>
              <a:t> </a:t>
            </a:r>
            <a:r>
              <a:rPr lang="ru-RU" dirty="0" err="1"/>
              <a:t>вже</a:t>
            </a:r>
            <a:r>
              <a:rPr lang="ru-RU" dirty="0"/>
              <a:t> </a:t>
            </a:r>
            <a:r>
              <a:rPr lang="ru-RU" dirty="0" err="1"/>
              <a:t>постали</a:t>
            </a:r>
            <a:r>
              <a:rPr lang="ru-RU" dirty="0"/>
              <a:t> </a:t>
            </a:r>
            <a:r>
              <a:rPr lang="ru-RU" dirty="0" err="1"/>
              <a:t>бажаючі</a:t>
            </a:r>
            <a:r>
              <a:rPr lang="ru-RU" dirty="0"/>
              <a:t> </a:t>
            </a:r>
            <a:r>
              <a:rPr lang="ru-RU" dirty="0" err="1"/>
              <a:t>повністю</a:t>
            </a:r>
            <a:r>
              <a:rPr lang="ru-RU" dirty="0"/>
              <a:t> </a:t>
            </a:r>
            <a:r>
              <a:rPr lang="ru-RU" dirty="0" err="1"/>
              <a:t>відокремитися</a:t>
            </a:r>
            <a:r>
              <a:rPr lang="ru-RU" dirty="0"/>
              <a:t> </a:t>
            </a:r>
            <a:r>
              <a:rPr lang="ru-RU" dirty="0" err="1"/>
              <a:t>від</a:t>
            </a:r>
            <a:r>
              <a:rPr lang="ru-RU" dirty="0"/>
              <a:t> </a:t>
            </a:r>
            <a:r>
              <a:rPr lang="ru-RU" dirty="0" err="1"/>
              <a:t>Радянського</a:t>
            </a:r>
            <a:r>
              <a:rPr lang="ru-RU" dirty="0"/>
              <a:t> союзу.</a:t>
            </a:r>
          </a:p>
          <a:p>
            <a:pPr marL="0" indent="0" algn="just">
              <a:buFont typeface="Arial" panose="020B0604020202020204" pitchFamily="34" charset="0"/>
              <a:buNone/>
            </a:pPr>
            <a:r>
              <a:rPr lang="ru-RU" dirty="0" err="1"/>
              <a:t>Тільки</a:t>
            </a:r>
            <a:r>
              <a:rPr lang="ru-RU" dirty="0"/>
              <a:t> у </a:t>
            </a:r>
            <a:r>
              <a:rPr lang="ru-RU" dirty="0" err="1"/>
              <a:t>період</a:t>
            </a:r>
            <a:r>
              <a:rPr lang="ru-RU" dirty="0"/>
              <a:t> "застою" </a:t>
            </a:r>
            <a:r>
              <a:rPr lang="ru-RU" dirty="0" err="1"/>
              <a:t>дисидентський</a:t>
            </a:r>
            <a:r>
              <a:rPr lang="ru-RU" dirty="0"/>
              <a:t> рух </a:t>
            </a:r>
            <a:r>
              <a:rPr lang="ru-RU" dirty="0" err="1"/>
              <a:t>стає</a:t>
            </a:r>
            <a:r>
              <a:rPr lang="ru-RU" dirty="0"/>
              <a:t> </a:t>
            </a:r>
            <a:r>
              <a:rPr lang="ru-RU" dirty="0" err="1"/>
              <a:t>більш</a:t>
            </a:r>
            <a:r>
              <a:rPr lang="ru-RU" dirty="0"/>
              <a:t> </a:t>
            </a:r>
            <a:r>
              <a:rPr lang="ru-RU" dirty="0" err="1"/>
              <a:t>масовим</a:t>
            </a:r>
            <a:r>
              <a:rPr lang="ru-RU" dirty="0"/>
              <a:t> і </a:t>
            </a:r>
            <a:r>
              <a:rPr lang="ru-RU" dirty="0" err="1"/>
              <a:t>організованим</a:t>
            </a:r>
            <a:r>
              <a:rPr lang="ru-RU" dirty="0"/>
              <a:t>, </a:t>
            </a:r>
            <a:r>
              <a:rPr lang="ru-RU" dirty="0" err="1"/>
              <a:t>з'являються</a:t>
            </a:r>
            <a:r>
              <a:rPr lang="ru-RU" dirty="0"/>
              <a:t> </a:t>
            </a:r>
            <a:r>
              <a:rPr lang="ru-RU" dirty="0" err="1"/>
              <a:t>нові</a:t>
            </a:r>
            <a:r>
              <a:rPr lang="ru-RU" dirty="0"/>
              <a:t> </a:t>
            </a:r>
            <a:r>
              <a:rPr lang="ru-RU" dirty="0" err="1"/>
              <a:t>методи</a:t>
            </a:r>
            <a:r>
              <a:rPr lang="ru-RU" dirty="0"/>
              <a:t> </a:t>
            </a:r>
            <a:r>
              <a:rPr lang="ru-RU" dirty="0" err="1"/>
              <a:t>боротьби</a:t>
            </a:r>
            <a:r>
              <a:rPr lang="ru-RU" dirty="0"/>
              <a:t> та </a:t>
            </a:r>
            <a:r>
              <a:rPr lang="ru-RU" dirty="0" err="1"/>
              <a:t>поширення</a:t>
            </a:r>
            <a:r>
              <a:rPr lang="ru-RU" dirty="0"/>
              <a:t> </a:t>
            </a:r>
            <a:r>
              <a:rPr lang="ru-RU" dirty="0" err="1"/>
              <a:t>своїх</a:t>
            </a:r>
            <a:r>
              <a:rPr lang="ru-RU" dirty="0"/>
              <a:t> </a:t>
            </a:r>
            <a:r>
              <a:rPr lang="ru-RU" dirty="0" err="1"/>
              <a:t>ідей</a:t>
            </a:r>
            <a:r>
              <a:rPr lang="ru-RU" dirty="0"/>
              <a:t>. </a:t>
            </a:r>
            <a:r>
              <a:rPr lang="ru-RU" dirty="0" err="1"/>
              <a:t>Організації</a:t>
            </a:r>
            <a:r>
              <a:rPr lang="ru-RU" dirty="0"/>
              <a:t> </a:t>
            </a:r>
            <a:r>
              <a:rPr lang="ru-RU" dirty="0" err="1"/>
              <a:t>виходять</a:t>
            </a:r>
            <a:r>
              <a:rPr lang="ru-RU" dirty="0"/>
              <a:t> на </a:t>
            </a:r>
            <a:r>
              <a:rPr lang="ru-RU" dirty="0" err="1"/>
              <a:t>міжнародний</a:t>
            </a:r>
            <a:r>
              <a:rPr lang="ru-RU" dirty="0"/>
              <a:t> </a:t>
            </a:r>
            <a:r>
              <a:rPr lang="ru-RU" dirty="0" err="1"/>
              <a:t>рівень</a:t>
            </a:r>
            <a:r>
              <a:rPr lang="ru-RU" dirty="0"/>
              <a:t>. </a:t>
            </a:r>
          </a:p>
          <a:p>
            <a:pPr marL="0" indent="0" algn="just">
              <a:buFont typeface="Arial" panose="020B0604020202020204" pitchFamily="34" charset="0"/>
              <a:buNone/>
            </a:pPr>
            <a:r>
              <a:rPr lang="ru-RU" dirty="0"/>
              <a:t>Але увесь </a:t>
            </a:r>
            <a:r>
              <a:rPr lang="ru-RU" dirty="0" err="1"/>
              <a:t>прогрес</a:t>
            </a:r>
            <a:r>
              <a:rPr lang="ru-RU" dirty="0"/>
              <a:t> </a:t>
            </a:r>
            <a:r>
              <a:rPr lang="ru-RU" dirty="0" err="1"/>
              <a:t>був</a:t>
            </a:r>
            <a:r>
              <a:rPr lang="ru-RU" dirty="0"/>
              <a:t> </a:t>
            </a:r>
            <a:r>
              <a:rPr lang="ru-RU" dirty="0" err="1"/>
              <a:t>зірваний</a:t>
            </a:r>
            <a:r>
              <a:rPr lang="ru-RU" dirty="0"/>
              <a:t> </a:t>
            </a:r>
            <a:r>
              <a:rPr lang="ru-RU" dirty="0" err="1"/>
              <a:t>трьома</a:t>
            </a:r>
            <a:r>
              <a:rPr lang="ru-RU" dirty="0"/>
              <a:t> </a:t>
            </a:r>
            <a:r>
              <a:rPr lang="ru-RU" dirty="0" err="1"/>
              <a:t>хвилями</a:t>
            </a:r>
            <a:r>
              <a:rPr lang="ru-RU" dirty="0"/>
              <a:t> </a:t>
            </a:r>
            <a:r>
              <a:rPr lang="ru-RU" dirty="0" err="1"/>
              <a:t>арештів</a:t>
            </a:r>
            <a:r>
              <a:rPr lang="ru-RU" dirty="0"/>
              <a:t> та </a:t>
            </a:r>
            <a:r>
              <a:rPr lang="ru-RU" dirty="0" err="1"/>
              <a:t>переслідувань</a:t>
            </a:r>
            <a:r>
              <a:rPr lang="ru-RU" dirty="0"/>
              <a:t> </a:t>
            </a:r>
            <a:r>
              <a:rPr lang="ru-RU" dirty="0" err="1"/>
              <a:t>представників</a:t>
            </a:r>
            <a:r>
              <a:rPr lang="ru-RU" dirty="0"/>
              <a:t> </a:t>
            </a:r>
            <a:r>
              <a:rPr lang="ru-RU" dirty="0" err="1"/>
              <a:t>дисидентства</a:t>
            </a:r>
            <a:r>
              <a:rPr lang="ru-RU" dirty="0"/>
              <a:t>, </a:t>
            </a:r>
            <a:r>
              <a:rPr lang="ru-RU" dirty="0" err="1"/>
              <a:t>що</a:t>
            </a:r>
            <a:r>
              <a:rPr lang="ru-RU" dirty="0"/>
              <a:t> </a:t>
            </a:r>
            <a:r>
              <a:rPr lang="ru-RU" dirty="0" err="1"/>
              <a:t>значно</a:t>
            </a:r>
            <a:r>
              <a:rPr lang="ru-RU" dirty="0"/>
              <a:t> </a:t>
            </a:r>
            <a:r>
              <a:rPr lang="ru-RU" dirty="0" err="1"/>
              <a:t>гальмувало</a:t>
            </a:r>
            <a:r>
              <a:rPr lang="ru-RU" dirty="0"/>
              <a:t> </a:t>
            </a:r>
            <a:r>
              <a:rPr lang="ru-RU" dirty="0" err="1"/>
              <a:t>процеси</a:t>
            </a:r>
            <a:r>
              <a:rPr lang="ru-RU" dirty="0"/>
              <a:t> </a:t>
            </a:r>
            <a:r>
              <a:rPr lang="ru-RU" dirty="0" err="1"/>
              <a:t>становлення</a:t>
            </a:r>
            <a:r>
              <a:rPr lang="ru-RU" dirty="0"/>
              <a:t> </a:t>
            </a:r>
            <a:r>
              <a:rPr lang="ru-RU" dirty="0" err="1"/>
              <a:t>правової</a:t>
            </a:r>
            <a:r>
              <a:rPr lang="ru-RU" dirty="0"/>
              <a:t> </a:t>
            </a:r>
            <a:r>
              <a:rPr lang="ru-RU" dirty="0" err="1"/>
              <a:t>держави</a:t>
            </a:r>
            <a:r>
              <a:rPr lang="ru-RU" dirty="0"/>
              <a:t>. </a:t>
            </a:r>
          </a:p>
          <a:p>
            <a:pPr marL="0" indent="0" algn="just">
              <a:buFont typeface="Arial" panose="020B0604020202020204" pitchFamily="34" charset="0"/>
              <a:buNone/>
            </a:pPr>
            <a:r>
              <a:rPr lang="ru-RU" dirty="0"/>
              <a:t>Зараз </a:t>
            </a:r>
            <a:r>
              <a:rPr lang="ru-RU" dirty="0" err="1"/>
              <a:t>спробуємо</a:t>
            </a:r>
            <a:r>
              <a:rPr lang="ru-RU" dirty="0"/>
              <a:t> </a:t>
            </a:r>
            <a:r>
              <a:rPr lang="ru-RU" dirty="0" err="1"/>
              <a:t>детальніше</a:t>
            </a:r>
            <a:r>
              <a:rPr lang="ru-RU" dirty="0"/>
              <a:t> </a:t>
            </a:r>
            <a:r>
              <a:rPr lang="ru-RU" dirty="0" err="1"/>
              <a:t>розглянути</a:t>
            </a:r>
            <a:r>
              <a:rPr lang="ru-RU" dirty="0"/>
              <a:t> путь </a:t>
            </a:r>
            <a:r>
              <a:rPr lang="ru-RU" dirty="0" err="1"/>
              <a:t>дисидентів</a:t>
            </a:r>
            <a:r>
              <a:rPr lang="ru-RU" dirty="0"/>
              <a:t> на </a:t>
            </a:r>
            <a:r>
              <a:rPr lang="ru-RU" dirty="0" err="1"/>
              <a:t>Україні</a:t>
            </a:r>
            <a:r>
              <a:rPr lang="ru-RU" dirty="0"/>
              <a:t>, </a:t>
            </a:r>
            <a:r>
              <a:rPr lang="ru-RU" dirty="0" err="1"/>
              <a:t>визначимо</a:t>
            </a:r>
            <a:r>
              <a:rPr lang="ru-RU" dirty="0"/>
              <a:t> </a:t>
            </a:r>
            <a:r>
              <a:rPr lang="ru-RU" dirty="0" err="1"/>
              <a:t>течії</a:t>
            </a:r>
            <a:r>
              <a:rPr lang="ru-RU" dirty="0"/>
              <a:t> та </a:t>
            </a:r>
            <a:r>
              <a:rPr lang="ru-RU" dirty="0" err="1"/>
              <a:t>їх</a:t>
            </a:r>
            <a:r>
              <a:rPr lang="ru-RU" dirty="0"/>
              <a:t> </a:t>
            </a:r>
            <a:r>
              <a:rPr lang="ru-RU" dirty="0" err="1"/>
              <a:t>представників</a:t>
            </a:r>
            <a:r>
              <a:rPr lang="ru-RU" dirty="0"/>
              <a:t>, з</a:t>
            </a:r>
            <a:r>
              <a:rPr lang="en-US" dirty="0"/>
              <a:t>’</a:t>
            </a:r>
            <a:r>
              <a:rPr lang="uk-UA" dirty="0"/>
              <a:t>ясуємо, чи справді дисидентство стало проміжною сходинкою до нашої незалежної держави.</a:t>
            </a:r>
            <a:endParaRPr lang="ru-RU" dirty="0"/>
          </a:p>
        </p:txBody>
      </p:sp>
    </p:spTree>
    <p:extLst>
      <p:ext uri="{BB962C8B-B14F-4D97-AF65-F5344CB8AC3E}">
        <p14:creationId xmlns:p14="http://schemas.microsoft.com/office/powerpoint/2010/main" val="138350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Юліанене\проект\66207438_Scroll.jpg"/>
          <p:cNvPicPr>
            <a:picLocks noChangeAspect="1" noChangeArrowheads="1"/>
          </p:cNvPicPr>
          <p:nvPr/>
        </p:nvPicPr>
        <p:blipFill>
          <a:blip r:embed="rId2" cstate="print"/>
          <a:srcRect/>
          <a:stretch>
            <a:fillRect/>
          </a:stretch>
        </p:blipFill>
        <p:spPr bwMode="auto">
          <a:xfrm>
            <a:off x="0" y="43783"/>
            <a:ext cx="12192000" cy="6858000"/>
          </a:xfrm>
          <a:prstGeom prst="rect">
            <a:avLst/>
          </a:prstGeom>
          <a:noFill/>
        </p:spPr>
      </p:pic>
      <p:sp>
        <p:nvSpPr>
          <p:cNvPr id="3" name="Прямоугольник 2"/>
          <p:cNvSpPr/>
          <p:nvPr/>
        </p:nvSpPr>
        <p:spPr>
          <a:xfrm>
            <a:off x="2704699" y="285729"/>
            <a:ext cx="6320259" cy="1846659"/>
          </a:xfrm>
          <a:prstGeom prst="rect">
            <a:avLst/>
          </a:prstGeom>
        </p:spPr>
        <p:txBody>
          <a:bodyPr wrap="square">
            <a:spAutoFit/>
          </a:bodyPr>
          <a:lstStyle/>
          <a:p>
            <a:pPr algn="ctr"/>
            <a:r>
              <a:rPr lang="ru-RU" sz="3200" b="1" i="1" dirty="0" err="1">
                <a:solidFill>
                  <a:schemeClr val="tx2"/>
                </a:solidFill>
                <a:cs typeface="Arial" charset="0"/>
              </a:rPr>
              <a:t>Дисидент</a:t>
            </a:r>
            <a:r>
              <a:rPr lang="ru-RU" sz="3200" b="1" dirty="0">
                <a:solidFill>
                  <a:schemeClr val="tx2"/>
                </a:solidFill>
                <a:cs typeface="Arial" charset="0"/>
              </a:rPr>
              <a:t> – </a:t>
            </a:r>
            <a:r>
              <a:rPr lang="ru-RU" sz="3200" b="1" dirty="0" err="1">
                <a:cs typeface="Arial" charset="0"/>
              </a:rPr>
              <a:t>інакодумець</a:t>
            </a:r>
            <a:r>
              <a:rPr lang="ru-RU" sz="3200" b="1" dirty="0">
                <a:cs typeface="Arial" charset="0"/>
              </a:rPr>
              <a:t>, </a:t>
            </a:r>
            <a:r>
              <a:rPr lang="ru-RU" sz="3200" b="1" dirty="0" err="1">
                <a:cs typeface="Arial" charset="0"/>
              </a:rPr>
              <a:t>відступник</a:t>
            </a:r>
            <a:r>
              <a:rPr lang="ru-RU" sz="3200" b="1" dirty="0">
                <a:cs typeface="Arial" charset="0"/>
              </a:rPr>
              <a:t> </a:t>
            </a:r>
            <a:r>
              <a:rPr lang="ru-RU" sz="3200" b="1" dirty="0" err="1">
                <a:cs typeface="Arial" charset="0"/>
              </a:rPr>
              <a:t>від</a:t>
            </a:r>
            <a:r>
              <a:rPr lang="ru-RU" sz="3200" b="1" dirty="0">
                <a:cs typeface="Arial" charset="0"/>
              </a:rPr>
              <a:t> </a:t>
            </a:r>
            <a:r>
              <a:rPr lang="ru-RU" sz="3200" b="1" dirty="0" err="1">
                <a:cs typeface="Arial" charset="0"/>
              </a:rPr>
              <a:t>панівної</a:t>
            </a:r>
            <a:r>
              <a:rPr lang="ru-RU" sz="3200" b="1" dirty="0">
                <a:cs typeface="Arial" charset="0"/>
              </a:rPr>
              <a:t> </a:t>
            </a:r>
            <a:r>
              <a:rPr lang="ru-RU" sz="3200" b="1" dirty="0" err="1">
                <a:cs typeface="Arial" charset="0"/>
              </a:rPr>
              <a:t>ідеології</a:t>
            </a:r>
            <a:r>
              <a:rPr lang="ru-RU" sz="3200" b="1" dirty="0">
                <a:cs typeface="Arial" charset="0"/>
              </a:rPr>
              <a:t>, </a:t>
            </a:r>
            <a:r>
              <a:rPr lang="ru-RU" sz="3200" b="1" dirty="0" err="1">
                <a:cs typeface="Arial" charset="0"/>
              </a:rPr>
              <a:t>розкольник</a:t>
            </a:r>
            <a:r>
              <a:rPr lang="ru-RU" sz="3200" b="1" dirty="0">
                <a:cs typeface="Arial" charset="0"/>
              </a:rPr>
              <a:t>.</a:t>
            </a:r>
            <a:br>
              <a:rPr lang="ru-RU" b="1" dirty="0">
                <a:cs typeface="Arial" charset="0"/>
              </a:rPr>
            </a:br>
            <a:endParaRPr lang="uk-UA" dirty="0"/>
          </a:p>
        </p:txBody>
      </p:sp>
      <p:sp>
        <p:nvSpPr>
          <p:cNvPr id="4" name="Прямоугольник 3"/>
          <p:cNvSpPr/>
          <p:nvPr/>
        </p:nvSpPr>
        <p:spPr>
          <a:xfrm>
            <a:off x="1655545" y="2313814"/>
            <a:ext cx="8527984" cy="3046988"/>
          </a:xfrm>
          <a:prstGeom prst="rect">
            <a:avLst/>
          </a:prstGeom>
        </p:spPr>
        <p:txBody>
          <a:bodyPr wrap="square">
            <a:spAutoFit/>
          </a:bodyPr>
          <a:lstStyle/>
          <a:p>
            <a:pPr algn="ctr"/>
            <a:r>
              <a:rPr lang="ru-RU" sz="3200" b="1" i="1" dirty="0" err="1">
                <a:solidFill>
                  <a:schemeClr val="tx2"/>
                </a:solidFill>
                <a:cs typeface="Arial" charset="0"/>
              </a:rPr>
              <a:t>Дисидентський</a:t>
            </a:r>
            <a:r>
              <a:rPr lang="ru-RU" sz="3200" b="1" i="1" dirty="0">
                <a:solidFill>
                  <a:schemeClr val="tx2"/>
                </a:solidFill>
                <a:cs typeface="Arial" charset="0"/>
              </a:rPr>
              <a:t> </a:t>
            </a:r>
            <a:r>
              <a:rPr lang="ru-RU" sz="3200" b="1" i="1" dirty="0" err="1">
                <a:solidFill>
                  <a:schemeClr val="tx2"/>
                </a:solidFill>
                <a:cs typeface="Arial" charset="0"/>
              </a:rPr>
              <a:t>рух</a:t>
            </a:r>
            <a:r>
              <a:rPr lang="ru-RU" sz="3200" b="1" i="1" dirty="0">
                <a:solidFill>
                  <a:schemeClr val="tx2"/>
                </a:solidFill>
                <a:cs typeface="Arial" charset="0"/>
              </a:rPr>
              <a:t>- </a:t>
            </a:r>
            <a:r>
              <a:rPr lang="ru-RU" sz="3200" b="1" dirty="0" err="1">
                <a:cs typeface="Arial" charset="0"/>
              </a:rPr>
              <a:t>рух</a:t>
            </a:r>
            <a:r>
              <a:rPr lang="ru-RU" sz="3200" b="1" dirty="0">
                <a:cs typeface="Arial" charset="0"/>
              </a:rPr>
              <a:t>, </a:t>
            </a:r>
            <a:r>
              <a:rPr lang="ru-RU" sz="3200" b="1" dirty="0" err="1">
                <a:cs typeface="Arial" charset="0"/>
              </a:rPr>
              <a:t>учасники</a:t>
            </a:r>
            <a:r>
              <a:rPr lang="ru-RU" sz="3200" b="1" dirty="0">
                <a:cs typeface="Arial" charset="0"/>
              </a:rPr>
              <a:t> </a:t>
            </a:r>
            <a:r>
              <a:rPr lang="ru-RU" sz="3200" b="1" dirty="0" err="1">
                <a:cs typeface="Arial" charset="0"/>
              </a:rPr>
              <a:t>якого</a:t>
            </a:r>
            <a:r>
              <a:rPr lang="ru-RU" sz="3200" b="1" dirty="0">
                <a:cs typeface="Arial" charset="0"/>
              </a:rPr>
              <a:t> в СРСР </a:t>
            </a:r>
            <a:r>
              <a:rPr lang="ru-RU" sz="3200" b="1" dirty="0" err="1">
                <a:cs typeface="Arial" charset="0"/>
              </a:rPr>
              <a:t>виступали</a:t>
            </a:r>
            <a:r>
              <a:rPr lang="ru-RU" sz="3200" b="1" dirty="0">
                <a:cs typeface="Arial" charset="0"/>
              </a:rPr>
              <a:t> за </a:t>
            </a:r>
            <a:r>
              <a:rPr lang="ru-RU" sz="3200" b="1" dirty="0" err="1">
                <a:cs typeface="Arial" charset="0"/>
              </a:rPr>
              <a:t>демократизацію</a:t>
            </a:r>
            <a:r>
              <a:rPr lang="ru-RU" sz="3200" b="1" dirty="0">
                <a:cs typeface="Arial" charset="0"/>
              </a:rPr>
              <a:t> </a:t>
            </a:r>
            <a:r>
              <a:rPr lang="ru-RU" sz="3200" b="1" dirty="0" err="1">
                <a:cs typeface="Arial" charset="0"/>
              </a:rPr>
              <a:t>суспільства</a:t>
            </a:r>
            <a:r>
              <a:rPr lang="ru-RU" sz="3200" b="1" dirty="0">
                <a:cs typeface="Arial" charset="0"/>
              </a:rPr>
              <a:t>, </a:t>
            </a:r>
            <a:r>
              <a:rPr lang="ru-RU" sz="3200" b="1" dirty="0" err="1">
                <a:cs typeface="Arial" charset="0"/>
              </a:rPr>
              <a:t>дотримання</a:t>
            </a:r>
            <a:r>
              <a:rPr lang="ru-RU" sz="3200" b="1" dirty="0">
                <a:cs typeface="Arial" charset="0"/>
              </a:rPr>
              <a:t> прав </a:t>
            </a:r>
            <a:r>
              <a:rPr lang="ru-RU" sz="3200" b="1" dirty="0" err="1">
                <a:cs typeface="Arial" charset="0"/>
              </a:rPr>
              <a:t>і</a:t>
            </a:r>
            <a:r>
              <a:rPr lang="ru-RU" sz="3200" b="1" dirty="0">
                <a:cs typeface="Arial" charset="0"/>
              </a:rPr>
              <a:t> свобод </a:t>
            </a:r>
            <a:r>
              <a:rPr lang="ru-RU" sz="3200" b="1" dirty="0" err="1">
                <a:cs typeface="Arial" charset="0"/>
              </a:rPr>
              <a:t>людини</a:t>
            </a:r>
            <a:r>
              <a:rPr lang="ru-RU" sz="3200" b="1" dirty="0">
                <a:cs typeface="Arial" charset="0"/>
              </a:rPr>
              <a:t>, в </a:t>
            </a:r>
            <a:r>
              <a:rPr lang="ru-RU" sz="3200" b="1" dirty="0" err="1">
                <a:cs typeface="Arial" charset="0"/>
              </a:rPr>
              <a:t>Україні</a:t>
            </a:r>
            <a:r>
              <a:rPr lang="ru-RU" sz="3200" b="1" dirty="0">
                <a:cs typeface="Arial" charset="0"/>
              </a:rPr>
              <a:t> — за </a:t>
            </a:r>
            <a:r>
              <a:rPr lang="ru-RU" sz="3200" b="1" dirty="0" err="1">
                <a:cs typeface="Arial" charset="0"/>
              </a:rPr>
              <a:t>вільний</a:t>
            </a:r>
            <a:r>
              <a:rPr lang="ru-RU" sz="3200" b="1" dirty="0">
                <a:cs typeface="Arial" charset="0"/>
              </a:rPr>
              <a:t> </a:t>
            </a:r>
            <a:r>
              <a:rPr lang="ru-RU" sz="3200" b="1" dirty="0" err="1">
                <a:cs typeface="Arial" charset="0"/>
              </a:rPr>
              <a:t>розвиток</a:t>
            </a:r>
            <a:r>
              <a:rPr lang="ru-RU" sz="3200" b="1" dirty="0">
                <a:cs typeface="Arial" charset="0"/>
              </a:rPr>
              <a:t> </a:t>
            </a:r>
            <a:r>
              <a:rPr lang="ru-RU" sz="3200" b="1" dirty="0" err="1">
                <a:cs typeface="Arial" charset="0"/>
              </a:rPr>
              <a:t>української</a:t>
            </a:r>
            <a:r>
              <a:rPr lang="ru-RU" sz="3200" b="1" dirty="0">
                <a:cs typeface="Arial" charset="0"/>
              </a:rPr>
              <a:t> </a:t>
            </a:r>
            <a:r>
              <a:rPr lang="ru-RU" sz="3200" b="1" dirty="0" err="1">
                <a:cs typeface="Arial" charset="0"/>
              </a:rPr>
              <a:t>мови</a:t>
            </a:r>
            <a:r>
              <a:rPr lang="ru-RU" sz="3200" b="1" dirty="0">
                <a:cs typeface="Arial" charset="0"/>
              </a:rPr>
              <a:t> та </a:t>
            </a:r>
            <a:r>
              <a:rPr lang="ru-RU" sz="3200" b="1" dirty="0" err="1">
                <a:cs typeface="Arial" charset="0"/>
              </a:rPr>
              <a:t>культури</a:t>
            </a:r>
            <a:r>
              <a:rPr lang="ru-RU" sz="3200" b="1" dirty="0">
                <a:cs typeface="Arial" charset="0"/>
              </a:rPr>
              <a:t>, </a:t>
            </a:r>
            <a:r>
              <a:rPr lang="ru-RU" sz="3200" b="1" dirty="0" err="1">
                <a:cs typeface="Arial" charset="0"/>
              </a:rPr>
              <a:t>реалізацію</a:t>
            </a:r>
            <a:r>
              <a:rPr lang="ru-RU" sz="3200" b="1" dirty="0">
                <a:cs typeface="Arial" charset="0"/>
              </a:rPr>
              <a:t> прав </a:t>
            </a:r>
            <a:r>
              <a:rPr lang="ru-RU" sz="3200" b="1" dirty="0" err="1">
                <a:cs typeface="Arial" charset="0"/>
              </a:rPr>
              <a:t>українського</a:t>
            </a:r>
            <a:r>
              <a:rPr lang="ru-RU" sz="3200" b="1" dirty="0">
                <a:cs typeface="Arial" charset="0"/>
              </a:rPr>
              <a:t> народу на </a:t>
            </a:r>
            <a:r>
              <a:rPr lang="ru-RU" sz="3200" b="1" dirty="0" err="1">
                <a:cs typeface="Arial" charset="0"/>
              </a:rPr>
              <a:t>власну</a:t>
            </a:r>
            <a:r>
              <a:rPr lang="ru-RU" sz="3200" b="1" dirty="0">
                <a:cs typeface="Arial" charset="0"/>
              </a:rPr>
              <a:t> </a:t>
            </a:r>
            <a:r>
              <a:rPr lang="ru-RU" sz="3200" b="1" dirty="0" err="1">
                <a:cs typeface="Arial" charset="0"/>
              </a:rPr>
              <a:t>державність</a:t>
            </a:r>
            <a:r>
              <a:rPr lang="ru-RU" sz="3200" b="1" dirty="0">
                <a:cs typeface="Arial" charset="0"/>
              </a:rPr>
              <a:t>.</a:t>
            </a:r>
            <a:endParaRPr lang="uk-UA" sz="3200" dirty="0"/>
          </a:p>
        </p:txBody>
      </p:sp>
    </p:spTree>
    <p:extLst>
      <p:ext uri="{BB962C8B-B14F-4D97-AF65-F5344CB8AC3E}">
        <p14:creationId xmlns:p14="http://schemas.microsoft.com/office/powerpoint/2010/main" val="195608917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D00A2517-D873-49E3-B656-739638266EF2}"/>
              </a:ext>
            </a:extLst>
          </p:cNvPr>
          <p:cNvPicPr>
            <a:picLocks noChangeAspect="1" noChangeArrowheads="1"/>
          </p:cNvPicPr>
          <p:nvPr/>
        </p:nvPicPr>
        <p:blipFill>
          <a:blip r:embed="rId2" cstate="print"/>
          <a:srcRect/>
          <a:stretch>
            <a:fillRect/>
          </a:stretch>
        </p:blipFill>
        <p:spPr bwMode="auto">
          <a:xfrm>
            <a:off x="0" y="0"/>
            <a:ext cx="12374880" cy="6858000"/>
          </a:xfrm>
          <a:prstGeom prst="rect">
            <a:avLst/>
          </a:prstGeom>
          <a:noFill/>
        </p:spPr>
      </p:pic>
      <p:sp>
        <p:nvSpPr>
          <p:cNvPr id="2" name="Заголовок 1">
            <a:extLst>
              <a:ext uri="{FF2B5EF4-FFF2-40B4-BE49-F238E27FC236}">
                <a16:creationId xmlns:a16="http://schemas.microsoft.com/office/drawing/2014/main" id="{E0CF3828-21D5-9B7D-490F-71AF07B66BBE}"/>
              </a:ext>
            </a:extLst>
          </p:cNvPr>
          <p:cNvSpPr>
            <a:spLocks noGrp="1"/>
          </p:cNvSpPr>
          <p:nvPr>
            <p:ph type="title"/>
          </p:nvPr>
        </p:nvSpPr>
        <p:spPr>
          <a:xfrm>
            <a:off x="1896177" y="304801"/>
            <a:ext cx="8555628" cy="774555"/>
          </a:xfrm>
        </p:spPr>
        <p:txBody>
          <a:bodyPr/>
          <a:lstStyle/>
          <a:p>
            <a:r>
              <a:rPr lang="uk-UA" b="1" dirty="0">
                <a:solidFill>
                  <a:schemeClr val="accent1">
                    <a:lumMod val="50000"/>
                  </a:schemeClr>
                </a:solidFill>
              </a:rPr>
              <a:t>Як зароджувалося дисидентство?</a:t>
            </a:r>
            <a:endParaRPr lang="" b="1" dirty="0">
              <a:solidFill>
                <a:schemeClr val="accent1">
                  <a:lumMod val="50000"/>
                </a:schemeClr>
              </a:solidFill>
            </a:endParaRPr>
          </a:p>
        </p:txBody>
      </p:sp>
      <p:sp>
        <p:nvSpPr>
          <p:cNvPr id="3" name="Объект 2">
            <a:extLst>
              <a:ext uri="{FF2B5EF4-FFF2-40B4-BE49-F238E27FC236}">
                <a16:creationId xmlns:a16="http://schemas.microsoft.com/office/drawing/2014/main" id="{C62DF15F-DED0-E743-1D82-2D49DA0E36D1}"/>
              </a:ext>
            </a:extLst>
          </p:cNvPr>
          <p:cNvSpPr>
            <a:spLocks noGrp="1"/>
          </p:cNvSpPr>
          <p:nvPr>
            <p:ph idx="1"/>
          </p:nvPr>
        </p:nvSpPr>
        <p:spPr>
          <a:xfrm>
            <a:off x="1366788" y="1079356"/>
            <a:ext cx="10096901" cy="5403260"/>
          </a:xfrm>
        </p:spPr>
        <p:txBody>
          <a:bodyPr>
            <a:noAutofit/>
          </a:bodyPr>
          <a:lstStyle/>
          <a:p>
            <a:pPr marL="0" indent="0" algn="just">
              <a:buNone/>
            </a:pPr>
            <a:r>
              <a:rPr lang="uk-UA" sz="2400" b="0" i="0" dirty="0">
                <a:solidFill>
                  <a:srgbClr val="000000"/>
                </a:solidFill>
                <a:effectLst/>
              </a:rPr>
              <a:t>       </a:t>
            </a:r>
            <a:r>
              <a:rPr lang="" sz="2400" b="0" i="0" dirty="0">
                <a:solidFill>
                  <a:srgbClr val="000000"/>
                </a:solidFill>
                <a:effectLst/>
              </a:rPr>
              <a:t>У 60-70-х роках у Радянському Союзі виникло примітне явище, коли політику уряду стала відкрито критикувати невелика, але дедалі більша кількість людей, які вимагали ширших громадянських, релігійних і національних прав. Дисидентство великою мірою виросло з десталінізації, з послаблення «паралічу страху», що їх розпочав </a:t>
            </a:r>
            <a:r>
              <a:rPr lang="uk-UA" sz="2400" b="0" i="0" dirty="0">
                <a:solidFill>
                  <a:srgbClr val="000000"/>
                </a:solidFill>
                <a:effectLst/>
              </a:rPr>
              <a:t>Хрущов.</a:t>
            </a:r>
            <a:endParaRPr lang="" sz="2400" b="0" i="0" dirty="0">
              <a:solidFill>
                <a:srgbClr val="000000"/>
              </a:solidFill>
              <a:effectLst/>
            </a:endParaRPr>
          </a:p>
          <a:p>
            <a:pPr marL="0" indent="0" algn="just">
              <a:buNone/>
            </a:pPr>
            <a:r>
              <a:rPr lang="uk-UA" sz="2400" b="0" i="0" dirty="0">
                <a:solidFill>
                  <a:srgbClr val="000000"/>
                </a:solidFill>
                <a:effectLst/>
              </a:rPr>
              <a:t>       </a:t>
            </a:r>
            <a:r>
              <a:rPr lang="" sz="2400" b="0" i="0" dirty="0">
                <a:solidFill>
                  <a:srgbClr val="000000"/>
                </a:solidFill>
                <a:effectLst/>
              </a:rPr>
              <a:t>Помітний вплив на формування інакодумства справляли зовнішні фактори. Передусім це стосується антикомуністичних виступі</a:t>
            </a:r>
            <a:r>
              <a:rPr lang="uk-UA" sz="2400" b="0" i="0" dirty="0">
                <a:solidFill>
                  <a:srgbClr val="000000"/>
                </a:solidFill>
                <a:effectLst/>
              </a:rPr>
              <a:t>в</a:t>
            </a:r>
            <a:r>
              <a:rPr lang="uk-UA" sz="2400" dirty="0">
                <a:solidFill>
                  <a:srgbClr val="000000"/>
                </a:solidFill>
              </a:rPr>
              <a:t> </a:t>
            </a:r>
            <a:r>
              <a:rPr lang="" sz="2400" b="0" i="0" dirty="0">
                <a:solidFill>
                  <a:srgbClr val="000000"/>
                </a:solidFill>
                <a:effectLst/>
              </a:rPr>
              <a:t>зокрема 1956р. в Угорщині, потім Польщі, Східній Німеччині, розгортання світового правозахисного руху, стимульованого прийнятою у 1948 та розповсюдженою в Україні з 1963 року "Загальною декларацією прав людини".</a:t>
            </a:r>
          </a:p>
          <a:p>
            <a:pPr marL="0" indent="0" algn="just">
              <a:buNone/>
            </a:pPr>
            <a:r>
              <a:rPr lang="uk-UA" sz="2400" dirty="0">
                <a:solidFill>
                  <a:srgbClr val="000000"/>
                </a:solidFill>
              </a:rPr>
              <a:t>       Сучасні історики</a:t>
            </a:r>
            <a:r>
              <a:rPr lang="" sz="2400" b="0" i="0" dirty="0">
                <a:solidFill>
                  <a:srgbClr val="000000"/>
                </a:solidFill>
                <a:effectLst/>
              </a:rPr>
              <a:t> підкреслюють, що дисидентство було тісно пов'язане насамперед із соціально-економічною напруженістю. Так чи інакше, в даному контексті дисидентство було найновішим проявом вікового протистояння між українською інтелігенцією та бюрократією російської імперії.</a:t>
            </a:r>
          </a:p>
          <a:p>
            <a:endParaRPr lang="" sz="2400" dirty="0"/>
          </a:p>
        </p:txBody>
      </p:sp>
    </p:spTree>
    <p:extLst>
      <p:ext uri="{BB962C8B-B14F-4D97-AF65-F5344CB8AC3E}">
        <p14:creationId xmlns:p14="http://schemas.microsoft.com/office/powerpoint/2010/main" val="273662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Юліанене\проект\66207438_Scroll.jpg">
            <a:extLst>
              <a:ext uri="{FF2B5EF4-FFF2-40B4-BE49-F238E27FC236}">
                <a16:creationId xmlns:a16="http://schemas.microsoft.com/office/drawing/2014/main" id="{9AF9356E-795B-449C-9FCD-7CB08CD2A8B1}"/>
              </a:ext>
            </a:extLst>
          </p:cNvPr>
          <p:cNvPicPr>
            <a:picLocks noChangeAspect="1" noChangeArrowheads="1"/>
          </p:cNvPicPr>
          <p:nvPr/>
        </p:nvPicPr>
        <p:blipFill>
          <a:blip r:embed="rId2" cstate="print"/>
          <a:srcRect/>
          <a:stretch>
            <a:fillRect/>
          </a:stretch>
        </p:blipFill>
        <p:spPr bwMode="auto">
          <a:xfrm>
            <a:off x="-1" y="0"/>
            <a:ext cx="12192001" cy="6658227"/>
          </a:xfrm>
          <a:prstGeom prst="rect">
            <a:avLst/>
          </a:prstGeom>
          <a:noFill/>
        </p:spPr>
      </p:pic>
      <p:sp>
        <p:nvSpPr>
          <p:cNvPr id="2" name="Заголовок 1">
            <a:extLst>
              <a:ext uri="{FF2B5EF4-FFF2-40B4-BE49-F238E27FC236}">
                <a16:creationId xmlns:a16="http://schemas.microsoft.com/office/drawing/2014/main" id="{83C6FB21-8BFD-827E-9347-B45E5523A869}"/>
              </a:ext>
            </a:extLst>
          </p:cNvPr>
          <p:cNvSpPr>
            <a:spLocks noGrp="1"/>
          </p:cNvSpPr>
          <p:nvPr>
            <p:ph type="title"/>
          </p:nvPr>
        </p:nvSpPr>
        <p:spPr>
          <a:xfrm>
            <a:off x="2088682" y="251637"/>
            <a:ext cx="8244392" cy="556885"/>
          </a:xfrm>
        </p:spPr>
        <p:txBody>
          <a:bodyPr>
            <a:normAutofit fontScale="90000"/>
          </a:bodyPr>
          <a:lstStyle/>
          <a:p>
            <a:r>
              <a:rPr lang="uk-UA" b="1" dirty="0">
                <a:solidFill>
                  <a:schemeClr val="accent1">
                    <a:lumMod val="50000"/>
                  </a:schemeClr>
                </a:solidFill>
              </a:rPr>
              <a:t>Чого прагнули дисиденти?</a:t>
            </a:r>
            <a:endParaRPr lang="" b="1" dirty="0">
              <a:solidFill>
                <a:schemeClr val="accent1">
                  <a:lumMod val="50000"/>
                </a:schemeClr>
              </a:solidFill>
            </a:endParaRPr>
          </a:p>
        </p:txBody>
      </p:sp>
      <p:sp>
        <p:nvSpPr>
          <p:cNvPr id="3" name="Объект 2">
            <a:extLst>
              <a:ext uri="{FF2B5EF4-FFF2-40B4-BE49-F238E27FC236}">
                <a16:creationId xmlns:a16="http://schemas.microsoft.com/office/drawing/2014/main" id="{B26823A7-1055-173C-02F0-2F2DAF1D0992}"/>
              </a:ext>
            </a:extLst>
          </p:cNvPr>
          <p:cNvSpPr>
            <a:spLocks noGrp="1"/>
          </p:cNvSpPr>
          <p:nvPr>
            <p:ph idx="1"/>
          </p:nvPr>
        </p:nvSpPr>
        <p:spPr>
          <a:xfrm>
            <a:off x="1337912" y="808522"/>
            <a:ext cx="10587789" cy="5427921"/>
          </a:xfrm>
        </p:spPr>
        <p:txBody>
          <a:bodyPr>
            <a:noAutofit/>
          </a:bodyPr>
          <a:lstStyle/>
          <a:p>
            <a:pPr marL="0" indent="0">
              <a:buNone/>
            </a:pPr>
            <a:r>
              <a:rPr lang="" sz="2400" b="0" i="0" dirty="0">
                <a:solidFill>
                  <a:srgbClr val="000000"/>
                </a:solidFill>
                <a:effectLst/>
              </a:rPr>
              <a:t> Як і в кожній групі інтелектуалів, тут існувала велика різноманітність і відмінність у поглядах. Іван Дзюба, літературний критик і один з найвидатніших дисидентів, однаково прагнув здобути як громадянські свободи, так і національні права. Він чітко висловив свою мету: «Я пропоную одну-єдину річ: свободу - свободу чесного публічного обговорення національного питання, свободу національного вибору, свободу національного самопізнання і саморозвитку. Але спочатку і насамперед має бути свобода на дискусію і незгоду». </a:t>
            </a:r>
            <a:r>
              <a:rPr lang="uk-UA" sz="2400" b="0" i="0" dirty="0">
                <a:solidFill>
                  <a:srgbClr val="000000"/>
                </a:solidFill>
                <a:effectLst/>
              </a:rPr>
              <a:t>Його</a:t>
            </a:r>
            <a:r>
              <a:rPr lang="" sz="2400" b="0" i="0" dirty="0">
                <a:solidFill>
                  <a:srgbClr val="000000"/>
                </a:solidFill>
                <a:effectLst/>
              </a:rPr>
              <a:t> непокоїла велика розбіжність між радянською теорією та дійсністю, особливо в галузі національних прав, тому він закликав </a:t>
            </a:r>
            <a:r>
              <a:rPr lang="uk-UA" sz="2400" b="0" i="0" dirty="0">
                <a:solidFill>
                  <a:srgbClr val="000000"/>
                </a:solidFill>
                <a:effectLst/>
              </a:rPr>
              <a:t>владу</a:t>
            </a:r>
            <a:r>
              <a:rPr lang="" sz="2400" b="0" i="0" dirty="0">
                <a:solidFill>
                  <a:srgbClr val="000000"/>
                </a:solidFill>
                <a:effectLst/>
              </a:rPr>
              <a:t> усунути її для блага як радянської системи, так і українського народу. На відміну від нього історик Валентин Мороз продовжував інтелектуальні традиції українського інтегрального націоналізму, відкрито виражаючи свою відразу до радянської системи та надію на її крах. Проте взагалі українські дисиденти закликали до проведення в СРСР реформ, а не до революції чи відокремлення, й виступали проти національних репресій </a:t>
            </a:r>
            <a:r>
              <a:rPr lang="uk-UA" sz="2400" b="0" i="0" dirty="0">
                <a:solidFill>
                  <a:srgbClr val="000000"/>
                </a:solidFill>
                <a:effectLst/>
              </a:rPr>
              <a:t>в</a:t>
            </a:r>
            <a:r>
              <a:rPr lang="" sz="2400" b="0" i="0" dirty="0">
                <a:solidFill>
                  <a:srgbClr val="000000"/>
                </a:solidFill>
                <a:effectLst/>
              </a:rPr>
              <a:t> Україні та за громадянські права в СРСР.</a:t>
            </a:r>
          </a:p>
          <a:p>
            <a:endParaRPr lang="" sz="2400" dirty="0"/>
          </a:p>
        </p:txBody>
      </p:sp>
    </p:spTree>
    <p:extLst>
      <p:ext uri="{BB962C8B-B14F-4D97-AF65-F5344CB8AC3E}">
        <p14:creationId xmlns:p14="http://schemas.microsoft.com/office/powerpoint/2010/main" val="2506825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3679</Words>
  <Application>Microsoft Office PowerPoint</Application>
  <PresentationFormat>Широкий екран</PresentationFormat>
  <Paragraphs>160</Paragraphs>
  <Slides>41</Slides>
  <Notes>1</Notes>
  <HiddenSlides>0</HiddenSlides>
  <MMClips>1</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41</vt:i4>
      </vt:variant>
    </vt:vector>
  </HeadingPairs>
  <TitlesOfParts>
    <vt:vector size="50" baseType="lpstr">
      <vt:lpstr>Arial</vt:lpstr>
      <vt:lpstr>Calibri</vt:lpstr>
      <vt:lpstr>Calibri Light</vt:lpstr>
      <vt:lpstr>Century Gothic</vt:lpstr>
      <vt:lpstr>Georgia</vt:lpstr>
      <vt:lpstr>Roboto</vt:lpstr>
      <vt:lpstr>Times New Roman</vt:lpstr>
      <vt:lpstr>Wingdings</vt:lpstr>
      <vt:lpstr>Тема Office</vt:lpstr>
      <vt:lpstr>Презентація PowerPoint</vt:lpstr>
      <vt:lpstr>Презентація PowerPoint</vt:lpstr>
      <vt:lpstr>мета  </vt:lpstr>
      <vt:lpstr>План:</vt:lpstr>
      <vt:lpstr>Питання для повторення:</vt:lpstr>
      <vt:lpstr>Презентація PowerPoint</vt:lpstr>
      <vt:lpstr>Презентація PowerPoint</vt:lpstr>
      <vt:lpstr>Як зароджувалося дисидентство?</vt:lpstr>
      <vt:lpstr>Чого прагнули дисиденти?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Методи боротьби та діяльності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Форми і методи боротьби з дисидентським рухом</vt:lpstr>
      <vt:lpstr>Презентація PowerPoint</vt:lpstr>
      <vt:lpstr>Презентація PowerPoint</vt:lpstr>
      <vt:lpstr>Презентація PowerPoint</vt:lpstr>
      <vt:lpstr>Висновок</vt:lpstr>
      <vt:lpstr>Презентація PowerPoint</vt:lpstr>
      <vt:lpstr>Закріплення  </vt:lpstr>
      <vt:lpstr>Презентація PowerPoint</vt:lpstr>
      <vt:lpstr>   Домашнє завдання</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Александр Степаненко</dc:creator>
  <cp:lastModifiedBy>Александр Степаненко</cp:lastModifiedBy>
  <cp:revision>34</cp:revision>
  <dcterms:created xsi:type="dcterms:W3CDTF">2024-10-29T12:41:04Z</dcterms:created>
  <dcterms:modified xsi:type="dcterms:W3CDTF">2025-02-05T12:09:32Z</dcterms:modified>
</cp:coreProperties>
</file>