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4" r:id="rId11"/>
    <p:sldId id="273" r:id="rId12"/>
    <p:sldId id="272" r:id="rId13"/>
  </p:sldIdLst>
  <p:sldSz cx="18288000" cy="10287000"/>
  <p:notesSz cx="6858000" cy="9144000"/>
  <p:embeddedFontLst>
    <p:embeddedFont>
      <p:font typeface="Arimo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relia" panose="020B0604020202020204" charset="0"/>
      <p:regular r:id="rId19"/>
    </p:embeddedFont>
    <p:embeddedFont>
      <p:font typeface="Dosis" pitchFamily="2" charset="0"/>
      <p:regular r:id="rId20"/>
      <p:bold r:id="rId21"/>
    </p:embeddedFont>
    <p:embeddedFont>
      <p:font typeface="Noto Serif Display" panose="020B0604020202020204"/>
      <p:regular r:id="rId22"/>
    </p:embeddedFont>
    <p:embeddedFont>
      <p:font typeface="PT Serif Bold" panose="020B0604020202020204" charset="-52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1.png"/><Relationship Id="rId10" Type="http://schemas.openxmlformats.org/officeDocument/2006/relationships/image" Target="../media/image44.svg"/><Relationship Id="rId4" Type="http://schemas.openxmlformats.org/officeDocument/2006/relationships/image" Target="../media/image39.sv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8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2.jpe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5362" y="6636105"/>
            <a:ext cx="3870060" cy="3519639"/>
          </a:xfrm>
          <a:custGeom>
            <a:avLst/>
            <a:gdLst/>
            <a:ahLst/>
            <a:cxnLst/>
            <a:rect l="l" t="t" r="r" b="b"/>
            <a:pathLst>
              <a:path w="6914093" h="5028432">
                <a:moveTo>
                  <a:pt x="0" y="0"/>
                </a:moveTo>
                <a:lnTo>
                  <a:pt x="6914093" y="0"/>
                </a:lnTo>
                <a:lnTo>
                  <a:pt x="6914093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29971" y="4820778"/>
            <a:ext cx="10228058" cy="1710875"/>
          </a:xfrm>
          <a:custGeom>
            <a:avLst/>
            <a:gdLst/>
            <a:ahLst/>
            <a:cxnLst/>
            <a:rect l="l" t="t" r="r" b="b"/>
            <a:pathLst>
              <a:path w="10228058" h="1710875">
                <a:moveTo>
                  <a:pt x="0" y="0"/>
                </a:moveTo>
                <a:lnTo>
                  <a:pt x="10228058" y="0"/>
                </a:lnTo>
                <a:lnTo>
                  <a:pt x="10228058" y="1710876"/>
                </a:lnTo>
                <a:lnTo>
                  <a:pt x="0" y="17108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58028" y="7505699"/>
            <a:ext cx="4029971" cy="2669751"/>
          </a:xfrm>
          <a:custGeom>
            <a:avLst/>
            <a:gdLst/>
            <a:ahLst/>
            <a:cxnLst/>
            <a:rect l="l" t="t" r="r" b="b"/>
            <a:pathLst>
              <a:path w="8246933" h="6247677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868400" y="342900"/>
            <a:ext cx="4419600" cy="2986453"/>
          </a:xfrm>
          <a:custGeom>
            <a:avLst/>
            <a:gdLst/>
            <a:ahLst/>
            <a:cxnLst/>
            <a:rect l="l" t="t" r="r" b="b"/>
            <a:pathLst>
              <a:path w="8905028" h="5575060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95846">
            <a:off x="536920" y="433627"/>
            <a:ext cx="2668381" cy="2958160"/>
          </a:xfrm>
          <a:custGeom>
            <a:avLst/>
            <a:gdLst/>
            <a:ahLst/>
            <a:cxnLst/>
            <a:rect l="l" t="t" r="r" b="b"/>
            <a:pathLst>
              <a:path w="5243739" h="7338566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92496" y="3397311"/>
            <a:ext cx="17303008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07"/>
              </a:lnSpc>
            </a:pPr>
            <a:r>
              <a:rPr lang="en-US" sz="7933" dirty="0">
                <a:solidFill>
                  <a:srgbClr val="01070A"/>
                </a:solidFill>
                <a:latin typeface="Carelia"/>
              </a:rPr>
              <a:t> IНТЕРАКТИВНЕ НАВЧАННЯ: </a:t>
            </a:r>
          </a:p>
          <a:p>
            <a:pPr marL="0" lvl="0" indent="0" algn="ctr">
              <a:lnSpc>
                <a:spcPts val="11107"/>
              </a:lnSpc>
            </a:pPr>
            <a:endParaRPr lang="en-US" sz="7933" dirty="0">
              <a:solidFill>
                <a:srgbClr val="01070A"/>
              </a:solidFill>
              <a:latin typeface="Careli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4652327"/>
            <a:ext cx="1828800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1070A"/>
                </a:solidFill>
                <a:latin typeface="PT Serif Bold"/>
              </a:rPr>
              <a:t>інструменти</a:t>
            </a:r>
            <a:r>
              <a:rPr lang="en-US" sz="5199" dirty="0">
                <a:solidFill>
                  <a:srgbClr val="01070A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1070A"/>
                </a:solidFill>
                <a:latin typeface="PT Serif Bold"/>
              </a:rPr>
              <a:t>та</a:t>
            </a:r>
            <a:r>
              <a:rPr lang="en-US" sz="5199" dirty="0">
                <a:solidFill>
                  <a:srgbClr val="01070A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1070A"/>
                </a:solidFill>
                <a:latin typeface="PT Serif Bold"/>
              </a:rPr>
              <a:t>технології</a:t>
            </a:r>
            <a:r>
              <a:rPr lang="en-US" sz="5199" dirty="0">
                <a:solidFill>
                  <a:srgbClr val="01070A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1070A"/>
                </a:solidFill>
                <a:latin typeface="PT Serif Bold"/>
              </a:rPr>
              <a:t>для</a:t>
            </a:r>
            <a:r>
              <a:rPr lang="en-US" sz="5199" dirty="0">
                <a:solidFill>
                  <a:srgbClr val="01070A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1070A"/>
                </a:solidFill>
                <a:latin typeface="PT Serif Bold"/>
              </a:rPr>
              <a:t>цікавих</a:t>
            </a:r>
            <a:r>
              <a:rPr lang="en-US" sz="5199" dirty="0">
                <a:solidFill>
                  <a:srgbClr val="01070A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1070A"/>
                </a:solidFill>
                <a:latin typeface="PT Serif Bold"/>
              </a:rPr>
              <a:t>уроків</a:t>
            </a:r>
            <a:r>
              <a:rPr lang="en-US" sz="5199" dirty="0">
                <a:solidFill>
                  <a:srgbClr val="01070A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1070A"/>
                </a:solidFill>
                <a:latin typeface="PT Serif Bold"/>
              </a:rPr>
              <a:t>української</a:t>
            </a:r>
            <a:r>
              <a:rPr lang="en-US" sz="5199" dirty="0">
                <a:solidFill>
                  <a:srgbClr val="01070A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1070A"/>
                </a:solidFill>
                <a:latin typeface="PT Serif Bold"/>
              </a:rPr>
              <a:t>мови</a:t>
            </a:r>
            <a:r>
              <a:rPr lang="uk-UA" sz="5199" dirty="0">
                <a:solidFill>
                  <a:srgbClr val="01070A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1070A"/>
                </a:solidFill>
                <a:latin typeface="PT Serif Bold"/>
              </a:rPr>
              <a:t>та</a:t>
            </a:r>
            <a:r>
              <a:rPr lang="en-US" sz="5199" dirty="0">
                <a:solidFill>
                  <a:srgbClr val="01070A"/>
                </a:solidFill>
                <a:latin typeface="PT Serif Bold"/>
              </a:rPr>
              <a:t> </a:t>
            </a:r>
            <a:r>
              <a:rPr lang="en-US" sz="5199" dirty="0" err="1">
                <a:solidFill>
                  <a:srgbClr val="01070A"/>
                </a:solidFill>
                <a:latin typeface="PT Serif Bold"/>
              </a:rPr>
              <a:t>літератури</a:t>
            </a:r>
            <a:r>
              <a:rPr lang="en-US" sz="5199" dirty="0">
                <a:solidFill>
                  <a:srgbClr val="01070A"/>
                </a:solidFill>
                <a:latin typeface="PT Serif Bold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6D0429-33DA-4297-AE4E-4B5CF4BC8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2900"/>
            <a:ext cx="15087600" cy="99441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2971B1-443C-4AFE-B504-67BC050CD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181100"/>
            <a:ext cx="7391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6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9ECD7A-7222-4C2E-B75B-23F27FDC8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723900"/>
            <a:ext cx="1402080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5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A7B62F-0DE2-4209-9E87-5C9D79459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"/>
            <a:ext cx="1546860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8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37331" y="2030095"/>
            <a:ext cx="13293258" cy="6791564"/>
            <a:chOff x="0" y="0"/>
            <a:chExt cx="3501105" cy="1788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01105" cy="1788725"/>
            </a:xfrm>
            <a:custGeom>
              <a:avLst/>
              <a:gdLst/>
              <a:ahLst/>
              <a:cxnLst/>
              <a:rect l="l" t="t" r="r" b="b"/>
              <a:pathLst>
                <a:path w="3501105" h="178872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47716">
            <a:off x="781732" y="898813"/>
            <a:ext cx="15932560" cy="8356741"/>
            <a:chOff x="0" y="0"/>
            <a:chExt cx="3924025" cy="19729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24025" cy="1972909"/>
            </a:xfrm>
            <a:custGeom>
              <a:avLst/>
              <a:gdLst/>
              <a:ahLst/>
              <a:cxnLst/>
              <a:rect l="l" t="t" r="r" b="b"/>
              <a:pathLst>
                <a:path w="3924025" h="1972909">
                  <a:moveTo>
                    <a:pt x="5716" y="0"/>
                  </a:moveTo>
                  <a:lnTo>
                    <a:pt x="3918309" y="0"/>
                  </a:lnTo>
                  <a:cubicBezTo>
                    <a:pt x="3921466" y="0"/>
                    <a:pt x="3924025" y="2559"/>
                    <a:pt x="3924025" y="5716"/>
                  </a:cubicBezTo>
                  <a:lnTo>
                    <a:pt x="3924025" y="1967193"/>
                  </a:lnTo>
                  <a:cubicBezTo>
                    <a:pt x="3924025" y="1970350"/>
                    <a:pt x="3921466" y="1972909"/>
                    <a:pt x="3918309" y="1972909"/>
                  </a:cubicBezTo>
                  <a:lnTo>
                    <a:pt x="5716" y="1972909"/>
                  </a:lnTo>
                  <a:cubicBezTo>
                    <a:pt x="2559" y="1972909"/>
                    <a:pt x="0" y="1970350"/>
                    <a:pt x="0" y="1967193"/>
                  </a:cubicBezTo>
                  <a:lnTo>
                    <a:pt x="0" y="5716"/>
                  </a:lnTo>
                  <a:cubicBezTo>
                    <a:pt x="0" y="2559"/>
                    <a:pt x="2559" y="0"/>
                    <a:pt x="5716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924025" cy="20205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6910013" y="841203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9"/>
                </a:lnTo>
                <a:lnTo>
                  <a:pt x="0" y="946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020800" y="6667500"/>
            <a:ext cx="4495800" cy="3353016"/>
          </a:xfrm>
          <a:custGeom>
            <a:avLst/>
            <a:gdLst/>
            <a:ahLst/>
            <a:cxnLst/>
            <a:rect l="l" t="t" r="r" b="b"/>
            <a:pathLst>
              <a:path w="6004116" h="3569267">
                <a:moveTo>
                  <a:pt x="0" y="0"/>
                </a:moveTo>
                <a:lnTo>
                  <a:pt x="6004116" y="0"/>
                </a:lnTo>
                <a:lnTo>
                  <a:pt x="6004116" y="3569267"/>
                </a:lnTo>
                <a:lnTo>
                  <a:pt x="0" y="35692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335726" y="1788042"/>
            <a:ext cx="11229082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6332" dirty="0" err="1">
                <a:solidFill>
                  <a:srgbClr val="01070A"/>
                </a:solidFill>
                <a:latin typeface="Carelia"/>
              </a:rPr>
              <a:t>Мета</a:t>
            </a:r>
            <a:r>
              <a:rPr lang="en-US" sz="6332" dirty="0">
                <a:solidFill>
                  <a:srgbClr val="01070A"/>
                </a:solidFill>
                <a:latin typeface="Carelia"/>
              </a:rPr>
              <a:t> </a:t>
            </a:r>
            <a:r>
              <a:rPr lang="en-US" sz="6332" dirty="0" err="1">
                <a:solidFill>
                  <a:srgbClr val="01070A"/>
                </a:solidFill>
                <a:latin typeface="Carelia"/>
              </a:rPr>
              <a:t>семiнару</a:t>
            </a:r>
            <a:r>
              <a:rPr lang="en-US" sz="6332" dirty="0">
                <a:solidFill>
                  <a:srgbClr val="01070A"/>
                </a:solidFill>
                <a:latin typeface="Carelia"/>
              </a:rPr>
              <a:t>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868684" y="3490537"/>
            <a:ext cx="12142716" cy="5360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3"/>
              </a:lnSpc>
            </a:pP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з’ясувати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суть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інтерактивного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навчання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,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його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переваги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в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освітньому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процесі</a:t>
            </a:r>
            <a:r>
              <a:rPr lang="uk-UA" sz="3200" dirty="0">
                <a:solidFill>
                  <a:srgbClr val="01070A"/>
                </a:solidFill>
                <a:latin typeface="Noto Serif Display"/>
              </a:rPr>
              <a:t>;</a:t>
            </a:r>
            <a:endParaRPr lang="en-US" sz="3200" dirty="0">
              <a:solidFill>
                <a:srgbClr val="01070A"/>
              </a:solidFill>
              <a:latin typeface="Noto Serif Display"/>
            </a:endParaRPr>
          </a:p>
          <a:p>
            <a:pPr>
              <a:lnSpc>
                <a:spcPts val="3833"/>
              </a:lnSpc>
            </a:pPr>
            <a:endParaRPr lang="en-US" sz="3200" dirty="0">
              <a:solidFill>
                <a:srgbClr val="01070A"/>
              </a:solidFill>
              <a:latin typeface="Noto Serif Display"/>
            </a:endParaRPr>
          </a:p>
          <a:p>
            <a:pPr>
              <a:lnSpc>
                <a:spcPts val="3833"/>
              </a:lnSpc>
            </a:pP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звернути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увагу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на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сутність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сучасного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уроку</a:t>
            </a:r>
            <a:r>
              <a:rPr lang="uk-UA" sz="3200" dirty="0">
                <a:solidFill>
                  <a:srgbClr val="01070A"/>
                </a:solidFill>
                <a:latin typeface="Noto Serif Display"/>
              </a:rPr>
              <a:t>;</a:t>
            </a:r>
            <a:endParaRPr lang="en-US" sz="3200" dirty="0">
              <a:solidFill>
                <a:srgbClr val="01070A"/>
              </a:solidFill>
              <a:latin typeface="Noto Serif Display"/>
            </a:endParaRPr>
          </a:p>
          <a:p>
            <a:pPr>
              <a:lnSpc>
                <a:spcPts val="3833"/>
              </a:lnSpc>
            </a:pPr>
            <a:endParaRPr lang="en-US" sz="3200" dirty="0">
              <a:solidFill>
                <a:srgbClr val="01070A"/>
              </a:solidFill>
              <a:latin typeface="Noto Serif Display"/>
            </a:endParaRPr>
          </a:p>
          <a:p>
            <a:pPr>
              <a:lnSpc>
                <a:spcPts val="3833"/>
              </a:lnSpc>
            </a:pP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розглянути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застосування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педагогічних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технологій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на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різних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етапах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уроку</a:t>
            </a:r>
            <a:r>
              <a:rPr lang="uk-UA" sz="3200" dirty="0">
                <a:solidFill>
                  <a:srgbClr val="01070A"/>
                </a:solidFill>
                <a:latin typeface="Noto Serif Display"/>
              </a:rPr>
              <a:t>;</a:t>
            </a:r>
            <a:endParaRPr lang="en-US" sz="3200" dirty="0">
              <a:solidFill>
                <a:srgbClr val="01070A"/>
              </a:solidFill>
              <a:latin typeface="Noto Serif Display"/>
            </a:endParaRPr>
          </a:p>
          <a:p>
            <a:pPr>
              <a:lnSpc>
                <a:spcPts val="3833"/>
              </a:lnSpc>
            </a:pPr>
            <a:endParaRPr lang="en-US" sz="3200" dirty="0">
              <a:solidFill>
                <a:srgbClr val="01070A"/>
              </a:solidFill>
              <a:latin typeface="Noto Serif Display"/>
            </a:endParaRPr>
          </a:p>
          <a:p>
            <a:pPr>
              <a:lnSpc>
                <a:spcPts val="3833"/>
              </a:lnSpc>
            </a:pP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порівняти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використання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різних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інструментів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та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технологій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навчання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на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уроках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української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мови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та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 </a:t>
            </a:r>
            <a:r>
              <a:rPr lang="en-US" sz="3200" dirty="0" err="1">
                <a:solidFill>
                  <a:srgbClr val="01070A"/>
                </a:solidFill>
                <a:latin typeface="Noto Serif Display"/>
              </a:rPr>
              <a:t>літератури</a:t>
            </a:r>
            <a:r>
              <a:rPr lang="en-US" sz="3200" dirty="0">
                <a:solidFill>
                  <a:srgbClr val="01070A"/>
                </a:solidFill>
                <a:latin typeface="Noto Serif Display"/>
              </a:rPr>
              <a:t>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95400" y="3695700"/>
            <a:ext cx="1399142" cy="514248"/>
          </a:xfrm>
          <a:custGeom>
            <a:avLst/>
            <a:gdLst/>
            <a:ahLst/>
            <a:cxnLst/>
            <a:rect l="l" t="t" r="r" b="b"/>
            <a:pathLst>
              <a:path w="2798285" h="773344">
                <a:moveTo>
                  <a:pt x="0" y="0"/>
                </a:moveTo>
                <a:lnTo>
                  <a:pt x="2798285" y="0"/>
                </a:lnTo>
                <a:lnTo>
                  <a:pt x="2798285" y="773345"/>
                </a:lnTo>
                <a:lnTo>
                  <a:pt x="0" y="773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7"/>
          <p:cNvSpPr/>
          <p:nvPr/>
        </p:nvSpPr>
        <p:spPr>
          <a:xfrm>
            <a:off x="1295400" y="4880220"/>
            <a:ext cx="1399142" cy="514248"/>
          </a:xfrm>
          <a:custGeom>
            <a:avLst/>
            <a:gdLst/>
            <a:ahLst/>
            <a:cxnLst/>
            <a:rect l="l" t="t" r="r" b="b"/>
            <a:pathLst>
              <a:path w="2798285" h="773344">
                <a:moveTo>
                  <a:pt x="0" y="0"/>
                </a:moveTo>
                <a:lnTo>
                  <a:pt x="2798285" y="0"/>
                </a:lnTo>
                <a:lnTo>
                  <a:pt x="2798285" y="773345"/>
                </a:lnTo>
                <a:lnTo>
                  <a:pt x="0" y="773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7"/>
          <p:cNvSpPr/>
          <p:nvPr/>
        </p:nvSpPr>
        <p:spPr>
          <a:xfrm>
            <a:off x="1333500" y="6153252"/>
            <a:ext cx="1399142" cy="514248"/>
          </a:xfrm>
          <a:custGeom>
            <a:avLst/>
            <a:gdLst/>
            <a:ahLst/>
            <a:cxnLst/>
            <a:rect l="l" t="t" r="r" b="b"/>
            <a:pathLst>
              <a:path w="2798285" h="773344">
                <a:moveTo>
                  <a:pt x="0" y="0"/>
                </a:moveTo>
                <a:lnTo>
                  <a:pt x="2798285" y="0"/>
                </a:lnTo>
                <a:lnTo>
                  <a:pt x="2798285" y="773345"/>
                </a:lnTo>
                <a:lnTo>
                  <a:pt x="0" y="773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7"/>
          <p:cNvSpPr/>
          <p:nvPr/>
        </p:nvSpPr>
        <p:spPr>
          <a:xfrm>
            <a:off x="1310640" y="7759224"/>
            <a:ext cx="1399142" cy="514248"/>
          </a:xfrm>
          <a:custGeom>
            <a:avLst/>
            <a:gdLst/>
            <a:ahLst/>
            <a:cxnLst/>
            <a:rect l="l" t="t" r="r" b="b"/>
            <a:pathLst>
              <a:path w="2798285" h="773344">
                <a:moveTo>
                  <a:pt x="0" y="0"/>
                </a:moveTo>
                <a:lnTo>
                  <a:pt x="2798285" y="0"/>
                </a:lnTo>
                <a:lnTo>
                  <a:pt x="2798285" y="773345"/>
                </a:lnTo>
                <a:lnTo>
                  <a:pt x="0" y="773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22403" y="650903"/>
            <a:ext cx="12126847" cy="6871331"/>
            <a:chOff x="0" y="0"/>
            <a:chExt cx="3193902" cy="18097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93902" cy="1809733"/>
            </a:xfrm>
            <a:custGeom>
              <a:avLst/>
              <a:gdLst/>
              <a:ahLst/>
              <a:cxnLst/>
              <a:rect l="l" t="t" r="r" b="b"/>
              <a:pathLst>
                <a:path w="3193902" h="1809733">
                  <a:moveTo>
                    <a:pt x="0" y="0"/>
                  </a:moveTo>
                  <a:lnTo>
                    <a:pt x="3193902" y="0"/>
                  </a:lnTo>
                  <a:lnTo>
                    <a:pt x="3193902" y="1809733"/>
                  </a:lnTo>
                  <a:lnTo>
                    <a:pt x="0" y="180973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193902" cy="1857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4249399" y="6736578"/>
            <a:ext cx="3769951" cy="3505996"/>
          </a:xfrm>
          <a:custGeom>
            <a:avLst/>
            <a:gdLst/>
            <a:ahLst/>
            <a:cxnLst/>
            <a:rect l="l" t="t" r="r" b="b"/>
            <a:pathLst>
              <a:path w="5565196" h="4047415">
                <a:moveTo>
                  <a:pt x="5565196" y="0"/>
                </a:moveTo>
                <a:lnTo>
                  <a:pt x="0" y="0"/>
                </a:lnTo>
                <a:lnTo>
                  <a:pt x="0" y="4047415"/>
                </a:lnTo>
                <a:lnTo>
                  <a:pt x="5565196" y="4047415"/>
                </a:lnTo>
                <a:lnTo>
                  <a:pt x="556519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64108" y="1028699"/>
            <a:ext cx="1504343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772"/>
              </a:lnSpc>
              <a:spcBef>
                <a:spcPct val="0"/>
              </a:spcBef>
            </a:pPr>
            <a:r>
              <a:rPr lang="en-US" sz="7200" dirty="0" err="1">
                <a:solidFill>
                  <a:srgbClr val="01070A"/>
                </a:solidFill>
                <a:latin typeface="Carelia"/>
              </a:rPr>
              <a:t>Актуальнiсть</a:t>
            </a:r>
            <a:r>
              <a:rPr lang="en-US" sz="7200" dirty="0">
                <a:solidFill>
                  <a:srgbClr val="01070A"/>
                </a:solidFill>
                <a:latin typeface="Carelia"/>
              </a:rPr>
              <a:t> </a:t>
            </a:r>
            <a:r>
              <a:rPr lang="en-US" sz="7200" dirty="0" err="1">
                <a:solidFill>
                  <a:srgbClr val="01070A"/>
                </a:solidFill>
                <a:latin typeface="Carelia"/>
              </a:rPr>
              <a:t>семiнару</a:t>
            </a:r>
            <a:endParaRPr lang="en-US" sz="7200" dirty="0">
              <a:solidFill>
                <a:srgbClr val="01070A"/>
              </a:solidFill>
              <a:latin typeface="Carelia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30480" y="6736578"/>
            <a:ext cx="3190321" cy="3316969"/>
          </a:xfrm>
          <a:custGeom>
            <a:avLst/>
            <a:gdLst/>
            <a:ahLst/>
            <a:cxnLst/>
            <a:rect l="l" t="t" r="r" b="b"/>
            <a:pathLst>
              <a:path w="3190321" h="3316969">
                <a:moveTo>
                  <a:pt x="3190321" y="0"/>
                </a:moveTo>
                <a:lnTo>
                  <a:pt x="0" y="0"/>
                </a:lnTo>
                <a:lnTo>
                  <a:pt x="0" y="3316969"/>
                </a:lnTo>
                <a:lnTo>
                  <a:pt x="3190321" y="3316969"/>
                </a:lnTo>
                <a:lnTo>
                  <a:pt x="319032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614782" y="2404228"/>
            <a:ext cx="12134467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uk-UA" sz="3600" b="1" dirty="0">
                <a:solidFill>
                  <a:schemeClr val="tx2"/>
                </a:solidFill>
              </a:rPr>
              <a:t>Інтерактивне навчання </a:t>
            </a:r>
            <a:r>
              <a:rPr lang="uk-UA" sz="3600" dirty="0"/>
              <a:t>є перспективним напрямком, що  сприяє створенню  додаткових  можливостей для оновлення змісту навчання, методів викладання дисциплін і розповсюдження знань, які ґрунтуються на сучасних мультимедійних технологіях. Розгортання віртуального навчального середовища дає можливість урізноманітнити  освітній процес, що також є фактором підвищення інтересу до дисципліни та мотивації.</a:t>
            </a:r>
            <a:endParaRPr lang="en-US" sz="3399" dirty="0">
              <a:solidFill>
                <a:srgbClr val="01070A"/>
              </a:solidFill>
              <a:latin typeface="Noto Serif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93671" y="1249741"/>
            <a:ext cx="13930716" cy="7833502"/>
            <a:chOff x="0" y="0"/>
            <a:chExt cx="3668995" cy="20631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68995" cy="2063145"/>
            </a:xfrm>
            <a:custGeom>
              <a:avLst/>
              <a:gdLst/>
              <a:ahLst/>
              <a:cxnLst/>
              <a:rect l="l" t="t" r="r" b="b"/>
              <a:pathLst>
                <a:path w="3668995" h="2063145">
                  <a:moveTo>
                    <a:pt x="6113" y="0"/>
                  </a:moveTo>
                  <a:lnTo>
                    <a:pt x="3662882" y="0"/>
                  </a:lnTo>
                  <a:cubicBezTo>
                    <a:pt x="3666258" y="0"/>
                    <a:pt x="3668995" y="2737"/>
                    <a:pt x="3668995" y="6113"/>
                  </a:cubicBezTo>
                  <a:lnTo>
                    <a:pt x="3668995" y="2057031"/>
                  </a:lnTo>
                  <a:cubicBezTo>
                    <a:pt x="3668995" y="2060408"/>
                    <a:pt x="3666258" y="2063145"/>
                    <a:pt x="3662882" y="2063145"/>
                  </a:cubicBezTo>
                  <a:lnTo>
                    <a:pt x="6113" y="2063145"/>
                  </a:lnTo>
                  <a:cubicBezTo>
                    <a:pt x="2737" y="2063145"/>
                    <a:pt x="0" y="2060408"/>
                    <a:pt x="0" y="2057031"/>
                  </a:cubicBezTo>
                  <a:lnTo>
                    <a:pt x="0" y="6113"/>
                  </a:lnTo>
                  <a:cubicBezTo>
                    <a:pt x="0" y="2737"/>
                    <a:pt x="2737" y="0"/>
                    <a:pt x="6113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668995" cy="21107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39928" y="2839633"/>
            <a:ext cx="2303867" cy="23038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76159" y="7464639"/>
            <a:ext cx="3379757" cy="2807070"/>
          </a:xfrm>
          <a:custGeom>
            <a:avLst/>
            <a:gdLst/>
            <a:ahLst/>
            <a:cxnLst/>
            <a:rect l="l" t="t" r="r" b="b"/>
            <a:pathLst>
              <a:path w="3835024" h="3091905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95897" y="7464639"/>
            <a:ext cx="5792103" cy="2522235"/>
          </a:xfrm>
          <a:custGeom>
            <a:avLst/>
            <a:gdLst/>
            <a:ahLst/>
            <a:cxnLst/>
            <a:rect l="l" t="t" r="r" b="b"/>
            <a:pathLst>
              <a:path w="5792103" h="2522235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705940" y="3025214"/>
            <a:ext cx="3771843" cy="1932704"/>
          </a:xfrm>
          <a:custGeom>
            <a:avLst/>
            <a:gdLst/>
            <a:ahLst/>
            <a:cxnLst/>
            <a:rect l="l" t="t" r="r" b="b"/>
            <a:pathLst>
              <a:path w="3771843" h="1932704">
                <a:moveTo>
                  <a:pt x="0" y="0"/>
                </a:moveTo>
                <a:lnTo>
                  <a:pt x="3771843" y="0"/>
                </a:lnTo>
                <a:lnTo>
                  <a:pt x="3771843" y="1932704"/>
                </a:lnTo>
                <a:lnTo>
                  <a:pt x="0" y="19327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7992066" y="2862625"/>
            <a:ext cx="2303867" cy="230386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88199" y="2719887"/>
            <a:ext cx="2303867" cy="230386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7112638" y="2966538"/>
            <a:ext cx="4062724" cy="2399842"/>
          </a:xfrm>
          <a:custGeom>
            <a:avLst/>
            <a:gdLst/>
            <a:ahLst/>
            <a:cxnLst/>
            <a:rect l="l" t="t" r="r" b="b"/>
            <a:pathLst>
              <a:path w="4062724" h="2399842">
                <a:moveTo>
                  <a:pt x="0" y="0"/>
                </a:moveTo>
                <a:lnTo>
                  <a:pt x="4062724" y="0"/>
                </a:lnTo>
                <a:lnTo>
                  <a:pt x="4062724" y="2399842"/>
                </a:lnTo>
                <a:lnTo>
                  <a:pt x="0" y="23998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495897" y="2862625"/>
            <a:ext cx="2033792" cy="2051174"/>
          </a:xfrm>
          <a:custGeom>
            <a:avLst/>
            <a:gdLst/>
            <a:ahLst/>
            <a:cxnLst/>
            <a:rect l="l" t="t" r="r" b="b"/>
            <a:pathLst>
              <a:path w="2033792" h="2051174">
                <a:moveTo>
                  <a:pt x="0" y="0"/>
                </a:moveTo>
                <a:lnTo>
                  <a:pt x="2033791" y="0"/>
                </a:lnTo>
                <a:lnTo>
                  <a:pt x="2033791" y="2051174"/>
                </a:lnTo>
                <a:lnTo>
                  <a:pt x="0" y="20511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364987" y="1709958"/>
            <a:ext cx="11588085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39"/>
              </a:lnSpc>
              <a:spcBef>
                <a:spcPct val="0"/>
              </a:spcBef>
            </a:pPr>
            <a:r>
              <a:rPr lang="en-US" sz="4385" dirty="0" err="1">
                <a:solidFill>
                  <a:srgbClr val="01070A"/>
                </a:solidFill>
                <a:latin typeface="Carelia"/>
              </a:rPr>
              <a:t>План</a:t>
            </a:r>
            <a:r>
              <a:rPr lang="en-US" sz="4385" dirty="0">
                <a:solidFill>
                  <a:srgbClr val="01070A"/>
                </a:solidFill>
                <a:latin typeface="Carelia"/>
              </a:rPr>
              <a:t> </a:t>
            </a:r>
            <a:r>
              <a:rPr lang="en-US" sz="4385" dirty="0" err="1">
                <a:solidFill>
                  <a:srgbClr val="01070A"/>
                </a:solidFill>
                <a:latin typeface="Carelia"/>
              </a:rPr>
              <a:t>роботи</a:t>
            </a:r>
            <a:r>
              <a:rPr lang="en-US" sz="4385" dirty="0">
                <a:solidFill>
                  <a:srgbClr val="01070A"/>
                </a:solidFill>
                <a:latin typeface="Carelia"/>
              </a:rPr>
              <a:t> </a:t>
            </a:r>
            <a:r>
              <a:rPr lang="en-US" sz="4385" dirty="0" err="1">
                <a:solidFill>
                  <a:srgbClr val="01070A"/>
                </a:solidFill>
                <a:latin typeface="Carelia"/>
              </a:rPr>
              <a:t>семiнарських</a:t>
            </a:r>
            <a:r>
              <a:rPr lang="en-US" sz="4385" dirty="0">
                <a:solidFill>
                  <a:srgbClr val="01070A"/>
                </a:solidFill>
                <a:latin typeface="Carelia"/>
              </a:rPr>
              <a:t> </a:t>
            </a:r>
            <a:r>
              <a:rPr lang="en-US" sz="4385" dirty="0" err="1">
                <a:solidFill>
                  <a:srgbClr val="01070A"/>
                </a:solidFill>
                <a:latin typeface="Carelia"/>
              </a:rPr>
              <a:t>зустрiчей</a:t>
            </a:r>
            <a:endParaRPr lang="en-US" sz="4385" dirty="0">
              <a:solidFill>
                <a:srgbClr val="01070A"/>
              </a:solidFill>
              <a:latin typeface="Careli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793594" y="5386956"/>
            <a:ext cx="3684189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2400" b="1" dirty="0" err="1">
                <a:solidFill>
                  <a:srgbClr val="01070A"/>
                </a:solidFill>
                <a:latin typeface="Dosis"/>
              </a:rPr>
              <a:t>Осінь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–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інтерактивне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навчання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як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ефективний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метод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формування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та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розвитку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учасників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освітнього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процесу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. </a:t>
            </a:r>
            <a:r>
              <a:rPr lang="uk-UA" sz="2400" dirty="0">
                <a:solidFill>
                  <a:srgbClr val="01070A"/>
                </a:solidFill>
                <a:latin typeface="Dosis"/>
              </a:rPr>
              <a:t> </a:t>
            </a:r>
            <a:endParaRPr lang="en-US" sz="1972" dirty="0">
              <a:solidFill>
                <a:srgbClr val="01070A"/>
              </a:solidFill>
              <a:latin typeface="Dosi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315790" y="5467543"/>
            <a:ext cx="3859572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2400" b="1" dirty="0" err="1">
                <a:solidFill>
                  <a:srgbClr val="01070A"/>
                </a:solidFill>
                <a:latin typeface="Dosis"/>
              </a:rPr>
              <a:t>Зима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– «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Граючи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–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Навчаємо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».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Детальний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огляд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кожної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платформи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для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інтерактивного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навчання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. </a:t>
            </a:r>
          </a:p>
          <a:p>
            <a:pPr algn="ctr">
              <a:lnSpc>
                <a:spcPts val="2761"/>
              </a:lnSpc>
            </a:pPr>
            <a:endParaRPr lang="en-US" sz="1972" dirty="0">
              <a:solidFill>
                <a:srgbClr val="01070A"/>
              </a:solidFill>
              <a:latin typeface="Dosi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782923" y="5386956"/>
            <a:ext cx="3609025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1"/>
              </a:lnSpc>
            </a:pPr>
            <a:r>
              <a:rPr lang="en-US" sz="2400" b="1" dirty="0" err="1">
                <a:solidFill>
                  <a:srgbClr val="01070A"/>
                </a:solidFill>
                <a:latin typeface="Dosis"/>
              </a:rPr>
              <a:t>Весна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–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експериментальна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перевірка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ефективності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методик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інтерактивного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 </a:t>
            </a:r>
            <a:r>
              <a:rPr lang="en-US" sz="2400" dirty="0" err="1">
                <a:solidFill>
                  <a:srgbClr val="01070A"/>
                </a:solidFill>
                <a:latin typeface="Dosis"/>
              </a:rPr>
              <a:t>навчання</a:t>
            </a:r>
            <a:r>
              <a:rPr lang="en-US" sz="2400" dirty="0">
                <a:solidFill>
                  <a:srgbClr val="01070A"/>
                </a:solidFill>
                <a:latin typeface="Dosi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63427" y="2411588"/>
            <a:ext cx="3320006" cy="3996437"/>
            <a:chOff x="0" y="0"/>
            <a:chExt cx="1415529" cy="17039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15529" cy="1703935"/>
            </a:xfrm>
            <a:custGeom>
              <a:avLst/>
              <a:gdLst/>
              <a:ahLst/>
              <a:cxnLst/>
              <a:rect l="l" t="t" r="r" b="b"/>
              <a:pathLst>
                <a:path w="1415529" h="1703935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1631646"/>
                  </a:lnTo>
                  <a:cubicBezTo>
                    <a:pt x="1415529" y="1650818"/>
                    <a:pt x="1407913" y="1669205"/>
                    <a:pt x="1394356" y="1682762"/>
                  </a:cubicBezTo>
                  <a:cubicBezTo>
                    <a:pt x="1380800" y="1696319"/>
                    <a:pt x="1362413" y="1703935"/>
                    <a:pt x="1343240" y="1703935"/>
                  </a:cubicBezTo>
                  <a:lnTo>
                    <a:pt x="72289" y="1703935"/>
                  </a:lnTo>
                  <a:cubicBezTo>
                    <a:pt x="32365" y="1703935"/>
                    <a:pt x="0" y="1671570"/>
                    <a:pt x="0" y="1631646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415529" cy="1751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647867" y="2411588"/>
            <a:ext cx="3320006" cy="4012479"/>
            <a:chOff x="0" y="0"/>
            <a:chExt cx="1415529" cy="17107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15529" cy="1710775"/>
            </a:xfrm>
            <a:custGeom>
              <a:avLst/>
              <a:gdLst/>
              <a:ahLst/>
              <a:cxnLst/>
              <a:rect l="l" t="t" r="r" b="b"/>
              <a:pathLst>
                <a:path w="1415529" h="1710775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1638486"/>
                  </a:lnTo>
                  <a:cubicBezTo>
                    <a:pt x="1415529" y="1657658"/>
                    <a:pt x="1407913" y="1676045"/>
                    <a:pt x="1394356" y="1689602"/>
                  </a:cubicBezTo>
                  <a:cubicBezTo>
                    <a:pt x="1380800" y="1703159"/>
                    <a:pt x="1362413" y="1710775"/>
                    <a:pt x="1343240" y="1710775"/>
                  </a:cubicBezTo>
                  <a:lnTo>
                    <a:pt x="72289" y="1710775"/>
                  </a:lnTo>
                  <a:cubicBezTo>
                    <a:pt x="32365" y="1710775"/>
                    <a:pt x="0" y="1678410"/>
                    <a:pt x="0" y="1638486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415529" cy="1758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21327" y="2411588"/>
            <a:ext cx="3320006" cy="4012479"/>
            <a:chOff x="0" y="0"/>
            <a:chExt cx="1415529" cy="17107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5529" cy="1710775"/>
            </a:xfrm>
            <a:custGeom>
              <a:avLst/>
              <a:gdLst/>
              <a:ahLst/>
              <a:cxnLst/>
              <a:rect l="l" t="t" r="r" b="b"/>
              <a:pathLst>
                <a:path w="1415529" h="1710775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1638486"/>
                  </a:lnTo>
                  <a:cubicBezTo>
                    <a:pt x="1415529" y="1657658"/>
                    <a:pt x="1407913" y="1676045"/>
                    <a:pt x="1394356" y="1689602"/>
                  </a:cubicBezTo>
                  <a:cubicBezTo>
                    <a:pt x="1380800" y="1703159"/>
                    <a:pt x="1362413" y="1710775"/>
                    <a:pt x="1343240" y="1710775"/>
                  </a:cubicBezTo>
                  <a:lnTo>
                    <a:pt x="72289" y="1710775"/>
                  </a:lnTo>
                  <a:cubicBezTo>
                    <a:pt x="32365" y="1710775"/>
                    <a:pt x="0" y="1678410"/>
                    <a:pt x="0" y="1638486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415529" cy="1758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994787" y="2411588"/>
            <a:ext cx="3320006" cy="4012479"/>
            <a:chOff x="0" y="0"/>
            <a:chExt cx="1415529" cy="17107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15529" cy="1710775"/>
            </a:xfrm>
            <a:custGeom>
              <a:avLst/>
              <a:gdLst/>
              <a:ahLst/>
              <a:cxnLst/>
              <a:rect l="l" t="t" r="r" b="b"/>
              <a:pathLst>
                <a:path w="1415529" h="1710775">
                  <a:moveTo>
                    <a:pt x="72289" y="0"/>
                  </a:moveTo>
                  <a:lnTo>
                    <a:pt x="1343240" y="0"/>
                  </a:lnTo>
                  <a:cubicBezTo>
                    <a:pt x="1383165" y="0"/>
                    <a:pt x="1415529" y="32365"/>
                    <a:pt x="1415529" y="72289"/>
                  </a:cubicBezTo>
                  <a:lnTo>
                    <a:pt x="1415529" y="1638486"/>
                  </a:lnTo>
                  <a:cubicBezTo>
                    <a:pt x="1415529" y="1657658"/>
                    <a:pt x="1407913" y="1676045"/>
                    <a:pt x="1394356" y="1689602"/>
                  </a:cubicBezTo>
                  <a:cubicBezTo>
                    <a:pt x="1380800" y="1703159"/>
                    <a:pt x="1362413" y="1710775"/>
                    <a:pt x="1343240" y="1710775"/>
                  </a:cubicBezTo>
                  <a:lnTo>
                    <a:pt x="72289" y="1710775"/>
                  </a:lnTo>
                  <a:cubicBezTo>
                    <a:pt x="32365" y="1710775"/>
                    <a:pt x="0" y="1678410"/>
                    <a:pt x="0" y="1638486"/>
                  </a:cubicBezTo>
                  <a:lnTo>
                    <a:pt x="0" y="72289"/>
                  </a:lnTo>
                  <a:cubicBezTo>
                    <a:pt x="0" y="53117"/>
                    <a:pt x="7616" y="34730"/>
                    <a:pt x="21173" y="21173"/>
                  </a:cubicBezTo>
                  <a:cubicBezTo>
                    <a:pt x="34730" y="7616"/>
                    <a:pt x="53117" y="0"/>
                    <a:pt x="72289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415529" cy="1758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184348" y="7364769"/>
            <a:ext cx="2667000" cy="2647464"/>
          </a:xfrm>
          <a:custGeom>
            <a:avLst/>
            <a:gdLst/>
            <a:ahLst/>
            <a:cxnLst/>
            <a:rect l="l" t="t" r="r" b="b"/>
            <a:pathLst>
              <a:path w="5890785" h="4048576">
                <a:moveTo>
                  <a:pt x="0" y="0"/>
                </a:moveTo>
                <a:lnTo>
                  <a:pt x="5890785" y="0"/>
                </a:lnTo>
                <a:lnTo>
                  <a:pt x="5890785" y="4048575"/>
                </a:lnTo>
                <a:lnTo>
                  <a:pt x="0" y="40485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263312" y="7178181"/>
            <a:ext cx="2769109" cy="2878143"/>
          </a:xfrm>
          <a:custGeom>
            <a:avLst/>
            <a:gdLst/>
            <a:ahLst/>
            <a:cxnLst/>
            <a:rect l="l" t="t" r="r" b="b"/>
            <a:pathLst>
              <a:path w="4793068" h="3485868">
                <a:moveTo>
                  <a:pt x="0" y="0"/>
                </a:moveTo>
                <a:lnTo>
                  <a:pt x="4793068" y="0"/>
                </a:lnTo>
                <a:lnTo>
                  <a:pt x="4793068" y="3485868"/>
                </a:lnTo>
                <a:lnTo>
                  <a:pt x="0" y="34858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063427" y="2840213"/>
            <a:ext cx="3139567" cy="3139567"/>
          </a:xfrm>
          <a:custGeom>
            <a:avLst/>
            <a:gdLst/>
            <a:ahLst/>
            <a:cxnLst/>
            <a:rect l="l" t="t" r="r" b="b"/>
            <a:pathLst>
              <a:path w="3139567" h="3139567">
                <a:moveTo>
                  <a:pt x="0" y="0"/>
                </a:moveTo>
                <a:lnTo>
                  <a:pt x="3139567" y="0"/>
                </a:lnTo>
                <a:lnTo>
                  <a:pt x="3139567" y="3139567"/>
                </a:lnTo>
                <a:lnTo>
                  <a:pt x="0" y="31395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669128" y="2933700"/>
            <a:ext cx="3212223" cy="3158812"/>
          </a:xfrm>
          <a:custGeom>
            <a:avLst/>
            <a:gdLst/>
            <a:ahLst/>
            <a:cxnLst/>
            <a:rect l="l" t="t" r="r" b="b"/>
            <a:pathLst>
              <a:path w="3212223" h="3158812">
                <a:moveTo>
                  <a:pt x="0" y="0"/>
                </a:moveTo>
                <a:lnTo>
                  <a:pt x="3212224" y="0"/>
                </a:lnTo>
                <a:lnTo>
                  <a:pt x="3212224" y="3158812"/>
                </a:lnTo>
                <a:lnTo>
                  <a:pt x="0" y="31588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8370" t="-11083" r="-1870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444811" y="2840213"/>
            <a:ext cx="3073037" cy="2357800"/>
          </a:xfrm>
          <a:custGeom>
            <a:avLst/>
            <a:gdLst/>
            <a:ahLst/>
            <a:cxnLst/>
            <a:rect l="l" t="t" r="r" b="b"/>
            <a:pathLst>
              <a:path w="3073037" h="2357800">
                <a:moveTo>
                  <a:pt x="0" y="0"/>
                </a:moveTo>
                <a:lnTo>
                  <a:pt x="3073038" y="0"/>
                </a:lnTo>
                <a:lnTo>
                  <a:pt x="3073038" y="2357800"/>
                </a:lnTo>
                <a:lnTo>
                  <a:pt x="0" y="23578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997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321327" y="4935269"/>
            <a:ext cx="4111785" cy="1265410"/>
          </a:xfrm>
          <a:custGeom>
            <a:avLst/>
            <a:gdLst/>
            <a:ahLst/>
            <a:cxnLst/>
            <a:rect l="l" t="t" r="r" b="b"/>
            <a:pathLst>
              <a:path w="4111785" h="1265410">
                <a:moveTo>
                  <a:pt x="0" y="0"/>
                </a:moveTo>
                <a:lnTo>
                  <a:pt x="4111785" y="0"/>
                </a:lnTo>
                <a:lnTo>
                  <a:pt x="4111785" y="1265410"/>
                </a:lnTo>
                <a:lnTo>
                  <a:pt x="0" y="1265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412899" y="5753303"/>
            <a:ext cx="1344919" cy="350546"/>
          </a:xfrm>
          <a:custGeom>
            <a:avLst/>
            <a:gdLst/>
            <a:ahLst/>
            <a:cxnLst/>
            <a:rect l="l" t="t" r="r" b="b"/>
            <a:pathLst>
              <a:path w="1344919" h="350546">
                <a:moveTo>
                  <a:pt x="0" y="0"/>
                </a:moveTo>
                <a:lnTo>
                  <a:pt x="1344919" y="0"/>
                </a:lnTo>
                <a:lnTo>
                  <a:pt x="1344919" y="350546"/>
                </a:lnTo>
                <a:lnTo>
                  <a:pt x="0" y="3505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28265" b="-3964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303049" y="2840213"/>
            <a:ext cx="2579157" cy="2520630"/>
          </a:xfrm>
          <a:custGeom>
            <a:avLst/>
            <a:gdLst/>
            <a:ahLst/>
            <a:cxnLst/>
            <a:rect l="l" t="t" r="r" b="b"/>
            <a:pathLst>
              <a:path w="2579157" h="2520630">
                <a:moveTo>
                  <a:pt x="0" y="0"/>
                </a:moveTo>
                <a:lnTo>
                  <a:pt x="2579158" y="0"/>
                </a:lnTo>
                <a:lnTo>
                  <a:pt x="2579158" y="2520630"/>
                </a:lnTo>
                <a:lnTo>
                  <a:pt x="0" y="2520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3419" b="-35592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303049" y="5259655"/>
            <a:ext cx="2795070" cy="720126"/>
          </a:xfrm>
          <a:custGeom>
            <a:avLst/>
            <a:gdLst/>
            <a:ahLst/>
            <a:cxnLst/>
            <a:rect l="l" t="t" r="r" b="b"/>
            <a:pathLst>
              <a:path w="2795070" h="720126">
                <a:moveTo>
                  <a:pt x="0" y="0"/>
                </a:moveTo>
                <a:lnTo>
                  <a:pt x="2795070" y="0"/>
                </a:lnTo>
                <a:lnTo>
                  <a:pt x="2795070" y="720125"/>
                </a:lnTo>
                <a:lnTo>
                  <a:pt x="0" y="72012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9279" r="-6396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426000" y="814369"/>
            <a:ext cx="15790654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5249" dirty="0" err="1">
                <a:solidFill>
                  <a:srgbClr val="01070A"/>
                </a:solidFill>
                <a:latin typeface="Carelia"/>
              </a:rPr>
              <a:t>Платформи</a:t>
            </a:r>
            <a:r>
              <a:rPr lang="en-US" sz="5249" dirty="0">
                <a:solidFill>
                  <a:srgbClr val="01070A"/>
                </a:solidFill>
                <a:latin typeface="Carelia"/>
              </a:rPr>
              <a:t>, </a:t>
            </a:r>
            <a:r>
              <a:rPr lang="en-US" sz="5249" dirty="0" err="1">
                <a:solidFill>
                  <a:srgbClr val="01070A"/>
                </a:solidFill>
                <a:latin typeface="Carelia"/>
              </a:rPr>
              <a:t>якi</a:t>
            </a:r>
            <a:r>
              <a:rPr lang="en-US" sz="5249" b="1" dirty="0">
                <a:solidFill>
                  <a:srgbClr val="01070A"/>
                </a:solidFill>
                <a:latin typeface="Carelia"/>
              </a:rPr>
              <a:t> </a:t>
            </a:r>
            <a:r>
              <a:rPr lang="en-US" sz="5249" dirty="0" err="1">
                <a:solidFill>
                  <a:srgbClr val="01070A"/>
                </a:solidFill>
                <a:latin typeface="Carelia"/>
              </a:rPr>
              <a:t>ми</a:t>
            </a:r>
            <a:r>
              <a:rPr lang="en-US" sz="5249" dirty="0">
                <a:solidFill>
                  <a:srgbClr val="01070A"/>
                </a:solidFill>
                <a:latin typeface="Carelia"/>
              </a:rPr>
              <a:t> </a:t>
            </a:r>
            <a:r>
              <a:rPr lang="en-US" sz="5249" dirty="0" err="1">
                <a:solidFill>
                  <a:srgbClr val="01070A"/>
                </a:solidFill>
                <a:latin typeface="Carelia"/>
              </a:rPr>
              <a:t>використову</a:t>
            </a:r>
            <a:r>
              <a:rPr lang="uk-UA" sz="5300" b="1" dirty="0">
                <a:solidFill>
                  <a:srgbClr val="01070A"/>
                </a:solidFill>
                <a:latin typeface="Carelia"/>
              </a:rPr>
              <a:t>є</a:t>
            </a:r>
            <a:r>
              <a:rPr lang="en-US" sz="5249" dirty="0" err="1">
                <a:solidFill>
                  <a:srgbClr val="01070A"/>
                </a:solidFill>
                <a:latin typeface="Carelia"/>
              </a:rPr>
              <a:t>мо</a:t>
            </a:r>
            <a:r>
              <a:rPr lang="en-US" sz="5249" dirty="0">
                <a:solidFill>
                  <a:srgbClr val="01070A"/>
                </a:solidFill>
                <a:latin typeface="Carelia"/>
              </a:rPr>
              <a:t>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28800" y="257798"/>
            <a:ext cx="1562100" cy="1225706"/>
          </a:xfrm>
          <a:custGeom>
            <a:avLst/>
            <a:gdLst/>
            <a:ahLst/>
            <a:cxnLst/>
            <a:rect l="l" t="t" r="r" b="b"/>
            <a:pathLst>
              <a:path w="5939287" h="4114800">
                <a:moveTo>
                  <a:pt x="0" y="0"/>
                </a:moveTo>
                <a:lnTo>
                  <a:pt x="5939287" y="0"/>
                </a:lnTo>
                <a:lnTo>
                  <a:pt x="5939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52680" y="505663"/>
            <a:ext cx="977841" cy="977841"/>
          </a:xfrm>
          <a:custGeom>
            <a:avLst/>
            <a:gdLst/>
            <a:ahLst/>
            <a:cxnLst/>
            <a:rect l="l" t="t" r="r" b="b"/>
            <a:pathLst>
              <a:path w="977841" h="977841">
                <a:moveTo>
                  <a:pt x="0" y="0"/>
                </a:moveTo>
                <a:lnTo>
                  <a:pt x="977841" y="0"/>
                </a:lnTo>
                <a:lnTo>
                  <a:pt x="977841" y="977841"/>
                </a:lnTo>
                <a:lnTo>
                  <a:pt x="0" y="9778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525000" y="6089567"/>
            <a:ext cx="8353089" cy="3899065"/>
          </a:xfrm>
          <a:custGeom>
            <a:avLst/>
            <a:gdLst/>
            <a:ahLst/>
            <a:cxnLst/>
            <a:rect l="l" t="t" r="r" b="b"/>
            <a:pathLst>
              <a:path w="8353089" h="3899065">
                <a:moveTo>
                  <a:pt x="0" y="0"/>
                </a:moveTo>
                <a:lnTo>
                  <a:pt x="8353088" y="0"/>
                </a:lnTo>
                <a:lnTo>
                  <a:pt x="8353088" y="3899065"/>
                </a:lnTo>
                <a:lnTo>
                  <a:pt x="0" y="38990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190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048250" y="6089567"/>
            <a:ext cx="4869808" cy="4197433"/>
          </a:xfrm>
          <a:custGeom>
            <a:avLst/>
            <a:gdLst/>
            <a:ahLst/>
            <a:cxnLst/>
            <a:rect l="l" t="t" r="r" b="b"/>
            <a:pathLst>
              <a:path w="7168829" h="5376622">
                <a:moveTo>
                  <a:pt x="0" y="0"/>
                </a:moveTo>
                <a:lnTo>
                  <a:pt x="7168829" y="0"/>
                </a:lnTo>
                <a:lnTo>
                  <a:pt x="7168829" y="5376622"/>
                </a:lnTo>
                <a:lnTo>
                  <a:pt x="0" y="53766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2699" y="1625899"/>
            <a:ext cx="9796138" cy="4015422"/>
          </a:xfrm>
          <a:custGeom>
            <a:avLst/>
            <a:gdLst/>
            <a:ahLst/>
            <a:cxnLst/>
            <a:rect l="l" t="t" r="r" b="b"/>
            <a:pathLst>
              <a:path w="11323456" h="4816907">
                <a:moveTo>
                  <a:pt x="0" y="0"/>
                </a:moveTo>
                <a:lnTo>
                  <a:pt x="11323456" y="0"/>
                </a:lnTo>
                <a:lnTo>
                  <a:pt x="11323456" y="4816907"/>
                </a:lnTo>
                <a:lnTo>
                  <a:pt x="0" y="48169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09" b="-30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58157" y="423468"/>
            <a:ext cx="740082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011"/>
              </a:lnSpc>
              <a:spcBef>
                <a:spcPct val="0"/>
              </a:spcBef>
            </a:pPr>
            <a:r>
              <a:rPr lang="en-US" sz="7151" dirty="0">
                <a:solidFill>
                  <a:srgbClr val="01070A"/>
                </a:solidFill>
                <a:latin typeface="Carelia"/>
              </a:rPr>
              <a:t>МIЙ КЛАС </a:t>
            </a:r>
          </a:p>
        </p:txBody>
      </p:sp>
      <p:sp>
        <p:nvSpPr>
          <p:cNvPr id="9" name="Freeform 15"/>
          <p:cNvSpPr/>
          <p:nvPr/>
        </p:nvSpPr>
        <p:spPr>
          <a:xfrm rot="19583488">
            <a:off x="8976576" y="5932646"/>
            <a:ext cx="1364804" cy="377182"/>
          </a:xfrm>
          <a:custGeom>
            <a:avLst/>
            <a:gdLst/>
            <a:ahLst/>
            <a:cxnLst/>
            <a:rect l="l" t="t" r="r" b="b"/>
            <a:pathLst>
              <a:path w="1364804" h="377182">
                <a:moveTo>
                  <a:pt x="0" y="0"/>
                </a:moveTo>
                <a:lnTo>
                  <a:pt x="1364803" y="0"/>
                </a:lnTo>
                <a:lnTo>
                  <a:pt x="1364803" y="377183"/>
                </a:lnTo>
                <a:lnTo>
                  <a:pt x="0" y="3771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5"/>
          <p:cNvSpPr/>
          <p:nvPr/>
        </p:nvSpPr>
        <p:spPr>
          <a:xfrm rot="19929456">
            <a:off x="161483" y="1516682"/>
            <a:ext cx="1364804" cy="377182"/>
          </a:xfrm>
          <a:custGeom>
            <a:avLst/>
            <a:gdLst/>
            <a:ahLst/>
            <a:cxnLst/>
            <a:rect l="l" t="t" r="r" b="b"/>
            <a:pathLst>
              <a:path w="1364804" h="377182">
                <a:moveTo>
                  <a:pt x="0" y="0"/>
                </a:moveTo>
                <a:lnTo>
                  <a:pt x="1364803" y="0"/>
                </a:lnTo>
                <a:lnTo>
                  <a:pt x="1364803" y="377183"/>
                </a:lnTo>
                <a:lnTo>
                  <a:pt x="0" y="3771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C:\Users\ASUS\Desktop\мама\Часи дієслів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9" y="6112427"/>
            <a:ext cx="5121275" cy="38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12"/>
          <p:cNvSpPr/>
          <p:nvPr/>
        </p:nvSpPr>
        <p:spPr>
          <a:xfrm>
            <a:off x="10972800" y="1"/>
            <a:ext cx="6095918" cy="5905499"/>
          </a:xfrm>
          <a:custGeom>
            <a:avLst/>
            <a:gdLst/>
            <a:ahLst/>
            <a:cxnLst/>
            <a:rect l="l" t="t" r="r" b="b"/>
            <a:pathLst>
              <a:path w="1446572" h="1650653">
                <a:moveTo>
                  <a:pt x="0" y="0"/>
                </a:moveTo>
                <a:lnTo>
                  <a:pt x="1446573" y="0"/>
                </a:lnTo>
                <a:lnTo>
                  <a:pt x="1446573" y="1650653"/>
                </a:lnTo>
                <a:lnTo>
                  <a:pt x="0" y="16506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1"/>
          <p:cNvSpPr txBox="1"/>
          <p:nvPr/>
        </p:nvSpPr>
        <p:spPr>
          <a:xfrm>
            <a:off x="10972800" y="1405034"/>
            <a:ext cx="6095918" cy="427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52"/>
              </a:lnSpc>
            </a:pPr>
            <a:r>
              <a:rPr lang="uk-UA" sz="2609" dirty="0">
                <a:solidFill>
                  <a:srgbClr val="000000"/>
                </a:solidFill>
                <a:latin typeface="PT Serif Bold"/>
              </a:rPr>
              <a:t>Українська електронна освітня система «Мій клас» - це технологія, що економить час вчителю та робить навчання школярів більш цікавим.</a:t>
            </a:r>
          </a:p>
          <a:p>
            <a:pPr algn="ctr">
              <a:lnSpc>
                <a:spcPts val="3652"/>
              </a:lnSpc>
            </a:pPr>
            <a:r>
              <a:rPr lang="uk-UA" sz="2609" dirty="0">
                <a:solidFill>
                  <a:srgbClr val="00B050"/>
                </a:solidFill>
                <a:latin typeface="PT Serif Bold"/>
              </a:rPr>
              <a:t>Переваги платформи: </a:t>
            </a:r>
            <a:r>
              <a:rPr lang="uk-UA" sz="2609" dirty="0">
                <a:solidFill>
                  <a:srgbClr val="000000"/>
                </a:solidFill>
                <a:latin typeface="PT Serif Bold"/>
              </a:rPr>
              <a:t>зручний поділ на класи, теорія по темам, багато схем, цікаві тести та завдання.</a:t>
            </a:r>
            <a:endParaRPr lang="en-US" sz="2609" dirty="0">
              <a:solidFill>
                <a:srgbClr val="000000"/>
              </a:solidFill>
              <a:latin typeface="PT Serif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43381" y="7096958"/>
            <a:ext cx="3190419" cy="2847142"/>
          </a:xfrm>
          <a:custGeom>
            <a:avLst/>
            <a:gdLst/>
            <a:ahLst/>
            <a:cxnLst/>
            <a:rect l="l" t="t" r="r" b="b"/>
            <a:pathLst>
              <a:path w="5939287" h="4114800">
                <a:moveTo>
                  <a:pt x="0" y="0"/>
                </a:moveTo>
                <a:lnTo>
                  <a:pt x="5939287" y="0"/>
                </a:lnTo>
                <a:lnTo>
                  <a:pt x="59392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438443" y="219144"/>
            <a:ext cx="1719776" cy="1536721"/>
          </a:xfrm>
          <a:custGeom>
            <a:avLst/>
            <a:gdLst/>
            <a:ahLst/>
            <a:cxnLst/>
            <a:rect l="l" t="t" r="r" b="b"/>
            <a:pathLst>
              <a:path w="1719776" h="1536721">
                <a:moveTo>
                  <a:pt x="0" y="0"/>
                </a:moveTo>
                <a:lnTo>
                  <a:pt x="1719775" y="0"/>
                </a:lnTo>
                <a:lnTo>
                  <a:pt x="1719775" y="1536721"/>
                </a:lnTo>
                <a:lnTo>
                  <a:pt x="0" y="15367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3075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93708" y="2482255"/>
            <a:ext cx="4918832" cy="1303393"/>
          </a:xfrm>
          <a:custGeom>
            <a:avLst/>
            <a:gdLst/>
            <a:ahLst/>
            <a:cxnLst/>
            <a:rect l="l" t="t" r="r" b="b"/>
            <a:pathLst>
              <a:path w="4918832" h="1615848">
                <a:moveTo>
                  <a:pt x="0" y="0"/>
                </a:moveTo>
                <a:lnTo>
                  <a:pt x="4918832" y="0"/>
                </a:lnTo>
                <a:lnTo>
                  <a:pt x="4918832" y="1615848"/>
                </a:lnTo>
                <a:lnTo>
                  <a:pt x="0" y="1615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7233" y="3785649"/>
            <a:ext cx="8439233" cy="3437682"/>
          </a:xfrm>
          <a:custGeom>
            <a:avLst/>
            <a:gdLst/>
            <a:ahLst/>
            <a:cxnLst/>
            <a:rect l="l" t="t" r="r" b="b"/>
            <a:pathLst>
              <a:path w="9285108" h="3437682">
                <a:moveTo>
                  <a:pt x="0" y="0"/>
                </a:moveTo>
                <a:lnTo>
                  <a:pt x="9285108" y="0"/>
                </a:lnTo>
                <a:lnTo>
                  <a:pt x="9285108" y="3437682"/>
                </a:lnTo>
                <a:lnTo>
                  <a:pt x="0" y="34376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73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947532" y="338261"/>
            <a:ext cx="6675152" cy="121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8"/>
              </a:lnSpc>
            </a:pPr>
            <a:r>
              <a:rPr lang="en-US" sz="6970">
                <a:solidFill>
                  <a:srgbClr val="000000"/>
                </a:solidFill>
                <a:latin typeface="Arimo Bold"/>
              </a:rPr>
              <a:t>Chat GPT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52800" y="1533278"/>
            <a:ext cx="125364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52"/>
              </a:lnSpc>
            </a:pPr>
            <a:r>
              <a:rPr lang="uk-UA" sz="2609" dirty="0">
                <a:solidFill>
                  <a:srgbClr val="000000"/>
                </a:solidFill>
                <a:latin typeface="PT Serif Bold"/>
              </a:rPr>
              <a:t>Можливостей використання безліч. Наприклад, </a:t>
            </a:r>
            <a:r>
              <a:rPr lang="en-US" sz="2609" dirty="0" err="1">
                <a:solidFill>
                  <a:srgbClr val="000000"/>
                </a:solidFill>
                <a:latin typeface="PT Serif Bold"/>
              </a:rPr>
              <a:t>спілкування</a:t>
            </a:r>
            <a:r>
              <a:rPr lang="en-US" sz="2609" dirty="0">
                <a:solidFill>
                  <a:srgbClr val="000000"/>
                </a:solidFill>
                <a:latin typeface="PT Serif Bold"/>
              </a:rPr>
              <a:t> з </a:t>
            </a:r>
            <a:r>
              <a:rPr lang="en-US" sz="2609" dirty="0" err="1">
                <a:solidFill>
                  <a:srgbClr val="000000"/>
                </a:solidFill>
                <a:latin typeface="PT Serif Bold"/>
              </a:rPr>
              <a:t>письменником</a:t>
            </a:r>
            <a:r>
              <a:rPr lang="en-US" sz="2609" dirty="0">
                <a:solidFill>
                  <a:srgbClr val="000000"/>
                </a:solidFill>
                <a:latin typeface="PT Serif Bold"/>
              </a:rPr>
              <a:t> у </a:t>
            </a:r>
            <a:r>
              <a:rPr lang="en-US" sz="2609" dirty="0" err="1">
                <a:solidFill>
                  <a:srgbClr val="000000"/>
                </a:solidFill>
                <a:latin typeface="PT Serif Bold"/>
              </a:rPr>
              <a:t>реальному</a:t>
            </a:r>
            <a:r>
              <a:rPr lang="en-US" sz="2609" dirty="0">
                <a:solidFill>
                  <a:srgbClr val="000000"/>
                </a:solidFill>
                <a:latin typeface="PT Serif Bold"/>
              </a:rPr>
              <a:t> </a:t>
            </a:r>
            <a:r>
              <a:rPr lang="en-US" sz="2609" dirty="0" err="1">
                <a:solidFill>
                  <a:srgbClr val="000000"/>
                </a:solidFill>
                <a:latin typeface="PT Serif Bold"/>
              </a:rPr>
              <a:t>часі</a:t>
            </a:r>
            <a:endParaRPr lang="en-US" sz="2609" dirty="0">
              <a:solidFill>
                <a:srgbClr val="000000"/>
              </a:solidFill>
              <a:latin typeface="PT Serif Bold"/>
            </a:endParaRPr>
          </a:p>
        </p:txBody>
      </p:sp>
      <p:pic>
        <p:nvPicPr>
          <p:cNvPr id="1027" name="Picture 3" descr="C:\Users\ASUS\Desktop\сковород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133951"/>
            <a:ext cx="9840749" cy="64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43019" y="212406"/>
            <a:ext cx="1620804" cy="1305719"/>
          </a:xfrm>
          <a:custGeom>
            <a:avLst/>
            <a:gdLst/>
            <a:ahLst/>
            <a:cxnLst/>
            <a:rect l="l" t="t" r="r" b="b"/>
            <a:pathLst>
              <a:path w="1620804" h="1305719">
                <a:moveTo>
                  <a:pt x="0" y="0"/>
                </a:moveTo>
                <a:lnTo>
                  <a:pt x="1620803" y="0"/>
                </a:lnTo>
                <a:lnTo>
                  <a:pt x="1620803" y="1305720"/>
                </a:lnTo>
                <a:lnTo>
                  <a:pt x="0" y="13057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4784" y="1790700"/>
            <a:ext cx="11880106" cy="7391400"/>
          </a:xfrm>
          <a:custGeom>
            <a:avLst/>
            <a:gdLst/>
            <a:ahLst/>
            <a:cxnLst/>
            <a:rect l="l" t="t" r="r" b="b"/>
            <a:pathLst>
              <a:path w="14557205" h="8184165">
                <a:moveTo>
                  <a:pt x="0" y="0"/>
                </a:moveTo>
                <a:lnTo>
                  <a:pt x="14557206" y="0"/>
                </a:lnTo>
                <a:lnTo>
                  <a:pt x="14557206" y="8184165"/>
                </a:lnTo>
                <a:lnTo>
                  <a:pt x="0" y="8184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08937" y="255790"/>
            <a:ext cx="11270126" cy="121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8"/>
              </a:lnSpc>
            </a:pPr>
            <a:r>
              <a:rPr lang="en-US" sz="6970" dirty="0" err="1">
                <a:solidFill>
                  <a:srgbClr val="000000"/>
                </a:solidFill>
                <a:latin typeface="Arimo Bold"/>
              </a:rPr>
              <a:t>ClassroomScreen</a:t>
            </a:r>
            <a:endParaRPr lang="en-US" sz="697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6" name="Freeform 12"/>
          <p:cNvSpPr/>
          <p:nvPr/>
        </p:nvSpPr>
        <p:spPr>
          <a:xfrm>
            <a:off x="12542520" y="865265"/>
            <a:ext cx="5714999" cy="8305133"/>
          </a:xfrm>
          <a:custGeom>
            <a:avLst/>
            <a:gdLst/>
            <a:ahLst/>
            <a:cxnLst/>
            <a:rect l="l" t="t" r="r" b="b"/>
            <a:pathLst>
              <a:path w="1446572" h="1650653">
                <a:moveTo>
                  <a:pt x="0" y="0"/>
                </a:moveTo>
                <a:lnTo>
                  <a:pt x="1446573" y="0"/>
                </a:lnTo>
                <a:lnTo>
                  <a:pt x="1446573" y="1650653"/>
                </a:lnTo>
                <a:lnTo>
                  <a:pt x="0" y="16506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12573000" y="2933700"/>
            <a:ext cx="5714999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rgbClr val="00B050"/>
                </a:solidFill>
                <a:latin typeface="PT Serif Bold" panose="020B0604020202020204" charset="-52"/>
              </a:rPr>
              <a:t>ClassroomScreen</a:t>
            </a:r>
            <a:r>
              <a:rPr lang="en-US" sz="2300" dirty="0">
                <a:latin typeface="PT Serif Bold" panose="020B0604020202020204" charset="-52"/>
              </a:rPr>
              <a:t> </a:t>
            </a:r>
            <a:r>
              <a:rPr lang="ru-MO" sz="2300" dirty="0" err="1">
                <a:latin typeface="PT Serif Bold" panose="020B0604020202020204" charset="-52"/>
              </a:rPr>
              <a:t>допомага</a:t>
            </a:r>
            <a:r>
              <a:rPr lang="uk-UA" sz="2300" dirty="0">
                <a:latin typeface="PT Serif Bold" panose="020B0604020202020204" charset="-52"/>
              </a:rPr>
              <a:t>є</a:t>
            </a:r>
            <a:r>
              <a:rPr lang="ru-MO" sz="2300" dirty="0">
                <a:latin typeface="PT Serif Bold" panose="020B0604020202020204" charset="-52"/>
              </a:rPr>
              <a:t> з</a:t>
            </a:r>
            <a:r>
              <a:rPr lang="uk-UA" sz="2300" dirty="0">
                <a:latin typeface="PT Serif Bold" panose="020B0604020202020204" charset="-52"/>
              </a:rPr>
              <a:t>економити час, який витрачається на технічні моменти під час занять.</a:t>
            </a:r>
          </a:p>
          <a:p>
            <a:pPr algn="ctr">
              <a:lnSpc>
                <a:spcPct val="150000"/>
              </a:lnSpc>
            </a:pPr>
            <a:endParaRPr lang="uk-UA" sz="2300" dirty="0">
              <a:latin typeface="PT Serif Bold" panose="020B0604020202020204" charset="-52"/>
            </a:endParaRPr>
          </a:p>
          <a:p>
            <a:pPr algn="ctr">
              <a:lnSpc>
                <a:spcPct val="150000"/>
              </a:lnSpc>
            </a:pPr>
            <a:r>
              <a:rPr lang="uk-UA" sz="2300" dirty="0">
                <a:latin typeface="PT Serif Bold" panose="020B0604020202020204" charset="-52"/>
              </a:rPr>
              <a:t>У </a:t>
            </a:r>
            <a:r>
              <a:rPr lang="uk-UA" sz="2300" dirty="0">
                <a:solidFill>
                  <a:srgbClr val="00B050"/>
                </a:solidFill>
                <a:latin typeface="PT Serif Bold" panose="020B0604020202020204" charset="-52"/>
              </a:rPr>
              <a:t>С</a:t>
            </a:r>
            <a:r>
              <a:rPr lang="en-US" sz="2300" dirty="0" err="1">
                <a:solidFill>
                  <a:srgbClr val="00B050"/>
                </a:solidFill>
                <a:latin typeface="PT Serif Bold" panose="020B0604020202020204" charset="-52"/>
              </a:rPr>
              <a:t>lassroomScreen</a:t>
            </a:r>
            <a:r>
              <a:rPr lang="uk-UA" sz="2300" dirty="0">
                <a:solidFill>
                  <a:srgbClr val="00B050"/>
                </a:solidFill>
                <a:latin typeface="PT Serif Bold" panose="020B0604020202020204" charset="-52"/>
              </a:rPr>
              <a:t> </a:t>
            </a:r>
            <a:r>
              <a:rPr lang="uk-UA" sz="2300" dirty="0">
                <a:latin typeface="PT Serif Bold" panose="020B0604020202020204" charset="-52"/>
              </a:rPr>
              <a:t>одночасно можна вивести на екран електронний підручник, відео, дошку для малювання, автоматично </a:t>
            </a:r>
            <a:r>
              <a:rPr lang="uk-UA" sz="2300" dirty="0" err="1">
                <a:latin typeface="PT Serif Bold" panose="020B0604020202020204" charset="-52"/>
              </a:rPr>
              <a:t>сгенеровані</a:t>
            </a:r>
            <a:r>
              <a:rPr lang="uk-UA" sz="2300" dirty="0">
                <a:latin typeface="PT Serif Bold" panose="020B0604020202020204" charset="-52"/>
              </a:rPr>
              <a:t> </a:t>
            </a:r>
            <a:r>
              <a:rPr lang="en-US" sz="2300" dirty="0">
                <a:latin typeface="PT Serif Bold" panose="020B0604020202020204" charset="-52"/>
              </a:rPr>
              <a:t>QR</a:t>
            </a:r>
            <a:r>
              <a:rPr lang="uk-UA" sz="2300" dirty="0">
                <a:latin typeface="PT Serif Bold" panose="020B0604020202020204" charset="-52"/>
              </a:rPr>
              <a:t>-коди, інтерактивні завдання, </a:t>
            </a:r>
            <a:r>
              <a:rPr lang="uk-UA" sz="2300" dirty="0" err="1">
                <a:latin typeface="PT Serif Bold" panose="020B0604020202020204" charset="-52"/>
              </a:rPr>
              <a:t>рандомайзер</a:t>
            </a:r>
            <a:r>
              <a:rPr lang="uk-UA" sz="2300" dirty="0">
                <a:latin typeface="PT Serif Bold" panose="020B0604020202020204" charset="-52"/>
              </a:rPr>
              <a:t> тощо.</a:t>
            </a:r>
            <a:endParaRPr lang="ru-RU" sz="2300" dirty="0">
              <a:latin typeface="PT Serif Bold" panose="020B0604020202020204" charset="-52"/>
            </a:endParaRPr>
          </a:p>
        </p:txBody>
      </p:sp>
      <p:sp>
        <p:nvSpPr>
          <p:cNvPr id="9" name="Freeform 15"/>
          <p:cNvSpPr/>
          <p:nvPr/>
        </p:nvSpPr>
        <p:spPr>
          <a:xfrm rot="19929456">
            <a:off x="31942" y="1771619"/>
            <a:ext cx="1364804" cy="377182"/>
          </a:xfrm>
          <a:custGeom>
            <a:avLst/>
            <a:gdLst/>
            <a:ahLst/>
            <a:cxnLst/>
            <a:rect l="l" t="t" r="r" b="b"/>
            <a:pathLst>
              <a:path w="1364804" h="377182">
                <a:moveTo>
                  <a:pt x="0" y="0"/>
                </a:moveTo>
                <a:lnTo>
                  <a:pt x="1364803" y="0"/>
                </a:lnTo>
                <a:lnTo>
                  <a:pt x="1364803" y="377183"/>
                </a:lnTo>
                <a:lnTo>
                  <a:pt x="0" y="3771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29081" y="243532"/>
            <a:ext cx="1739319" cy="1039950"/>
          </a:xfrm>
          <a:custGeom>
            <a:avLst/>
            <a:gdLst/>
            <a:ahLst/>
            <a:cxnLst/>
            <a:rect l="l" t="t" r="r" b="b"/>
            <a:pathLst>
              <a:path w="2116819" h="1686892">
                <a:moveTo>
                  <a:pt x="0" y="0"/>
                </a:moveTo>
                <a:lnTo>
                  <a:pt x="2116819" y="0"/>
                </a:lnTo>
                <a:lnTo>
                  <a:pt x="2116819" y="1686892"/>
                </a:lnTo>
                <a:lnTo>
                  <a:pt x="0" y="1686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7700" y="6972300"/>
            <a:ext cx="9715500" cy="2901296"/>
          </a:xfrm>
          <a:custGeom>
            <a:avLst/>
            <a:gdLst/>
            <a:ahLst/>
            <a:cxnLst/>
            <a:rect l="l" t="t" r="r" b="b"/>
            <a:pathLst>
              <a:path w="12166826" h="3775535">
                <a:moveTo>
                  <a:pt x="0" y="0"/>
                </a:moveTo>
                <a:lnTo>
                  <a:pt x="12166826" y="0"/>
                </a:lnTo>
                <a:lnTo>
                  <a:pt x="12166826" y="3775535"/>
                </a:lnTo>
                <a:lnTo>
                  <a:pt x="0" y="37755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796093" y="243532"/>
            <a:ext cx="11270126" cy="1218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8"/>
              </a:lnSpc>
            </a:pPr>
            <a:r>
              <a:rPr lang="en-US" sz="6970">
                <a:solidFill>
                  <a:srgbClr val="000000"/>
                </a:solidFill>
                <a:latin typeface="Arimo Bold"/>
              </a:rPr>
              <a:t>VideoScribe</a:t>
            </a:r>
          </a:p>
        </p:txBody>
      </p:sp>
      <p:sp>
        <p:nvSpPr>
          <p:cNvPr id="6" name="Freeform 11"/>
          <p:cNvSpPr/>
          <p:nvPr/>
        </p:nvSpPr>
        <p:spPr>
          <a:xfrm>
            <a:off x="228600" y="1283482"/>
            <a:ext cx="6248400" cy="4545818"/>
          </a:xfrm>
          <a:custGeom>
            <a:avLst/>
            <a:gdLst/>
            <a:ahLst/>
            <a:cxnLst/>
            <a:rect l="l" t="t" r="r" b="b"/>
            <a:pathLst>
              <a:path w="1772319" h="1765874">
                <a:moveTo>
                  <a:pt x="0" y="0"/>
                </a:moveTo>
                <a:lnTo>
                  <a:pt x="1772319" y="0"/>
                </a:lnTo>
                <a:lnTo>
                  <a:pt x="1772319" y="1765874"/>
                </a:lnTo>
                <a:lnTo>
                  <a:pt x="0" y="17658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800100" y="247650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</a:rPr>
              <a:t>VideoScribe</a:t>
            </a:r>
            <a:r>
              <a:rPr lang="en-US" sz="2800" dirty="0"/>
              <a:t> - </a:t>
            </a:r>
            <a:r>
              <a:rPr lang="ru-RU" sz="2800" dirty="0" err="1"/>
              <a:t>програма</a:t>
            </a:r>
            <a:r>
              <a:rPr lang="ru-RU" sz="2800" dirty="0"/>
              <a:t>, яка </a:t>
            </a:r>
            <a:r>
              <a:rPr lang="ru-RU" sz="2800" dirty="0" err="1"/>
              <a:t>надає</a:t>
            </a:r>
            <a:r>
              <a:rPr lang="ru-RU" sz="2800" dirty="0"/>
              <a:t> </a:t>
            </a:r>
            <a:r>
              <a:rPr lang="ru-RU" sz="2800" dirty="0" err="1"/>
              <a:t>можливість</a:t>
            </a:r>
            <a:r>
              <a:rPr lang="ru-RU" sz="2800" dirty="0"/>
              <a:t> </a:t>
            </a:r>
            <a:r>
              <a:rPr lang="uk-UA" sz="2800" dirty="0"/>
              <a:t>створювати якісні </a:t>
            </a:r>
            <a:r>
              <a:rPr lang="uk-UA" sz="2800" dirty="0" err="1"/>
              <a:t>відеоскрайби</a:t>
            </a:r>
            <a:r>
              <a:rPr lang="uk-UA" sz="2800" dirty="0"/>
              <a:t>, </a:t>
            </a:r>
            <a:r>
              <a:rPr lang="uk-UA" sz="2800" dirty="0" err="1"/>
              <a:t>відеоанімації</a:t>
            </a:r>
            <a:r>
              <a:rPr lang="uk-UA" sz="2800" dirty="0"/>
              <a:t> всього</a:t>
            </a:r>
            <a:r>
              <a:rPr lang="en-US" sz="2800" dirty="0"/>
              <a:t> </a:t>
            </a:r>
            <a:r>
              <a:rPr lang="ru-MO" sz="2800" dirty="0"/>
              <a:t>за </a:t>
            </a:r>
            <a:r>
              <a:rPr lang="uk-UA" sz="2800" dirty="0"/>
              <a:t>кілька хвилин.</a:t>
            </a:r>
            <a:endParaRPr lang="ru-RU" sz="2800" dirty="0"/>
          </a:p>
        </p:txBody>
      </p:sp>
      <p:pic>
        <p:nvPicPr>
          <p:cNvPr id="1026" name="Picture 2" descr="C:\Users\ASUS\Desktop\мама\орптсьб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90700"/>
            <a:ext cx="9982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мама\бьтавчспрои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10396" r="27071" b="12176"/>
          <a:stretch/>
        </p:blipFill>
        <p:spPr bwMode="auto">
          <a:xfrm>
            <a:off x="11049000" y="6964681"/>
            <a:ext cx="6248399" cy="290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283</Words>
  <Application>Microsoft Office PowerPoint</Application>
  <PresentationFormat>Довільний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0" baseType="lpstr">
      <vt:lpstr>Noto Serif Display</vt:lpstr>
      <vt:lpstr>Dosis</vt:lpstr>
      <vt:lpstr>Calibri</vt:lpstr>
      <vt:lpstr>PT Serif Bold</vt:lpstr>
      <vt:lpstr>Carelia</vt:lpstr>
      <vt:lpstr>Arial</vt:lpstr>
      <vt:lpstr>Arimo Bold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Illustrative Creative Literature Project Presentation</dc:title>
  <cp:lastModifiedBy>Стадник Олена Леонідівна</cp:lastModifiedBy>
  <cp:revision>30</cp:revision>
  <dcterms:created xsi:type="dcterms:W3CDTF">2006-08-16T00:00:00Z</dcterms:created>
  <dcterms:modified xsi:type="dcterms:W3CDTF">2024-03-21T14:09:28Z</dcterms:modified>
  <dc:identifier>DAFxiXtVMl0</dc:identifier>
</cp:coreProperties>
</file>