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3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B7A4-1E9F-AD06-9600-2160CF52A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AA7129-186E-C366-A339-9EB681000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24CC2-A600-7552-59CD-332C766E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85063-1F93-0258-0174-957665C2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A6864-3B8D-9E14-7FAA-6BFAE270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08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79150-B916-1C44-0E63-A63249D1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4C887F-85D2-9C1C-EE14-915D1B0C8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9B356-4479-04FB-44C7-71FEFC08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A617D-8191-C1CA-1D65-6B723BE8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3AB95-304B-2032-61CD-AEE99D8E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283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084619-0EE2-B2BE-746A-CB08BC4F9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48F85A-11E9-9ABD-38BF-DDCCF1BAF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F5174-6494-80EE-A0EB-69FD99A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8BBFD-6B92-3E92-A000-87C57438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3C7C6-6942-2693-427A-F6C82140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823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0D966-16E8-87FF-267C-887D39B3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9D799-5401-C5C3-1C36-E36A443AD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F4A6CE-89AE-9386-9D19-6F53F2F2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4CCC6-EC9A-A91E-E3B7-05CBDCE3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CE2A7-F24E-135F-E6F3-E58F57D5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055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FA97-C491-B520-FA5D-07DBBBF2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1F77CE-82FA-8112-D808-554FE02D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058CE-2C2A-97B6-F871-C9EB4FF3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0A6C8-546A-E1FC-25C6-4740CC77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D65DE-6DFE-1CC1-B9BC-6591389B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8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8B7A-09C3-D620-DC80-DA579ADC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9038E-A33E-E04B-80FC-D75DFB46A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2AD579-14CD-640A-02BB-3FC5FA2DA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9832C-38DE-44AC-C54E-C2ED59A1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A5BA8-8852-1EBC-1E6A-FBBA786D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CD8D0-829A-DE00-216A-7A45F4C9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6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E163-8D90-0C2D-2E66-6175604D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8CDCB-3012-B6AD-24D7-359291111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B87B9E-6304-FE44-AC05-2E8493552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3AF79-D1E2-6249-E780-B76F7E51F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EBF528-F241-802F-3E09-0668348C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D09AE5-6E85-A242-A5B8-9D250B20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92195D-2FBF-4821-FBB9-3646C633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18281F-EE3E-5BFF-6F4E-A4EBD8D1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45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F5C2D-BCFC-E152-847F-9C00CA70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6E1BF7-AA67-E74D-1A04-43E95C3B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88C023-A0F1-A406-DA55-2D55BF4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1FB8A8-EEC0-17DD-62CA-666DD7DD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3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F0C963-88AC-556C-BCFA-441EFB97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174E1B-6431-EC5C-6864-92F796AE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D605EE-5A37-DF6D-ADE0-6279A368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808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653C9-4ECE-A913-2B03-836BF2F9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9BE5F-538C-03F8-A8A3-9D8CFA68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B5FDDC-32BB-9DB7-DA8D-0CBF0EF0F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529B8-82FC-F53B-9173-77C9D8E5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58F60-F7A4-7DB0-639D-01E1E650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4E1992-4336-780C-EC55-03E7B7AA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924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ABF91-4AE4-184F-650D-E2DCF0FE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BEDD91-7DAE-C24B-28CE-C0D08B4D5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338216-FEB2-BDDA-7737-C334E9E03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C2B572-A70F-0508-58FD-54588C2C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43A736-906D-DAB0-FCD7-FF84D84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0E2C0-8A59-F4FF-D615-A989CD2D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73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D4D63-1630-A8DB-0B86-AD648A4C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693F14-D706-A228-64CF-D2F69251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D38C8-BE52-9A77-B888-21DD55C81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D1D3-C850-47B0-BEB9-BA02E7AC8AA1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4221E-DBDA-08CA-EB11-FC7C44107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E40B90-60DB-2A8B-96E8-FC5FA4082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84A5-C779-41CC-831B-7EA64FB870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90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090630-D162-CCCB-D81E-FD5B38CA3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FFA39-A6AF-1373-70B1-AF0D466450FE}"/>
              </a:ext>
            </a:extLst>
          </p:cNvPr>
          <p:cNvSpPr txBox="1"/>
          <p:nvPr/>
        </p:nvSpPr>
        <p:spPr>
          <a:xfrm>
            <a:off x="2542174" y="456550"/>
            <a:ext cx="6619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стежина</a:t>
            </a:r>
            <a:endParaRPr lang="ru-UA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39564-BBDD-6E44-62E1-769FA9EF783D}"/>
              </a:ext>
            </a:extLst>
          </p:cNvPr>
          <p:cNvSpPr txBox="1"/>
          <p:nvPr/>
        </p:nvSpPr>
        <p:spPr>
          <a:xfrm>
            <a:off x="6701742" y="4953963"/>
            <a:ext cx="4810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Максимова Вікторія</a:t>
            </a: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Анатоліївна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60F7E8-003A-9382-53DC-22176033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47" y="1697534"/>
            <a:ext cx="5000995" cy="4124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51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BA542-36C2-7448-C04C-97766F1E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79246-CE83-45E5-4462-C825968D7084}"/>
              </a:ext>
            </a:extLst>
          </p:cNvPr>
          <p:cNvSpPr txBox="1"/>
          <p:nvPr/>
        </p:nvSpPr>
        <p:spPr>
          <a:xfrm>
            <a:off x="984377" y="196770"/>
            <a:ext cx="12052575" cy="568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єкти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спостереження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фруктові дерева, комахи.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 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фруктовий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сад».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фруктових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дерев,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знати як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ростуть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плоди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фруктових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дерев. 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встановлювати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причинно-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наслідкові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рослини-комахи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різницю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садом і городом,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плодами.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пізнавальну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естетичні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дітям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аромат,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гілках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Бесіда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«Святкове вбрання для яблуньки та вишеньки».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Відзначити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комах,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кружляють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квітучих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розповісти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 «дружбу» 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комах.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 вірша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Н.Завальської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«Вишенька і хмаринка».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 завдання «Фотограф і репортер».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Рухлива гра «Ведмідь і бджоли».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441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BA542-36C2-7448-C04C-97766F1E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F462A-6477-4B81-DE43-D7C9D1B30A8C}"/>
              </a:ext>
            </a:extLst>
          </p:cNvPr>
          <p:cNvSpPr txBox="1"/>
          <p:nvPr/>
        </p:nvSpPr>
        <p:spPr>
          <a:xfrm>
            <a:off x="3784922" y="277792"/>
            <a:ext cx="365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Зупинка «Ялинки»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76B6A5-1FCE-C5A1-FF01-07259F548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" y="1510495"/>
            <a:ext cx="11019098" cy="5509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97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209C5-DDC4-5400-7DDA-6C6DF41F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6BE20D-60AF-7377-02CC-3852E8B97883}"/>
              </a:ext>
            </a:extLst>
          </p:cNvPr>
          <p:cNvSpPr txBox="1"/>
          <p:nvPr/>
        </p:nvSpPr>
        <p:spPr>
          <a:xfrm>
            <a:off x="277792" y="138896"/>
            <a:ext cx="1336104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Мета: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закріпити знання дітей про ялинку, особливості її вигляду; поглибити знання дітей про зміни, 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відбулися в житті рослин ;розвивати спостережливість; виховувати бережливе ставлення до природи.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Хід прогулянки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 підводить дітей до ялинки і читає віршовані рядки: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Замерзла на морозі берізка при дорозі.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холодно у лісі клену, калині,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вільсі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зимою наодинці не страшно лиш ялинці.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Запитання: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які дерева йдеться у вірші? Як вони почуваються взимку? Чому не страшно ялинці? 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 кольору голочки? Чи змінився їхній колір? Як ви гадаєте, чому взимку дерева і кущі потребують 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людського догляду?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Дидактична гра «Ялинка».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 пропонує дітям уважно розглянути та «дослідити» деревце 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закінчити розпочаті ним речення.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Зараз всі дерева чорні, а ялинка…Якого кольору? (Зелена.)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Дерева на зиму листя поскидали, а ялинка свої голочки - …(Ні.)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ялинки голочки…Які? (Колючі.)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Пошуково-дослідницька діяльність: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допомогою збільшуваного скла розглянути гілочку ялинки, дослідити, 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вони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дотик,на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що схожі? Чим ялина відрізняється від інших дерев?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Який  ялинка має запах – взяти кілька голочок ялинки, розтерти їх між пальцями і запропонувати 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малятам понюхати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хвою?Як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пахне ялинова хвоя? (Приємно, гарно.)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Погладити стовбур ялинки, її кору. Яка вона на дотик?(Трохи шорстка та липка.)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Мовленнєва гра «ялинка яка?»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 кидає дітям по черзі м’яч і ставить запитання: «Ялинка яка? А ще яка?(Педагог  допомагає дітям 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дібрати потрібні слова – ознаки: ялинка зелена, розлога, чудова, струнка, колюча, висока, яскрава, красива.) …</a:t>
            </a: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Дитина відповідає на запитання і кидає м’яч вихователеві.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0210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209C5-DDC4-5400-7DDA-6C6DF41F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F67B1-ADEB-0823-A70B-D8B54122A6D4}"/>
              </a:ext>
            </a:extLst>
          </p:cNvPr>
          <p:cNvSpPr txBox="1"/>
          <p:nvPr/>
        </p:nvSpPr>
        <p:spPr>
          <a:xfrm>
            <a:off x="3599727" y="127322"/>
            <a:ext cx="3927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Зупинка «Огородня»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2D1E58-0240-1CA7-267F-C4EF4D4D2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3" y="2152408"/>
            <a:ext cx="10833904" cy="470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734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209C5-DDC4-5400-7DDA-6C6DF41F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50937-21AC-0459-1275-48560149179D}"/>
              </a:ext>
            </a:extLst>
          </p:cNvPr>
          <p:cNvSpPr txBox="1"/>
          <p:nvPr/>
        </p:nvSpPr>
        <p:spPr>
          <a:xfrm>
            <a:off x="300942" y="717488"/>
            <a:ext cx="1180334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продовжувати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ознайомлювати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встановлювати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елементарні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сонячне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тепло, вода, 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росту).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Систематизувати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працю людей навесні,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успішного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росту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виховувати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засади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екологічної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городиною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за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відбулися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добре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ростуть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удосталь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сонячного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світла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вологи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бур’янів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землю.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З’ясування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понять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працьовитість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руки»,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Рухлива гра «Трактористи».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городній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ділянці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5609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A3E29-4AAB-B61A-B6BD-5CA87AA7F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998699-138B-885F-7384-1E5D861BBF84}"/>
              </a:ext>
            </a:extLst>
          </p:cNvPr>
          <p:cNvSpPr txBox="1"/>
          <p:nvPr/>
        </p:nvSpPr>
        <p:spPr>
          <a:xfrm>
            <a:off x="3495554" y="335665"/>
            <a:ext cx="415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Зупинка «Берізонька»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82259B-C425-E0BA-BB3F-FE89DB9AA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11" y="1030147"/>
            <a:ext cx="6979535" cy="6163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295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209C5-DDC4-5400-7DDA-6C6DF41F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50050-70D2-62B3-4DDA-7C7DEB1B0985}"/>
              </a:ext>
            </a:extLst>
          </p:cNvPr>
          <p:cNvSpPr txBox="1"/>
          <p:nvPr/>
        </p:nvSpPr>
        <p:spPr>
          <a:xfrm>
            <a:off x="38252" y="255811"/>
            <a:ext cx="12115496" cy="6760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стан дерев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навесні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спілкуватися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деревами,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помічати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деревам,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спостережливість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берізкою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берізки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вірша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Вадима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Скоморовського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Берізонька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корою дерев.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дітям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дерев - старого і молодого,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відмінності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 старого дерева кора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потріскана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шорстка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груба, у молодого - гладка,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блискуча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порівнювати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зіставляти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Дослідницька діяльність: діти розглядають кору дерева у лупу: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дирочки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тріщини в корі, чи є комахи,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сплять вони, чи прокинулися від зимового сну.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Народні прикмети про березу: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зазеленіла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чекай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березового соку – до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дощового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Народна гра «Берізка».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5759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209C5-DDC4-5400-7DDA-6C6DF41F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D3EF7C-2B9D-B1C0-E697-C16EF763E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84" y="566284"/>
            <a:ext cx="7281879" cy="5825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07F99E-BB49-0DCE-F0CF-BD663717D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8" y="465880"/>
            <a:ext cx="3791707" cy="59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9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71DDBB-80FD-19C7-192C-05FFA5D5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29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581089-0CD9-CD76-5817-085FE41FE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42" y="2098942"/>
            <a:ext cx="3449353" cy="19316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BD5863-C68C-D729-1D06-67CF80D73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7378" y="5125723"/>
            <a:ext cx="1677419" cy="111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922318-1FC7-A76B-DAC9-5D577F275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4457" y="4443605"/>
            <a:ext cx="1468970" cy="2117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D2CA19-229E-E508-24E7-C2F5EAEDF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60" y="407374"/>
            <a:ext cx="2126937" cy="159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DA1819-E723-5822-6828-BDD7D2F40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75" y="4573314"/>
            <a:ext cx="1468971" cy="1858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4A2260-F195-213A-FF98-6D769F39F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5" y="2409951"/>
            <a:ext cx="2126937" cy="168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72FB22-F43C-C446-6584-8276078CD7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7245" y="2496104"/>
            <a:ext cx="1468971" cy="146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BC0A035-050D-F951-A6A0-DF6725667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65" y="504258"/>
            <a:ext cx="2338280" cy="1315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01FB6DA-1B3D-CE86-DAF8-549A53A9123D}"/>
              </a:ext>
            </a:extLst>
          </p:cNvPr>
          <p:cNvSpPr txBox="1"/>
          <p:nvPr/>
        </p:nvSpPr>
        <p:spPr>
          <a:xfrm>
            <a:off x="5057205" y="4680284"/>
            <a:ext cx="254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Зупинка «Лугова»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3D711C-ED2C-C95C-0833-BFDEDA01AB5B}"/>
              </a:ext>
            </a:extLst>
          </p:cNvPr>
          <p:cNvSpPr txBox="1"/>
          <p:nvPr/>
        </p:nvSpPr>
        <p:spPr>
          <a:xfrm>
            <a:off x="8396863" y="4174573"/>
            <a:ext cx="344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2.Зупинка «Квітучий бузок»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771A2B-2CF4-543A-8AD2-C1C605B3B3C6}"/>
              </a:ext>
            </a:extLst>
          </p:cNvPr>
          <p:cNvSpPr txBox="1"/>
          <p:nvPr/>
        </p:nvSpPr>
        <p:spPr>
          <a:xfrm>
            <a:off x="9228221" y="2098942"/>
            <a:ext cx="285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Зупинка «Калинонька красуня»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1101B4-3679-45DE-C977-BB1836B19788}"/>
              </a:ext>
            </a:extLst>
          </p:cNvPr>
          <p:cNvSpPr txBox="1"/>
          <p:nvPr/>
        </p:nvSpPr>
        <p:spPr>
          <a:xfrm>
            <a:off x="7760368" y="1504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4.Зупинка «Сад, садок, садочок»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FC9544-7F31-4055-8D6B-75BF51360288}"/>
              </a:ext>
            </a:extLst>
          </p:cNvPr>
          <p:cNvSpPr txBox="1"/>
          <p:nvPr/>
        </p:nvSpPr>
        <p:spPr>
          <a:xfrm>
            <a:off x="441684" y="4274834"/>
            <a:ext cx="146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7.Зупинка «Берізка»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70170E-8C52-1729-C467-7A772F713284}"/>
              </a:ext>
            </a:extLst>
          </p:cNvPr>
          <p:cNvSpPr txBox="1"/>
          <p:nvPr/>
        </p:nvSpPr>
        <p:spPr>
          <a:xfrm>
            <a:off x="112295" y="2040564"/>
            <a:ext cx="259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Зупинка «Огородня»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49523B-7ABB-FAD8-88E6-0FD8C8087713}"/>
              </a:ext>
            </a:extLst>
          </p:cNvPr>
          <p:cNvSpPr txBox="1"/>
          <p:nvPr/>
        </p:nvSpPr>
        <p:spPr>
          <a:xfrm>
            <a:off x="1345473" y="15040"/>
            <a:ext cx="282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Зупинка «Ялинки»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CE6F9-D79F-2BFB-C0DB-5C81A98DDE1F}"/>
              </a:ext>
            </a:extLst>
          </p:cNvPr>
          <p:cNvSpPr txBox="1"/>
          <p:nvPr/>
        </p:nvSpPr>
        <p:spPr>
          <a:xfrm>
            <a:off x="4680157" y="372019"/>
            <a:ext cx="2428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стежинка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27361CAB-CA67-052F-A570-F70E8B5F8B72}"/>
              </a:ext>
            </a:extLst>
          </p:cNvPr>
          <p:cNvSpPr/>
          <p:nvPr/>
        </p:nvSpPr>
        <p:spPr>
          <a:xfrm>
            <a:off x="5951052" y="4182573"/>
            <a:ext cx="376348" cy="3693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AD1666CB-B7B6-8027-CE28-DEFA490CF889}"/>
              </a:ext>
            </a:extLst>
          </p:cNvPr>
          <p:cNvSpPr/>
          <p:nvPr/>
        </p:nvSpPr>
        <p:spPr>
          <a:xfrm>
            <a:off x="7720717" y="5500525"/>
            <a:ext cx="636495" cy="3693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6FE514E9-C3C1-029F-1F8D-09B449B4490A}"/>
              </a:ext>
            </a:extLst>
          </p:cNvPr>
          <p:cNvSpPr/>
          <p:nvPr/>
        </p:nvSpPr>
        <p:spPr>
          <a:xfrm rot="18593816">
            <a:off x="10723398" y="4793730"/>
            <a:ext cx="1326422" cy="431257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5" name="Стрелка: изогнутая вверх 34">
            <a:extLst>
              <a:ext uri="{FF2B5EF4-FFF2-40B4-BE49-F238E27FC236}">
                <a16:creationId xmlns:a16="http://schemas.microsoft.com/office/drawing/2014/main" id="{BA49E3AB-5D53-7C09-31B5-A97BD5868EAB}"/>
              </a:ext>
            </a:extLst>
          </p:cNvPr>
          <p:cNvSpPr/>
          <p:nvPr/>
        </p:nvSpPr>
        <p:spPr>
          <a:xfrm rot="13919985">
            <a:off x="10490495" y="1002210"/>
            <a:ext cx="1596111" cy="689780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6" name="Стрелка: изогнутая вправо 35">
            <a:extLst>
              <a:ext uri="{FF2B5EF4-FFF2-40B4-BE49-F238E27FC236}">
                <a16:creationId xmlns:a16="http://schemas.microsoft.com/office/drawing/2014/main" id="{728465C0-EEC9-0844-CFD4-E2E981625886}"/>
              </a:ext>
            </a:extLst>
          </p:cNvPr>
          <p:cNvSpPr/>
          <p:nvPr/>
        </p:nvSpPr>
        <p:spPr>
          <a:xfrm rot="5181666">
            <a:off x="5402349" y="-1503944"/>
            <a:ext cx="731520" cy="4041842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7" name="Стрелка: изогнутая вправо 36">
            <a:extLst>
              <a:ext uri="{FF2B5EF4-FFF2-40B4-BE49-F238E27FC236}">
                <a16:creationId xmlns:a16="http://schemas.microsoft.com/office/drawing/2014/main" id="{18E95091-F192-C6D2-0FF3-B51290EAAC9B}"/>
              </a:ext>
            </a:extLst>
          </p:cNvPr>
          <p:cNvSpPr/>
          <p:nvPr/>
        </p:nvSpPr>
        <p:spPr>
          <a:xfrm rot="1901488">
            <a:off x="629348" y="545624"/>
            <a:ext cx="587576" cy="1504123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8" name="Стрелка: изогнутая вправо 37">
            <a:extLst>
              <a:ext uri="{FF2B5EF4-FFF2-40B4-BE49-F238E27FC236}">
                <a16:creationId xmlns:a16="http://schemas.microsoft.com/office/drawing/2014/main" id="{A766E80C-F47F-8695-C494-32780A02F3BA}"/>
              </a:ext>
            </a:extLst>
          </p:cNvPr>
          <p:cNvSpPr/>
          <p:nvPr/>
        </p:nvSpPr>
        <p:spPr>
          <a:xfrm rot="19432241">
            <a:off x="435004" y="4126218"/>
            <a:ext cx="591864" cy="1589893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0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66D3D-F023-33C1-72A4-98029E19D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085CD-B07D-5E41-F07A-7DD77CF8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5" y="2824223"/>
            <a:ext cx="10440365" cy="4427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F50BB-8F81-68B6-B714-1DA368A547C7}"/>
              </a:ext>
            </a:extLst>
          </p:cNvPr>
          <p:cNvSpPr txBox="1"/>
          <p:nvPr/>
        </p:nvSpPr>
        <p:spPr>
          <a:xfrm>
            <a:off x="3588151" y="525734"/>
            <a:ext cx="5463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Лугова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0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66D3D-F023-33C1-72A4-98029E19D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7D8387-B597-3650-5113-04E1ED51E79F}"/>
              </a:ext>
            </a:extLst>
          </p:cNvPr>
          <p:cNvSpPr txBox="1"/>
          <p:nvPr/>
        </p:nvSpPr>
        <p:spPr>
          <a:xfrm>
            <a:off x="1250065" y="0"/>
            <a:ext cx="11022957" cy="760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знайомити дітей з весняними квітами (кульбабами), виділяти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частини рослини (стебло, листя, квітка), описувати їх;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спонукати милуватися весняною травою та кульбабками;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розширювати уявлення дітей про красу рідної природи,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рослинного світу навесні.</a:t>
            </a:r>
            <a:endParaRPr lang="ru-UA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Загадка</a:t>
            </a:r>
            <a:endParaRPr lang="ru-UA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Квітень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жовту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фарбу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взяв,</a:t>
            </a:r>
            <a:endParaRPr lang="ru-UA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довкола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розмалював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UA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з-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пензлика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розквітли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UA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сонце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диво-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квіти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Кульбаба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UA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Кульбаби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травні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Звернути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увагу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те,що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вранці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пізно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ввечері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перед </a:t>
            </a: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дощем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квітки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кульбаби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закриваються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 «Сонечко і Кульбабка».</a:t>
            </a:r>
            <a:endParaRPr lang="ru-UA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 завдання «Красуня кульбабка» (дати найгарнішій </a:t>
            </a:r>
            <a:r>
              <a:rPr lang="uk-UA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кульбабкі</a:t>
            </a: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імя</a:t>
            </a: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Рухлива гра «Квіти і бджілки».</a:t>
            </a:r>
            <a:endParaRPr lang="ru-UA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2517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66D3D-F023-33C1-72A4-98029E19D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6EC05D-5F37-3F6B-8702-1926D2566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42" y="944267"/>
            <a:ext cx="8067553" cy="6838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5AAB2-FC23-F0EC-8B7B-0D505C3A38F8}"/>
              </a:ext>
            </a:extLst>
          </p:cNvPr>
          <p:cNvSpPr txBox="1"/>
          <p:nvPr/>
        </p:nvSpPr>
        <p:spPr>
          <a:xfrm>
            <a:off x="3229337" y="289368"/>
            <a:ext cx="537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«Кв</a:t>
            </a:r>
            <a:r>
              <a:rPr lang="uk-UA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ітучий</a:t>
            </a:r>
            <a:r>
              <a:rPr lang="uk-UA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бузок»</a:t>
            </a:r>
            <a:endParaRPr lang="ru-UA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6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35DEFB-FBA9-545F-900F-9745530F8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5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8D664-494E-70DF-92D2-DE9D6E45CC8C}"/>
              </a:ext>
            </a:extLst>
          </p:cNvPr>
          <p:cNvSpPr txBox="1"/>
          <p:nvPr/>
        </p:nvSpPr>
        <p:spPr>
          <a:xfrm>
            <a:off x="335667" y="191559"/>
            <a:ext cx="11968222" cy="707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спостережливість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иховувати у дітей </a:t>
            </a:r>
          </a:p>
          <a:p>
            <a:pPr indent="450215"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уміння бачити красу в природі;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родовжувати ознайомлювати дітей з декоративними кущами, </a:t>
            </a:r>
          </a:p>
          <a:p>
            <a:pPr indent="450215"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зокрема весняним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цвітіням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бузку, з зовнішніми особливостями, вимогами рослин до умов життя, </a:t>
            </a:r>
          </a:p>
          <a:p>
            <a:pPr indent="450215"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значенням рослин для природи і життя людини;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чити дітей порівнювати кущі і дерева, їх суцвіття; </a:t>
            </a:r>
          </a:p>
          <a:p>
            <a:pPr indent="450215"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багачувати словниковий запас дітей.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Кущ Бузок, її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суцвіття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Запропонувати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дітям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буз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виявити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вірш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К.Перелісної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Один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бузок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ганку.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Один синенький, 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отой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Біленький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сметанка.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Обидва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ніжні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запашні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Аж дух вам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забиває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гілка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букет,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Бесіда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Бузок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лікарська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Дидактична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«Загадай, 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відгадає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1663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BA542-36C2-7448-C04C-97766F1E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3218B8-CB7E-BF0E-39A7-B50D23E3B449}"/>
              </a:ext>
            </a:extLst>
          </p:cNvPr>
          <p:cNvSpPr txBox="1"/>
          <p:nvPr/>
        </p:nvSpPr>
        <p:spPr>
          <a:xfrm>
            <a:off x="2974693" y="219919"/>
            <a:ext cx="551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Зупинка «Калинонька красуня»</a:t>
            </a:r>
            <a:endParaRPr lang="ru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A47FBB-14BA-1612-DE5B-43A9038EE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2" y="963059"/>
            <a:ext cx="10023676" cy="6016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44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BA542-36C2-7448-C04C-97766F1E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94D51A-9691-C7BB-1AC0-C60E56DD48BB}"/>
              </a:ext>
            </a:extLst>
          </p:cNvPr>
          <p:cNvSpPr txBox="1"/>
          <p:nvPr/>
        </p:nvSpPr>
        <p:spPr>
          <a:xfrm>
            <a:off x="1632030" y="196768"/>
            <a:ext cx="10648709" cy="645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спостережень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калина.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розширити, поглибити, закріпити знання дітей про калину, навчити помічати </a:t>
            </a: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 характерні ознаки; продовжувати вчити розрізняти кущі; закріпити знання про</a:t>
            </a: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будову частин кущів; дати поняття про калину – оберіг.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Загадати загадку: 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вінку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зеленолистім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червоному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намисті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15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Видивляється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воду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свою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вроду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«Калина – наречена» Запитання: -Чому її так називають?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Легенда про калину.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Хороводна гра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«Калина»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Прислів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про калину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калина, як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ненька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Калина 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мікробів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яд,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лад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9978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BA542-36C2-7448-C04C-97766F1E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BA3B9-DC74-66E1-0996-D783C0978D09}"/>
              </a:ext>
            </a:extLst>
          </p:cNvPr>
          <p:cNvSpPr txBox="1"/>
          <p:nvPr/>
        </p:nvSpPr>
        <p:spPr>
          <a:xfrm>
            <a:off x="3424787" y="324091"/>
            <a:ext cx="534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Зупинка «Сад, садок, садочок»</a:t>
            </a:r>
            <a:endParaRPr lang="ru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20B7F-AD06-2628-5C87-052993BCA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535"/>
            <a:ext cx="12191999" cy="499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505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1249</Words>
  <Application>Microsoft Office PowerPoint</Application>
  <PresentationFormat>Широкоэкранный</PresentationFormat>
  <Paragraphs>131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Максимова</dc:creator>
  <cp:lastModifiedBy>Виктория Максимова</cp:lastModifiedBy>
  <cp:revision>3</cp:revision>
  <dcterms:created xsi:type="dcterms:W3CDTF">2023-10-04T12:08:41Z</dcterms:created>
  <dcterms:modified xsi:type="dcterms:W3CDTF">2024-03-03T18:43:34Z</dcterms:modified>
</cp:coreProperties>
</file>