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4" r:id="rId10"/>
    <p:sldId id="265" r:id="rId11"/>
    <p:sldId id="268" r:id="rId12"/>
    <p:sldId id="266" r:id="rId13"/>
    <p:sldId id="267" r:id="rId14"/>
    <p:sldId id="269" r:id="rId15"/>
    <p:sldId id="272" r:id="rId16"/>
    <p:sldId id="284" r:id="rId17"/>
    <p:sldId id="276" r:id="rId18"/>
    <p:sldId id="277" r:id="rId19"/>
    <p:sldId id="275" r:id="rId20"/>
    <p:sldId id="285" r:id="rId21"/>
    <p:sldId id="281" r:id="rId22"/>
    <p:sldId id="282" r:id="rId23"/>
    <p:sldId id="283" r:id="rId24"/>
    <p:sldId id="278" r:id="rId25"/>
    <p:sldId id="279" r:id="rId26"/>
    <p:sldId id="280" r:id="rId27"/>
    <p:sldId id="274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КЗ</a:t>
            </a: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“Орільський</a:t>
            </a: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заклад дошкільної освіти (ясла </a:t>
            </a:r>
            <a:r>
              <a:rPr lang="uk-UA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–садок</a:t>
            </a: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Лозівської</a:t>
            </a: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міської  ради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Харківської області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Савченко  </a:t>
            </a: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Оксана Іванівна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071678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Особливості використання методу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технології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сторітеллінгу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технології мнемотехніки, ейдетичних методів і прийомів у розвитку й корекції лексичної та граматичної складових мовлення, зв’язного мовлення у дітей з ТМП</a:t>
            </a:r>
          </a:p>
        </p:txBody>
      </p:sp>
      <p:pic>
        <p:nvPicPr>
          <p:cNvPr id="29700" name="Picture 4" descr="https://naurok.com.ua/uploads/files/4476315/342717/395019_images/thumb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52750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786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Синквейн</a:t>
            </a:r>
            <a:r>
              <a:rPr lang="uk-UA" dirty="0" smtClean="0"/>
              <a:t> можна назвати універсальним навчальним методом. Він незамінний  для розвитку образного мислення та мовлення. Його використовують на будь-яких заняттях і в будь-яких формах. </a:t>
            </a:r>
          </a:p>
          <a:p>
            <a:r>
              <a:rPr lang="uk-UA" dirty="0" smtClean="0"/>
              <a:t>Складання п'ятирядкових віршів, це можливість для творчості як для вихованців , так і педагогів. </a:t>
            </a:r>
          </a:p>
          <a:p>
            <a:r>
              <a:rPr lang="uk-UA" dirty="0" smtClean="0"/>
              <a:t>Крім класичного складання </a:t>
            </a:r>
            <a:r>
              <a:rPr lang="uk-UA" dirty="0" err="1" smtClean="0"/>
              <a:t>синквейну</a:t>
            </a:r>
            <a:r>
              <a:rPr lang="uk-UA" dirty="0" smtClean="0"/>
              <a:t> педагог може пропонувати дітям :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Скласти розповідь орієнтуючись на готовий вірш. Відредагувати </a:t>
            </a:r>
            <a:r>
              <a:rPr lang="uk-UA" dirty="0" err="1" smtClean="0"/>
              <a:t>синквейн</a:t>
            </a:r>
            <a:r>
              <a:rPr lang="uk-UA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Закінчити вірш.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Визначити тему </a:t>
            </a:r>
            <a:r>
              <a:rPr lang="uk-UA" dirty="0" err="1" smtClean="0"/>
              <a:t>синквейну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З допомогою </a:t>
            </a:r>
            <a:r>
              <a:rPr lang="uk-UA" dirty="0" err="1" smtClean="0"/>
              <a:t>синквейну</a:t>
            </a:r>
            <a:r>
              <a:rPr lang="uk-UA" dirty="0" smtClean="0"/>
              <a:t> можна: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Проаналізувати та закріпити вивчений матеріал.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Збагатити словниковий запас. </a:t>
            </a:r>
          </a:p>
          <a:p>
            <a:r>
              <a:rPr lang="uk-UA" dirty="0" err="1" smtClean="0"/>
              <a:t>Синквейн</a:t>
            </a:r>
            <a:r>
              <a:rPr lang="uk-UA" dirty="0" smtClean="0"/>
              <a:t> можна складати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парами,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групами,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разом з усіма,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вдома індивідуально. 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121442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/>
              <a:t>Сторітелінг</a:t>
            </a:r>
            <a:r>
              <a:rPr lang="uk-UA" dirty="0" smtClean="0"/>
              <a:t> — це словесний метод навчання, де за допомогою представлення цікавих подій або візуальних матеріалів викликають інтерес до навчання та опановують знання з певного предмета. Цікава, правильно складена історія закріплюється в пам'яті дітей, змушує їх зосередитися на темі, краще зрозуміти її</a:t>
            </a:r>
            <a:endParaRPr lang="uk-UA" dirty="0"/>
          </a:p>
        </p:txBody>
      </p:sp>
      <p:pic>
        <p:nvPicPr>
          <p:cNvPr id="1026" name="Picture 2" descr="https://naurok.com.ua/uploads/files/278082/148943/161470_images/thumb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95275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/>
              <a:t>Сторітелінг</a:t>
            </a:r>
            <a:r>
              <a:rPr lang="uk-UA" b="1" dirty="0" smtClean="0"/>
              <a:t> </a:t>
            </a:r>
            <a:r>
              <a:rPr lang="uk-UA" dirty="0" smtClean="0"/>
              <a:t>– технологія створення історії та передачі за її допомогою необхідної інформації з метою впливу на емоційну, мотиваційну, когнітивну сфери слухача.</a:t>
            </a:r>
          </a:p>
          <a:p>
            <a:r>
              <a:rPr lang="uk-UA" dirty="0" smtClean="0"/>
              <a:t>У перекладі з англійської </a:t>
            </a:r>
            <a:r>
              <a:rPr lang="de-DE" dirty="0" err="1" smtClean="0"/>
              <a:t>story</a:t>
            </a:r>
            <a:r>
              <a:rPr lang="de-DE" dirty="0" smtClean="0"/>
              <a:t> </a:t>
            </a:r>
            <a:r>
              <a:rPr lang="uk-UA" dirty="0" smtClean="0"/>
              <a:t>означає історія, а </a:t>
            </a:r>
            <a:r>
              <a:rPr lang="de-DE" dirty="0" err="1" smtClean="0"/>
              <a:t>telling</a:t>
            </a:r>
            <a:r>
              <a:rPr lang="de-DE" dirty="0" smtClean="0"/>
              <a:t> – </a:t>
            </a:r>
            <a:r>
              <a:rPr lang="uk-UA" dirty="0" smtClean="0"/>
              <a:t>розповідати. </a:t>
            </a:r>
            <a:r>
              <a:rPr lang="uk-UA" dirty="0" err="1" smtClean="0"/>
              <a:t>Сторітелінг</a:t>
            </a:r>
            <a:r>
              <a:rPr lang="uk-UA" dirty="0" smtClean="0"/>
              <a:t> – це розповідь історій.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571744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сторітелінгу</a:t>
            </a:r>
            <a:r>
              <a:rPr lang="ru-RU" dirty="0" smtClean="0"/>
              <a:t> —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розповіді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мо­тивації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до </a:t>
            </a:r>
            <a:r>
              <a:rPr lang="ru-RU" dirty="0" err="1" smtClean="0"/>
              <a:t>навчання</a:t>
            </a:r>
            <a:r>
              <a:rPr lang="ru-RU" dirty="0" smtClean="0"/>
              <a:t> на </a:t>
            </a:r>
            <a:r>
              <a:rPr lang="ru-RU" dirty="0" err="1" smtClean="0"/>
              <a:t>занятті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симпатію</a:t>
            </a:r>
            <a:r>
              <a:rPr lang="ru-RU" dirty="0" smtClean="0"/>
              <a:t> до головного персонажа,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зацікавити</a:t>
            </a:r>
            <a:r>
              <a:rPr lang="ru-RU" dirty="0" smtClean="0"/>
              <a:t> </a:t>
            </a:r>
            <a:r>
              <a:rPr lang="ru-RU" dirty="0" err="1" smtClean="0"/>
              <a:t>вихованців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доступно донести до них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071942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Мова – це складний психологічний процес, який неможливо оцінювати, розвивати окремо від мислення або сприймання. Розповідь історій – процес емоційний, захоплюючий, який добре запам’ятовується. Отже, </a:t>
            </a:r>
            <a:r>
              <a:rPr lang="uk-UA" dirty="0" err="1" smtClean="0"/>
              <a:t>сторітелінг</a:t>
            </a:r>
            <a:r>
              <a:rPr lang="uk-UA" dirty="0" smtClean="0"/>
              <a:t> як вигадка казок, історій добре підходить для формування усного мовлення учнів.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aurok.com.ua/uploads/files/278082/148943/161470_images/thumb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2947660" cy="2215500"/>
          </a:xfrm>
          <a:prstGeom prst="rect">
            <a:avLst/>
          </a:prstGeom>
          <a:noFill/>
        </p:spPr>
      </p:pic>
      <p:pic>
        <p:nvPicPr>
          <p:cNvPr id="2052" name="Picture 4" descr="https://naurok.com.ua/uploads/files/278082/148943/161470_images/thumb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28934"/>
            <a:ext cx="2566248" cy="1928826"/>
          </a:xfrm>
          <a:prstGeom prst="rect">
            <a:avLst/>
          </a:prstGeom>
          <a:noFill/>
        </p:spPr>
      </p:pic>
      <p:pic>
        <p:nvPicPr>
          <p:cNvPr id="2054" name="Picture 6" descr="https://naurok.com.ua/uploads/files/278082/148943/161470_images/thumb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2571768" cy="1932975"/>
          </a:xfrm>
          <a:prstGeom prst="rect">
            <a:avLst/>
          </a:prstGeom>
          <a:noFill/>
        </p:spPr>
      </p:pic>
      <p:pic>
        <p:nvPicPr>
          <p:cNvPr id="2056" name="Picture 8" descr="https://naurok.com.ua/uploads/files/278082/148943/161470_images/thumb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928934"/>
            <a:ext cx="2566248" cy="1928826"/>
          </a:xfrm>
          <a:prstGeom prst="rect">
            <a:avLst/>
          </a:prstGeom>
          <a:noFill/>
        </p:spPr>
      </p:pic>
      <p:pic>
        <p:nvPicPr>
          <p:cNvPr id="2058" name="Picture 10" descr="https://naurok.com.ua/uploads/files/278082/148943/161470_images/thumb_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85728"/>
            <a:ext cx="295275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naurok.com.ua/uploads/files/278082/148943/161470_images/thumb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952750" cy="2219326"/>
          </a:xfrm>
          <a:prstGeom prst="rect">
            <a:avLst/>
          </a:prstGeom>
          <a:noFill/>
        </p:spPr>
      </p:pic>
      <p:pic>
        <p:nvPicPr>
          <p:cNvPr id="26628" name="Picture 4" descr="https://naurok.com.ua/uploads/files/278082/148943/161470_images/thumb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2952750" cy="2219326"/>
          </a:xfrm>
          <a:prstGeom prst="rect">
            <a:avLst/>
          </a:prstGeom>
          <a:noFill/>
        </p:spPr>
      </p:pic>
      <p:pic>
        <p:nvPicPr>
          <p:cNvPr id="26630" name="Picture 6" descr="https://naurok.com.ua/uploads/files/278082/148943/161470_images/thumb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000372"/>
            <a:ext cx="2952750" cy="2219326"/>
          </a:xfrm>
          <a:prstGeom prst="rect">
            <a:avLst/>
          </a:prstGeom>
          <a:noFill/>
        </p:spPr>
      </p:pic>
      <p:pic>
        <p:nvPicPr>
          <p:cNvPr id="26632" name="Picture 8" descr="https://naurok.com.ua/uploads/files/278082/148943/161470_images/thumb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00372"/>
            <a:ext cx="295275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36433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Мнемотехніка – це нова освітня технологія, що допомагає кожній дитині легко здобувати знання, оскільки, вона використовує природні механізми пам'яті мозку та дозволяє повністю контролювати процес запам'ятовування інформації.</a:t>
            </a:r>
            <a:endParaRPr lang="uk-UA" dirty="0"/>
          </a:p>
        </p:txBody>
      </p:sp>
      <p:pic>
        <p:nvPicPr>
          <p:cNvPr id="28677" name="Picture 5" descr="https://naurok.com.ua/uploads/files/1044342/225854/241606_images/thumb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50072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naurok.com.ua/uploads/files/1044342/225854/241606_images/thumb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2952750" cy="1657351"/>
          </a:xfrm>
          <a:prstGeom prst="rect">
            <a:avLst/>
          </a:prstGeom>
          <a:noFill/>
        </p:spPr>
      </p:pic>
      <p:pic>
        <p:nvPicPr>
          <p:cNvPr id="41988" name="Picture 4" descr="https://naurok.com.ua/uploads/files/1044342/225854/241606_images/thumb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2952750" cy="1657351"/>
          </a:xfrm>
          <a:prstGeom prst="rect">
            <a:avLst/>
          </a:prstGeom>
          <a:noFill/>
        </p:spPr>
      </p:pic>
      <p:pic>
        <p:nvPicPr>
          <p:cNvPr id="41990" name="Picture 6" descr="https://naurok.com.ua/uploads/files/1044342/225854/241606_images/thumb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2952750" cy="1657351"/>
          </a:xfrm>
          <a:prstGeom prst="rect">
            <a:avLst/>
          </a:prstGeom>
          <a:noFill/>
        </p:spPr>
      </p:pic>
      <p:pic>
        <p:nvPicPr>
          <p:cNvPr id="41992" name="Picture 8" descr="https://naurok.com.ua/uploads/files/1044342/225854/241606_images/thumb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2952750" cy="1657351"/>
          </a:xfrm>
          <a:prstGeom prst="rect">
            <a:avLst/>
          </a:prstGeom>
          <a:noFill/>
        </p:spPr>
      </p:pic>
      <p:pic>
        <p:nvPicPr>
          <p:cNvPr id="41994" name="Picture 10" descr="https://naurok.com.ua/uploads/files/1044342/225854/241606_images/thumb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00570"/>
            <a:ext cx="2952750" cy="1657351"/>
          </a:xfrm>
          <a:prstGeom prst="rect">
            <a:avLst/>
          </a:prstGeom>
          <a:noFill/>
        </p:spPr>
      </p:pic>
      <p:pic>
        <p:nvPicPr>
          <p:cNvPr id="41996" name="Picture 12" descr="https://naurok.com.ua/uploads/files/1044342/225854/241606_images/thumb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429132"/>
            <a:ext cx="2952750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85852" y="142852"/>
            <a:ext cx="5429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Сучасні прийоми і методи запам'ятовування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500042"/>
            <a:ext cx="878687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Перетворення»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метод первинної обробки інформації, який перетворює складну для сприймання інформацію в зручну для ефективного відтворювання. Метод складається з таких прийомів: аналогія, трансформація, піктограми, стенографіст, фонетична асоціація, неологізм, цифро образ,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цифро-буквенний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код, індивідуальна асоціація, закономірність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Піктограма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(від латинського – розмальований і грецької – запис) – це прийом, за якого абстрактну або образну інформацію, що запам’ятовується, схематично зображують спрощеними малюнками (образні піктограми) або малюнками, що нагадують за формою букви (буквені піктограми) чи цифри (цифрові піктограми).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Прийом піктограм застосовують здебільшого для запам’ятовування абстрактних понять, що не мають чіткого образного значення.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Стенографіст 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(від грецького вузький, обмежений і писати) – це прийом, за якого текстову інформацію, що запам’ятовується, записують за допомогою окремих ключових літер, особливих знаків і цілого ряду скорочень.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Цифрообраз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прийом, за якого цифрову інформацію, що запам’ятовується, асоціативно пов’язують з певними образами або системами образів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Синтез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(від грецького з’єднання) – це прийом, за якого для створення асоціативних зв’язків між інформаційними одиницями, для яких не має значення послідовність, їх об’єднують в єдиний інтегральний образ зі спільним асоціативним зв’язком.</a:t>
            </a:r>
            <a:r>
              <a:rPr lang="uk-UA" b="1" dirty="0" smtClean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Аналогія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(від грецького відповідність, подібність) – це прийом, за якого між інформаційними одиницями, що запам’ятовуються, знаходять спільні ознаки, властивості, якості, тенденції розвитку тощо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Метод «</a:t>
            </a:r>
            <a:r>
              <a:rPr lang="uk-UA" b="1" dirty="0" err="1" smtClean="0"/>
              <a:t>Зʼясування»</a:t>
            </a:r>
            <a:r>
              <a:rPr lang="uk-UA" dirty="0" err="1" smtClean="0"/>
              <a:t>–</a:t>
            </a:r>
            <a:r>
              <a:rPr lang="uk-UA" dirty="0" smtClean="0"/>
              <a:t> це метод </a:t>
            </a:r>
            <a:r>
              <a:rPr lang="uk-UA" dirty="0" err="1" smtClean="0"/>
              <a:t>обʼєднання</a:t>
            </a:r>
            <a:r>
              <a:rPr lang="uk-UA" dirty="0" smtClean="0"/>
              <a:t> інформаційних одиниць через створення між ними асоціативних </a:t>
            </a:r>
            <a:r>
              <a:rPr lang="uk-UA" dirty="0" err="1" smtClean="0"/>
              <a:t>звʼязків</a:t>
            </a:r>
            <a:r>
              <a:rPr lang="uk-UA" dirty="0" smtClean="0"/>
              <a:t>. Метод складається з таких прийомів: сюжет, хімізація, послідовні асоціації, склеювання, синтез, перша буква, абревіатура, логічні запитання</a:t>
            </a:r>
          </a:p>
          <a:p>
            <a:r>
              <a:rPr lang="uk-UA" dirty="0" smtClean="0"/>
              <a:t> </a:t>
            </a:r>
            <a:r>
              <a:rPr lang="uk-UA" b="1" dirty="0" smtClean="0"/>
              <a:t>Метод «Порядкова система» - (</a:t>
            </a:r>
            <a:r>
              <a:rPr lang="uk-UA" dirty="0" smtClean="0"/>
              <a:t>від грецького</a:t>
            </a:r>
            <a:r>
              <a:rPr lang="en-US" dirty="0" err="1" smtClean="0"/>
              <a:t>systema</a:t>
            </a:r>
            <a:r>
              <a:rPr lang="uk-UA" dirty="0" err="1" smtClean="0"/>
              <a:t>–поєднання</a:t>
            </a:r>
            <a:r>
              <a:rPr lang="uk-UA" dirty="0" smtClean="0"/>
              <a:t>, ціле, сполучення) </a:t>
            </a:r>
            <a:r>
              <a:rPr lang="uk-UA" dirty="0" err="1" smtClean="0"/>
              <a:t>–це</a:t>
            </a:r>
            <a:r>
              <a:rPr lang="uk-UA" dirty="0" smtClean="0"/>
              <a:t> метод, призначений для запам’ятовування інформації одиниць разом з їх порядковим номером через використання спеціально дібраної системи образів. Залежно від способу формування порядкової системи метод має такі прийоми: інтер’єр, топографія, антропометрія, нумерація, тактильна матриця </a:t>
            </a:r>
          </a:p>
          <a:p>
            <a:r>
              <a:rPr lang="uk-UA" b="1" dirty="0" smtClean="0"/>
              <a:t>Метод «</a:t>
            </a:r>
            <a:r>
              <a:rPr lang="uk-UA" b="1" dirty="0" err="1" smtClean="0"/>
              <a:t>Підсилення»</a:t>
            </a:r>
            <a:r>
              <a:rPr lang="uk-UA" dirty="0" err="1" smtClean="0"/>
              <a:t>–</a:t>
            </a:r>
            <a:r>
              <a:rPr lang="uk-UA" dirty="0" smtClean="0"/>
              <a:t> це метод поліпшення ефективності сприймання, збереження та відтворення створення асоціативних зв’язків і образів, що були сформовані методами «перетворення», «зв’язування» та «порядкова система». Метод складається з таких прийомів: модальність, ознака, уособлення, гіпербола, літота, комік, небилиця, стереоефект, колірний акцент, візуалізація, тлумачення, емоційний акцент </a:t>
            </a:r>
          </a:p>
          <a:p>
            <a:r>
              <a:rPr lang="uk-UA" b="1" dirty="0" smtClean="0"/>
              <a:t>Метод «</a:t>
            </a:r>
            <a:r>
              <a:rPr lang="uk-UA" b="1" dirty="0" err="1" smtClean="0"/>
              <a:t>Збереження»</a:t>
            </a:r>
            <a:r>
              <a:rPr lang="uk-UA" dirty="0" err="1" smtClean="0"/>
              <a:t>–</a:t>
            </a:r>
            <a:r>
              <a:rPr lang="uk-UA" dirty="0" smtClean="0"/>
              <a:t> це метод призначений для збільшення тривалості зберігання та ефективного відтворення інформації, що була збережена у </a:t>
            </a:r>
            <a:r>
              <a:rPr lang="uk-UA" dirty="0" err="1" smtClean="0"/>
              <a:t>пʼамяті</a:t>
            </a:r>
            <a:r>
              <a:rPr lang="uk-UA" dirty="0" smtClean="0"/>
              <a:t>, через її спеціальну активізацію. Метод складається з таких прийомів: раціональне повторення, усвідомлення, практичне застосування</a:t>
            </a:r>
          </a:p>
          <a:p>
            <a:r>
              <a:rPr lang="uk-UA" dirty="0" smtClean="0"/>
              <a:t> </a:t>
            </a:r>
            <a:r>
              <a:rPr lang="ru-RU" b="1" dirty="0" smtClean="0"/>
              <a:t>Метод </a:t>
            </a:r>
            <a:r>
              <a:rPr lang="uk-UA" b="1" dirty="0" smtClean="0"/>
              <a:t>історії</a:t>
            </a:r>
            <a:endParaRPr lang="uk-UA" dirty="0" smtClean="0"/>
          </a:p>
          <a:p>
            <a:r>
              <a:rPr lang="uk-UA" dirty="0" smtClean="0"/>
              <a:t>Мета:</a:t>
            </a:r>
            <a:r>
              <a:rPr lang="ru-RU" dirty="0" smtClean="0"/>
              <a:t>слова та </a:t>
            </a:r>
            <a:r>
              <a:rPr lang="ru-RU" dirty="0" err="1" smtClean="0"/>
              <a:t>словосполучення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зв’язати</a:t>
            </a:r>
            <a:r>
              <a:rPr lang="ru-RU" dirty="0" smtClean="0"/>
              <a:t> </a:t>
            </a:r>
            <a:r>
              <a:rPr lang="uk-UA" dirty="0" smtClean="0"/>
              <a:t>в один текст. Смішну історію запам’ятати набагато легше, ніж двадцять абстрактних понять. Чим більш фантастичною буде розповідь, тим легше вона ввійде в пам'ять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428604"/>
            <a:ext cx="621510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Зміст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мнемосхем–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графічне або частково графічне зображення персонажів казки, явищ природи, певних дій та шляхом виділення головних смислових ланок сюжету оповідання. Головне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–необхідність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передати умовно-наочну схему, зобразити матеріал так, щоб намальоване було зрозумілим дітям.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Схеми служать своєрідним зоровим планом для створення монологів, допомагають дітям вибудовувати композицію та послідовність розповіді, її лексико-граматичну наповнюваність.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Мнемосхеми служать дидактичним матеріалом у роботі з розвитку зв’язного мовлення дітей. Їх використовують для: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    збагачення словникового запасу,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    навчання складання оповідань,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    переказів художньої літератури,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70707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   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відгадування і загадування загадок,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             заучування віршів.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714356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Синквейн</a:t>
            </a:r>
            <a:r>
              <a:rPr lang="uk-UA" dirty="0" smtClean="0"/>
              <a:t> ще називають «американське </a:t>
            </a:r>
            <a:r>
              <a:rPr lang="uk-UA" dirty="0" err="1" smtClean="0"/>
              <a:t>хокку</a:t>
            </a:r>
            <a:r>
              <a:rPr lang="uk-UA" dirty="0" smtClean="0"/>
              <a:t>», тому що цю форму розробила американська поетеса початку ХХ ст. Аделаїда </a:t>
            </a:r>
            <a:r>
              <a:rPr lang="uk-UA" dirty="0" err="1" smtClean="0"/>
              <a:t>Крепс</a:t>
            </a:r>
            <a:r>
              <a:rPr lang="uk-UA" dirty="0" smtClean="0"/>
              <a:t>, </a:t>
            </a:r>
            <a:r>
              <a:rPr lang="uk-UA" dirty="0" err="1" smtClean="0"/>
              <a:t>надихнушись</a:t>
            </a:r>
            <a:r>
              <a:rPr lang="uk-UA" dirty="0" smtClean="0"/>
              <a:t> японськими «</a:t>
            </a:r>
            <a:r>
              <a:rPr lang="uk-UA" dirty="0" err="1" smtClean="0"/>
              <a:t>хокку</a:t>
            </a:r>
            <a:r>
              <a:rPr lang="uk-UA" dirty="0" smtClean="0"/>
              <a:t> і танка» </a:t>
            </a:r>
            <a:r>
              <a:rPr lang="uk-UA" dirty="0" err="1" smtClean="0"/>
              <a:t>Синквейн</a:t>
            </a:r>
            <a:r>
              <a:rPr lang="uk-UA" dirty="0" smtClean="0"/>
              <a:t> включили в її посмертну збірку віршів 1914 </a:t>
            </a:r>
            <a:r>
              <a:rPr lang="uk-UA" dirty="0" err="1" smtClean="0"/>
              <a:t>р.Завдяки</a:t>
            </a:r>
            <a:r>
              <a:rPr lang="uk-UA" dirty="0" smtClean="0"/>
              <a:t> </a:t>
            </a:r>
            <a:r>
              <a:rPr lang="uk-UA" dirty="0" err="1" smtClean="0"/>
              <a:t>синквейну</a:t>
            </a:r>
            <a:r>
              <a:rPr lang="uk-UA" dirty="0" smtClean="0"/>
              <a:t> створюються умови для розвитку особистості, котра може критично мислити, відсікати зайве, визначати головне, узагальнювати, класифікувати і систематизувати.</a:t>
            </a:r>
            <a:endParaRPr lang="uk-UA" dirty="0"/>
          </a:p>
        </p:txBody>
      </p:sp>
      <p:pic>
        <p:nvPicPr>
          <p:cNvPr id="12290" name="Picture 2" descr="https://naurok.com.ua/uploads/files/218825/148057/160541_html/images/148057.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581525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naurok.com.ua/uploads/files/1044342/225854/241606_images/thumb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952750" cy="1657351"/>
          </a:xfrm>
          <a:prstGeom prst="rect">
            <a:avLst/>
          </a:prstGeom>
          <a:noFill/>
        </p:spPr>
      </p:pic>
      <p:pic>
        <p:nvPicPr>
          <p:cNvPr id="43012" name="Picture 4" descr="https://naurok.com.ua/uploads/files/1044342/225854/241606_images/thumb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2952750" cy="1657351"/>
          </a:xfrm>
          <a:prstGeom prst="rect">
            <a:avLst/>
          </a:prstGeom>
          <a:noFill/>
        </p:spPr>
      </p:pic>
      <p:pic>
        <p:nvPicPr>
          <p:cNvPr id="43014" name="Picture 6" descr="https://naurok.com.ua/uploads/files/1044342/225854/241606_images/thumb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16"/>
            <a:ext cx="2952750" cy="1657351"/>
          </a:xfrm>
          <a:prstGeom prst="rect">
            <a:avLst/>
          </a:prstGeom>
          <a:noFill/>
        </p:spPr>
      </p:pic>
      <p:pic>
        <p:nvPicPr>
          <p:cNvPr id="43016" name="Picture 8" descr="https://naurok.com.ua/uploads/files/1044342/225854/241606_images/thumb_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214554"/>
            <a:ext cx="2952750" cy="1657351"/>
          </a:xfrm>
          <a:prstGeom prst="rect">
            <a:avLst/>
          </a:prstGeom>
          <a:noFill/>
        </p:spPr>
      </p:pic>
      <p:pic>
        <p:nvPicPr>
          <p:cNvPr id="43018" name="Picture 10" descr="https://naurok.com.ua/uploads/files/1044342/225854/241606_images/thumb_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357694"/>
            <a:ext cx="2952750" cy="1657351"/>
          </a:xfrm>
          <a:prstGeom prst="rect">
            <a:avLst/>
          </a:prstGeom>
          <a:noFill/>
        </p:spPr>
      </p:pic>
      <p:pic>
        <p:nvPicPr>
          <p:cNvPr id="43020" name="Picture 12" descr="https://naurok.com.ua/uploads/files/1044342/225854/241606_images/thumb_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86256"/>
            <a:ext cx="2952750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onopdut.org.ua/wp-content/uploads/2022/05/IMG_20220429_132633_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onopdut.org.ua/wp-content/uploads/2022/05/IMG_20220429_132637_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onopdut.org.ua/wp-content/uploads/2022/05/IMG_20220429_132656_004-1024x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896344" cy="628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genezum.org/uploads/articles/images/7120d0fcf3a0e3b8169930ef1aff17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6379551" cy="500066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071670" y="21429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Відгадай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мнемотаблиці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(«Курочка Ряба», «Колобок», «Рукавичка»)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genezum.org/uploads/articles/images/3f8d4fa88075eecc5be3f1a2d2e0a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929486" cy="59528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14290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Яка  </a:t>
            </a:r>
            <a:r>
              <a:rPr lang="ru-RU" dirty="0" err="1" smtClean="0"/>
              <a:t>дитяча</a:t>
            </a:r>
            <a:r>
              <a:rPr lang="ru-RU" dirty="0" smtClean="0"/>
              <a:t> </a:t>
            </a:r>
            <a:r>
              <a:rPr lang="ru-RU" dirty="0" err="1" smtClean="0"/>
              <a:t>пісенька</a:t>
            </a:r>
            <a:r>
              <a:rPr lang="ru-RU" dirty="0" smtClean="0"/>
              <a:t> </a:t>
            </a:r>
            <a:r>
              <a:rPr lang="ru-RU" dirty="0" err="1" smtClean="0"/>
              <a:t>закодована</a:t>
            </a:r>
            <a:r>
              <a:rPr lang="ru-RU" dirty="0" smtClean="0"/>
              <a:t> в </a:t>
            </a:r>
            <a:r>
              <a:rPr lang="ru-RU" dirty="0" err="1" smtClean="0"/>
              <a:t>мнемодоріжках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onopdut.org.ua/wp-content/uploads/2022/05/IMG_20220429_132605_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6829425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1538" y="642918"/>
            <a:ext cx="71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Педагогічно доцільно використовувати нетрадиційні форми роботи з дітьми з формування зв’язного мовлення.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відомо, образна, багата синонімами, доповненнями і описами мова у дітей дошкільного віку – явище дуже рідкісне. У промові дітей існує безліч проблем.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мова, що складається лише з простих речень; нездатність граматично правильно побудувати поширене речення;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бідність мови, недостатній словниковий запас;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вживання недоречних слів та виразів;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бідна діалогічна мова: нездатність грамотно і доступно сформулювати питання, побудувати короткий або розгорнуту відповідь;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труднощі в побудові монологу: наприклад, сюжетний або описовий розповідь на запропоновану тему, переказ тексту своїми словами;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відсутність логічного обґрунтування своїх тверджень і висновків;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відсутність навичок культури мовлення: невміння використовувати інтонації, регулювати гучність голосу і темп мови тощо;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             погана дикція.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857232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Література:</a:t>
            </a:r>
          </a:p>
          <a:p>
            <a:pPr marL="342900" indent="-342900">
              <a:buAutoNum type="arabicPeriod"/>
            </a:pPr>
            <a:r>
              <a:rPr lang="uk-UA" dirty="0" smtClean="0"/>
              <a:t>Навчально-методичний посібник: Освітня мнемотехніка./ Г. А. Чепурний. – Тернопіль: Мандрівець, 2020.  Схвалено для використання у загальноосвітніх навчальних закладах ( лист ІМЗО від 27.05.2020 р. №22.1/12-Г-310). 3-тє видання, оновлене зі  змінами та доповненнями/ 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Шеремет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Логопедія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перероблене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 За ред. М.К.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Шеремет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Видавничій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«Слово», 2014. 672 с 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Шпічк</a:t>
            </a:r>
            <a:r>
              <a:rPr lang="de-DE" dirty="0" smtClean="0"/>
              <a:t>a </a:t>
            </a:r>
            <a:r>
              <a:rPr lang="uk-UA" dirty="0" smtClean="0"/>
              <a:t>Ю. </a:t>
            </a:r>
            <a:r>
              <a:rPr lang="de-DE" dirty="0" smtClean="0"/>
              <a:t>O. </a:t>
            </a:r>
            <a:r>
              <a:rPr lang="uk-UA" dirty="0" err="1" smtClean="0"/>
              <a:t>Синквейн</a:t>
            </a:r>
            <a:r>
              <a:rPr lang="uk-UA" dirty="0" smtClean="0"/>
              <a:t> як </a:t>
            </a:r>
            <a:r>
              <a:rPr lang="uk-UA" dirty="0" err="1" smtClean="0"/>
              <a:t>прий</a:t>
            </a:r>
            <a:r>
              <a:rPr lang="de-DE" dirty="0" smtClean="0"/>
              <a:t>o</a:t>
            </a:r>
            <a:r>
              <a:rPr lang="uk-UA" dirty="0" smtClean="0"/>
              <a:t>м </a:t>
            </a:r>
            <a:r>
              <a:rPr lang="uk-UA" dirty="0" err="1" smtClean="0"/>
              <a:t>техн</a:t>
            </a:r>
            <a:r>
              <a:rPr lang="de-DE" dirty="0" smtClean="0"/>
              <a:t>o</a:t>
            </a:r>
            <a:r>
              <a:rPr lang="uk-UA" dirty="0" smtClean="0"/>
              <a:t>л</a:t>
            </a:r>
            <a:r>
              <a:rPr lang="de-DE" dirty="0" smtClean="0"/>
              <a:t>o</a:t>
            </a:r>
            <a:r>
              <a:rPr lang="uk-UA" dirty="0" err="1" smtClean="0"/>
              <a:t>гії</a:t>
            </a:r>
            <a:r>
              <a:rPr lang="uk-UA" dirty="0" smtClean="0"/>
              <a:t> р</a:t>
            </a:r>
            <a:r>
              <a:rPr lang="de-DE" dirty="0" smtClean="0"/>
              <a:t>o</a:t>
            </a:r>
            <a:r>
              <a:rPr lang="uk-UA" dirty="0" err="1" smtClean="0"/>
              <a:t>звитку</a:t>
            </a:r>
            <a:r>
              <a:rPr lang="uk-UA" dirty="0" smtClean="0"/>
              <a:t> </a:t>
            </a:r>
            <a:r>
              <a:rPr lang="uk-UA" dirty="0" err="1" smtClean="0"/>
              <a:t>критичн</a:t>
            </a:r>
            <a:r>
              <a:rPr lang="de-DE" dirty="0" smtClean="0"/>
              <a:t>o</a:t>
            </a:r>
            <a:r>
              <a:rPr lang="uk-UA" dirty="0" smtClean="0"/>
              <a:t>г</a:t>
            </a:r>
            <a:r>
              <a:rPr lang="de-DE" dirty="0" smtClean="0"/>
              <a:t>o </a:t>
            </a:r>
            <a:r>
              <a:rPr lang="uk-UA" dirty="0" smtClean="0"/>
              <a:t>мислення // </a:t>
            </a:r>
            <a:r>
              <a:rPr lang="uk-UA" dirty="0" err="1" smtClean="0"/>
              <a:t>Пед</a:t>
            </a:r>
            <a:r>
              <a:rPr lang="de-DE" dirty="0" smtClean="0"/>
              <a:t>a</a:t>
            </a:r>
            <a:r>
              <a:rPr lang="uk-UA" dirty="0" smtClean="0"/>
              <a:t>г</a:t>
            </a:r>
            <a:r>
              <a:rPr lang="de-DE" dirty="0" smtClean="0"/>
              <a:t>o</a:t>
            </a:r>
            <a:r>
              <a:rPr lang="uk-UA" dirty="0" err="1" smtClean="0"/>
              <a:t>гічн</a:t>
            </a:r>
            <a:r>
              <a:rPr lang="de-DE" dirty="0" smtClean="0"/>
              <a:t>a </a:t>
            </a:r>
            <a:r>
              <a:rPr lang="uk-UA" dirty="0" smtClean="0"/>
              <a:t>м</a:t>
            </a:r>
            <a:r>
              <a:rPr lang="de-DE" dirty="0" smtClean="0"/>
              <a:t>a</a:t>
            </a:r>
            <a:r>
              <a:rPr lang="uk-UA" dirty="0" err="1" smtClean="0"/>
              <a:t>йстерність</a:t>
            </a:r>
            <a:r>
              <a:rPr lang="uk-UA" dirty="0" smtClean="0"/>
              <a:t>. – 2015. -  №1 (49)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428604"/>
            <a:ext cx="3714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Синквейн</a:t>
            </a:r>
            <a:r>
              <a:rPr lang="uk-UA" dirty="0" smtClean="0"/>
              <a:t> -  один з прийомів активізації пізнавальної активності дітей, формування їх розумового та мовленнєвого розвитку. Слово «</a:t>
            </a:r>
            <a:r>
              <a:rPr lang="uk-UA" dirty="0" err="1" smtClean="0"/>
              <a:t>синквейн</a:t>
            </a:r>
            <a:r>
              <a:rPr lang="uk-UA" dirty="0" smtClean="0"/>
              <a:t>» походить від французького слова «п'ять» і означає «</a:t>
            </a:r>
            <a:r>
              <a:rPr lang="uk-UA" dirty="0" err="1" smtClean="0"/>
              <a:t>нерифмований</a:t>
            </a:r>
            <a:r>
              <a:rPr lang="uk-UA" dirty="0" smtClean="0"/>
              <a:t> вірш, що складається з п'яти рядків». </a:t>
            </a:r>
            <a:r>
              <a:rPr lang="uk-UA" dirty="0" err="1" smtClean="0"/>
              <a:t>Синквейн</a:t>
            </a:r>
            <a:r>
              <a:rPr lang="uk-UA" dirty="0" smtClean="0"/>
              <a:t> - це не звичайний вірш, а вірш, написаний відповідно до певних правил. У кожному рядку задається набір слів, який необхідно відобразити в вірші.</a:t>
            </a:r>
          </a:p>
          <a:p>
            <a:r>
              <a:rPr lang="uk-UA" dirty="0" smtClean="0"/>
              <a:t>Ефективний метод розвитку мовлення, розвитку зв’язного мовлення , удосконаленню розумових та пізнавальних здібностей, розвитку лексико-граматичної будови мовлення.</a:t>
            </a:r>
          </a:p>
          <a:p>
            <a:endParaRPr lang="uk-UA" dirty="0"/>
          </a:p>
        </p:txBody>
      </p:sp>
      <p:pic>
        <p:nvPicPr>
          <p:cNvPr id="11266" name="Picture 2" descr="https://naurok.com.ua/uploads/files/218825/148057/160541_html/images/148057.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562109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142984"/>
            <a:ext cx="4572000" cy="286232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синквейну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endParaRPr lang="ru-RU" dirty="0" smtClean="0"/>
          </a:p>
          <a:p>
            <a:pPr algn="ctr"/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: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dirty="0" smtClean="0"/>
              <a:t>критично </a:t>
            </a:r>
            <a:r>
              <a:rPr lang="ru-RU" dirty="0" err="1" smtClean="0"/>
              <a:t>мислити</a:t>
            </a:r>
            <a:r>
              <a:rPr lang="ru-RU" dirty="0" smtClean="0"/>
              <a:t>,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відсікати</a:t>
            </a:r>
            <a:r>
              <a:rPr lang="ru-RU" dirty="0" smtClean="0"/>
              <a:t> </a:t>
            </a:r>
            <a:r>
              <a:rPr lang="ru-RU" dirty="0" err="1" smtClean="0"/>
              <a:t>зайве</a:t>
            </a:r>
            <a:r>
              <a:rPr lang="ru-RU" dirty="0" smtClean="0"/>
              <a:t>,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визначати</a:t>
            </a:r>
            <a:r>
              <a:rPr lang="ru-RU" dirty="0" smtClean="0"/>
              <a:t> головне,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узагальнювати</a:t>
            </a:r>
            <a:r>
              <a:rPr lang="ru-RU" dirty="0" smtClean="0"/>
              <a:t>,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класифікувати</a:t>
            </a:r>
            <a:r>
              <a:rPr lang="ru-RU" dirty="0" smtClean="0"/>
              <a:t>,</a:t>
            </a:r>
          </a:p>
          <a:p>
            <a:pPr lvl="1" algn="ctr"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dirty="0" err="1" smtClean="0"/>
              <a:t>систематизувати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Хто</a:t>
            </a:r>
            <a:r>
              <a:rPr lang="ru-RU" dirty="0" smtClean="0"/>
              <a:t> ясно </a:t>
            </a:r>
            <a:r>
              <a:rPr lang="ru-RU" dirty="0" err="1" smtClean="0"/>
              <a:t>думає</a:t>
            </a:r>
            <a:r>
              <a:rPr lang="ru-RU" dirty="0" smtClean="0"/>
              <a:t>, той ясно говорить»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394692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Правила складання </a:t>
            </a:r>
            <a:r>
              <a:rPr lang="uk-UA" dirty="0" err="1" smtClean="0"/>
              <a:t>синквейну</a:t>
            </a:r>
            <a:endParaRPr lang="uk-UA" dirty="0" smtClean="0"/>
          </a:p>
          <a:p>
            <a:r>
              <a:rPr lang="uk-UA" dirty="0" smtClean="0"/>
              <a:t>1 рядок (тема </a:t>
            </a:r>
            <a:r>
              <a:rPr lang="uk-UA" dirty="0" err="1" smtClean="0"/>
              <a:t>синквейну</a:t>
            </a:r>
            <a:r>
              <a:rPr lang="uk-UA" dirty="0" smtClean="0"/>
              <a:t>) – одне слово ( іменник або займенник) Хто? Що?</a:t>
            </a:r>
          </a:p>
          <a:p>
            <a:r>
              <a:rPr lang="uk-UA" dirty="0" smtClean="0"/>
              <a:t>2 рядок – два слова (Другий рядок складається з двох слів – прикметників, які описують властивості або ознаки вибраного об'єкту). Який?Яка?Яке?Які? </a:t>
            </a:r>
          </a:p>
          <a:p>
            <a:r>
              <a:rPr lang="uk-UA" dirty="0" smtClean="0"/>
              <a:t>3 рядок – три слова (Третю сходинку утворюють три дієслова, які описують дії, характерні для об'єкта). Що робить? Що роблять?</a:t>
            </a:r>
          </a:p>
          <a:p>
            <a:r>
              <a:rPr lang="uk-UA" dirty="0" smtClean="0"/>
              <a:t>4 рядок – чотири слова(Фраза з чотирьох слів, в якій автор висловлює своє особисте ставлення до об'єкта, про який йде мова).</a:t>
            </a:r>
          </a:p>
          <a:p>
            <a:r>
              <a:rPr lang="uk-UA" dirty="0" smtClean="0"/>
              <a:t>5 рядок – одне слово(Завершує вірш одне слово-висновок, яке дає характеристику об'єкту, іменник). Хто?Що?</a:t>
            </a:r>
          </a:p>
          <a:p>
            <a:endParaRPr lang="uk-UA" dirty="0"/>
          </a:p>
        </p:txBody>
      </p:sp>
      <p:pic>
        <p:nvPicPr>
          <p:cNvPr id="9218" name="Picture 2" descr="https://naurok.com.ua/uploads/files/218825/148057/160541_html/images/148057.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4772025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7859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За допомогою сигналів (плескання в долоні, підняття руки) вибери слово, найбільш відповідне по змісту до картинки. * Лисиця - доброта, хитрість, злість; * Вовк - захист, зло, радість, голод; * Зима – мороз, зелений , сніг, листя; * Сонце – тепло, квадрат, яскравість, темрява.</a:t>
            </a:r>
          </a:p>
          <a:p>
            <a:pPr marL="342900" indent="-342900"/>
            <a:r>
              <a:rPr lang="ru-RU" dirty="0" smtClean="0"/>
              <a:t>2. Робота в </a:t>
            </a:r>
            <a:r>
              <a:rPr lang="ru-RU" dirty="0" err="1" smtClean="0"/>
              <a:t>групах</a:t>
            </a:r>
            <a:r>
              <a:rPr lang="ru-RU" dirty="0" smtClean="0"/>
              <a:t>. </a:t>
            </a:r>
            <a:r>
              <a:rPr lang="ru-RU" dirty="0" err="1" smtClean="0"/>
              <a:t>Підберіть</a:t>
            </a:r>
            <a:r>
              <a:rPr lang="ru-RU" dirty="0" smtClean="0"/>
              <a:t> слово,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</a:t>
            </a:r>
            <a:r>
              <a:rPr lang="ru-RU" dirty="0" err="1" smtClean="0"/>
              <a:t>ознаку</a:t>
            </a:r>
            <a:r>
              <a:rPr lang="ru-RU" dirty="0" smtClean="0"/>
              <a:t> предмету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? яка? Яке? * </a:t>
            </a:r>
            <a:r>
              <a:rPr lang="ru-RU" dirty="0" err="1" smtClean="0"/>
              <a:t>Метелик</a:t>
            </a:r>
            <a:r>
              <a:rPr lang="ru-RU" dirty="0" smtClean="0"/>
              <a:t> -</a:t>
            </a:r>
            <a:r>
              <a:rPr lang="ru-RU" dirty="0" err="1" smtClean="0"/>
              <a:t>загадковий</a:t>
            </a:r>
            <a:r>
              <a:rPr lang="ru-RU" dirty="0" smtClean="0"/>
              <a:t>, </a:t>
            </a:r>
            <a:r>
              <a:rPr lang="ru-RU" dirty="0" err="1" smtClean="0"/>
              <a:t>красивий</a:t>
            </a:r>
            <a:r>
              <a:rPr lang="ru-RU" dirty="0" smtClean="0"/>
              <a:t>, </a:t>
            </a:r>
            <a:r>
              <a:rPr lang="ru-RU" dirty="0" err="1" smtClean="0"/>
              <a:t>різнобарвний</a:t>
            </a:r>
            <a:r>
              <a:rPr lang="ru-RU" dirty="0" smtClean="0"/>
              <a:t>* Машина – </a:t>
            </a:r>
            <a:r>
              <a:rPr lang="ru-RU" dirty="0" err="1" smtClean="0"/>
              <a:t>швидка</a:t>
            </a:r>
            <a:r>
              <a:rPr lang="ru-RU" dirty="0" smtClean="0"/>
              <a:t>, </a:t>
            </a:r>
            <a:r>
              <a:rPr lang="ru-RU" dirty="0" err="1" smtClean="0"/>
              <a:t>яскрава</a:t>
            </a:r>
            <a:r>
              <a:rPr lang="ru-RU" dirty="0" smtClean="0"/>
              <a:t>, гладенька* </a:t>
            </a:r>
            <a:r>
              <a:rPr lang="ru-RU" dirty="0" err="1" smtClean="0"/>
              <a:t>Яблуко</a:t>
            </a:r>
            <a:r>
              <a:rPr lang="ru-RU" dirty="0" smtClean="0"/>
              <a:t> – </a:t>
            </a:r>
            <a:r>
              <a:rPr lang="ru-RU" dirty="0" err="1" smtClean="0"/>
              <a:t>зелене</a:t>
            </a:r>
            <a:r>
              <a:rPr lang="ru-RU" dirty="0" smtClean="0"/>
              <a:t>, солодке, </a:t>
            </a:r>
            <a:r>
              <a:rPr lang="ru-RU" dirty="0" err="1" smtClean="0"/>
              <a:t>соковите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14290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ЩОБ НАВЧИТИ ДІТЕЙ СКЛАДАТИ СИНКВЕЙН, </a:t>
            </a:r>
          </a:p>
          <a:p>
            <a:pPr algn="ctr"/>
            <a:r>
              <a:rPr lang="uk-UA" dirty="0" smtClean="0"/>
              <a:t>ЇМ ПРОПОНУЮТЬСЯ НАСТУПНІ ВПРАВИ, МЕТОЮ ЯКИХ Є УМІННЯ ВИДІЛЯТИ З ПОТОКУ МОВИ</a:t>
            </a:r>
          </a:p>
          <a:p>
            <a:pPr algn="ctr"/>
            <a:r>
              <a:rPr lang="uk-UA" dirty="0" smtClean="0"/>
              <a:t>ПОТРІБНУ ЧАСТИНУ МОВИ.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Гра</a:t>
            </a:r>
            <a:r>
              <a:rPr lang="ru-RU" dirty="0" smtClean="0"/>
              <a:t> «Кулачок»</a:t>
            </a:r>
            <a:r>
              <a:rPr lang="ru-RU" dirty="0" err="1" smtClean="0"/>
              <a:t>Підібрати</a:t>
            </a:r>
            <a:r>
              <a:rPr lang="ru-RU" dirty="0" smtClean="0"/>
              <a:t> </a:t>
            </a:r>
            <a:r>
              <a:rPr lang="ru-RU" dirty="0" err="1" smtClean="0"/>
              <a:t>п’ять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предмета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: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?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?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714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4. Гра «Злови м'яч». Педагог називає слово-предмет і кидає м'яч дитині, вона в свою чергу, називає слово, що асоціюється з названим словом. Обов'язкова умова - всі слова відповідають на питання хто? або що?. Наприклад: м'яч - гра, мама - зустріч, лялька - радість, ранок - сонце і так далі.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41433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синквейна1. Сонце2. Золоте, яскраве3. </a:t>
            </a:r>
            <a:r>
              <a:rPr lang="ru-RU" dirty="0" err="1" smtClean="0"/>
              <a:t>Гріє</a:t>
            </a:r>
            <a:r>
              <a:rPr lang="ru-RU" dirty="0" smtClean="0"/>
              <a:t>, </a:t>
            </a:r>
            <a:r>
              <a:rPr lang="ru-RU" dirty="0" err="1" smtClean="0"/>
              <a:t>світить</a:t>
            </a:r>
            <a:r>
              <a:rPr lang="ru-RU" dirty="0" smtClean="0"/>
              <a:t>, обпікає4.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зберігає5. </a:t>
            </a:r>
            <a:r>
              <a:rPr lang="ru-RU" dirty="0" err="1" smtClean="0"/>
              <a:t>Палаюча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АТТЕСТАЦИЯ 2019\ПЕДАГІЧНИЙ ДОСВІД. РОБОТА\СКАНЫ СИНКВЕЙН\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867275" cy="2200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357166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Збери </a:t>
            </a:r>
            <a:r>
              <a:rPr lang="uk-UA" dirty="0" err="1" smtClean="0"/>
              <a:t>синквейн</a:t>
            </a:r>
            <a:endParaRPr lang="uk-UA" dirty="0"/>
          </a:p>
        </p:txBody>
      </p:sp>
      <p:pic>
        <p:nvPicPr>
          <p:cNvPr id="27652" name="Picture 4" descr="D:\АТТЕСТАЦИЯ 2019\ПЕДАГІЧНИЙ ДОСВІД. РОБОТА\СКАНЫ СИНКВЕЙН\Команда  Антоним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762375" cy="2562226"/>
          </a:xfrm>
          <a:prstGeom prst="rect">
            <a:avLst/>
          </a:prstGeom>
          <a:noFill/>
        </p:spPr>
      </p:pic>
      <p:pic>
        <p:nvPicPr>
          <p:cNvPr id="27654" name="Picture 6" descr="https://naurok.com.ua/uploads/files/218825/148057/160541_html/images/148057.0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71876"/>
            <a:ext cx="3114675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89844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Поради. </a:t>
            </a:r>
            <a:r>
              <a:rPr lang="uk-UA" dirty="0" err="1" smtClean="0"/>
              <a:t>Синквейн</a:t>
            </a:r>
            <a:r>
              <a:rPr lang="uk-UA" dirty="0" smtClean="0"/>
              <a:t> – це рушійна сила для критичного мислення. Він активує розумову діяльність, вдосконалює навички читання та письма. Це захоплива гра, яка допоможе вдосконалити свої знання з будь-якої дисципліни. Використовуючи цю методику важливо враховувати: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Вік дітей.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Доступність теми.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Зацікавленість аудиторії. </a:t>
            </a:r>
          </a:p>
          <a:p>
            <a:r>
              <a:rPr lang="uk-UA" dirty="0" err="1" smtClean="0"/>
              <a:t>Синквейн</a:t>
            </a:r>
            <a:r>
              <a:rPr lang="uk-UA" dirty="0" smtClean="0"/>
              <a:t> займає відносно небагато часу, тому його можна використовувати: На початку заняття, для актуалізації наявних знань, чи повторення попередньої теми. В середині заняття, щоб оцінити рівень сприйняття дітьми теми, для активації розумової діяльності та, певною мірою, відпочинку - така собі інтелектуальна </a:t>
            </a:r>
            <a:r>
              <a:rPr lang="uk-UA" dirty="0" err="1" smtClean="0"/>
              <a:t>фізкультхвилинка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В кінці заняття – для узагальнення та закріплення вивченого.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</TotalTime>
  <Words>896</Words>
  <PresentationFormat>Экран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ТехноRAY</dc:creator>
  <cp:lastModifiedBy>ТехноRAY</cp:lastModifiedBy>
  <cp:revision>18</cp:revision>
  <dcterms:created xsi:type="dcterms:W3CDTF">2024-06-09T14:08:53Z</dcterms:created>
  <dcterms:modified xsi:type="dcterms:W3CDTF">2025-02-26T19:17:50Z</dcterms:modified>
</cp:coreProperties>
</file>