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74" r:id="rId5"/>
    <p:sldId id="275" r:id="rId6"/>
    <p:sldId id="258" r:id="rId7"/>
    <p:sldId id="263" r:id="rId8"/>
    <p:sldId id="262" r:id="rId9"/>
    <p:sldId id="280" r:id="rId10"/>
    <p:sldId id="276" r:id="rId11"/>
    <p:sldId id="260" r:id="rId12"/>
    <p:sldId id="259" r:id="rId13"/>
    <p:sldId id="264" r:id="rId14"/>
    <p:sldId id="266" r:id="rId15"/>
    <p:sldId id="267" r:id="rId16"/>
    <p:sldId id="277" r:id="rId17"/>
    <p:sldId id="278" r:id="rId18"/>
    <p:sldId id="26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3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8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1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-32802"/>
            <a:ext cx="9144000" cy="6890802"/>
          </a:xfrm>
          <a:prstGeom prst="rect">
            <a:avLst/>
          </a:prstGeom>
          <a:noFill/>
        </p:spPr>
      </p:pic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-177330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9600" y="404664"/>
            <a:ext cx="7772400" cy="3456384"/>
          </a:xfrm>
        </p:spPr>
        <p:txBody>
          <a:bodyPr/>
          <a:lstStyle/>
          <a:p>
            <a:r>
              <a:rPr lang="ru-RU" b="1" dirty="0" smtClean="0"/>
              <a:t>Періоди та тривалість життя тварин </a:t>
            </a:r>
            <a:endParaRPr lang="ru-RU" b="1" dirty="0"/>
          </a:p>
        </p:txBody>
      </p:sp>
      <p:pic>
        <p:nvPicPr>
          <p:cNvPr id="2" name="Picture 2" descr="ÐÐ°ÑÑÐ¸Ð½ÐºÐ¸ Ð¿Ð¾ Ð·Ð°Ð¿ÑÐ¾ÑÑ ÑÐ²Ð°ÑÐ¸Ð½Ð¸ Ð²ÐµÑÐµÐ»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7589"/>
            <a:ext cx="4928356" cy="36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3976" y="152992"/>
            <a:ext cx="8632006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Лабораторне дослідження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Тема.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віку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тварин.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навчитися визначати вік тварин на прикладі двостулкових молюсків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ÐÐ°ÑÑÐ¸Ð½ÐºÐ¸ Ð¿Ð¾ Ð·Ð°Ð¿ÑÐ¾ÑÑ Ð»ÑÐ¿Ð° Ð¸ ÑÐµÐ»Ð¾Ð²Ðµ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91447" cy="30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5056" y="1515510"/>
            <a:ext cx="8360864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Хід дослідження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1.ПТБ. 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Візьміть до рук мушлю беззубки (перлівниці тощо). Поверніть роговим шаром до себе. На темному фоні знайдіть смуги річного приросту.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2.. За допомогою ручної лупи дослідіть кільця річного приросту, порахуйте їхню кількість. Визначте вік молюска.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Візьміть спили дерева . Дослідіть річні кільця – вони мають темні і світлі смуги. Темні смуги – повільний ріст рослини, а світлі – швидкий ріст. Рахуючи кільця попарно визначте вік організму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результатами дослідження сформулюйте висновок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819472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" y="-758825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-122049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Поетапна класиф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Розподіліть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п’ять організмів на дві групи за різними критеріями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2" y="3855170"/>
            <a:ext cx="7400212" cy="23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9024" y="4682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Розподіли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організми на дві групи за способом живлення . Відповідно в коло впиши назви гетеротрофів, а в квадрат – автотрофів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35382" y="1230290"/>
            <a:ext cx="2808312" cy="20297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962" y="1252359"/>
            <a:ext cx="2844835" cy="205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368018"/>
            <a:ext cx="21602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етеротрофи</a:t>
            </a:r>
            <a:r>
              <a:rPr lang="uk-UA" dirty="0" smtClean="0"/>
              <a:t>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381548"/>
            <a:ext cx="2016224" cy="317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Автотрофи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2288" y="91769"/>
            <a:ext cx="4536504" cy="30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Поетапна класифікація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35846" y="1871365"/>
            <a:ext cx="12241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</a:p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</a:p>
          <a:p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1835692"/>
            <a:ext cx="2129530" cy="9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4" y="-459432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" y="4098709"/>
            <a:ext cx="8348609" cy="2337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77688" y="3223559"/>
            <a:ext cx="58862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есяц 9"/>
          <p:cNvSpPr/>
          <p:nvPr/>
        </p:nvSpPr>
        <p:spPr>
          <a:xfrm rot="16200000">
            <a:off x="1439383" y="426008"/>
            <a:ext cx="1643169" cy="3586847"/>
          </a:xfrm>
          <a:prstGeom prst="moon">
            <a:avLst>
              <a:gd name="adj" fmla="val 65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Месяц 10"/>
          <p:cNvSpPr/>
          <p:nvPr/>
        </p:nvSpPr>
        <p:spPr>
          <a:xfrm rot="5400000">
            <a:off x="5841832" y="243984"/>
            <a:ext cx="1884849" cy="3866728"/>
          </a:xfrm>
          <a:prstGeom prst="moon">
            <a:avLst>
              <a:gd name="adj" fmla="val 59415"/>
            </a:avLst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08535" y="6178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3331" y="475144"/>
            <a:ext cx="6408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Розподіли організми за середовищем існування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(впиши їхні назви у відповідні фігури.)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317368"/>
            <a:ext cx="24482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Водне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9962" y="3317368"/>
            <a:ext cx="24482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Наземно-повітряне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2288" y="91769"/>
            <a:ext cx="4536504" cy="30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Поетапна класифікація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2482" y="2019917"/>
            <a:ext cx="241854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 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0195" y="1424349"/>
            <a:ext cx="1884583" cy="835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9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6635" y="833756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flipV="1">
            <a:off x="881018" y="1624337"/>
            <a:ext cx="3025351" cy="27452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6871" y="1672670"/>
            <a:ext cx="2952327" cy="268770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24925" y="1859599"/>
            <a:ext cx="335215" cy="3464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2843808" y="1869897"/>
            <a:ext cx="360040" cy="346442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6372200" y="1818127"/>
            <a:ext cx="304800" cy="44998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7317783" y="1831705"/>
            <a:ext cx="380773" cy="44998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55576" y="187881"/>
            <a:ext cx="85241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3.Розподіли організми на групи , залежно від здатності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активного переміщення у просторі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(впиши їхні назви у відповідні фігури)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685" y="-8074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3" y="4502720"/>
            <a:ext cx="7400212" cy="23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881018" y="1311378"/>
            <a:ext cx="2754878" cy="24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53505" y="1125739"/>
            <a:ext cx="2754878" cy="245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Прикріплений спосіб життя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9155" y="1329785"/>
            <a:ext cx="2664296" cy="30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Активний рух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8081" y="2494605"/>
            <a:ext cx="252028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4544" y="2494605"/>
            <a:ext cx="2139321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 </a:t>
            </a:r>
          </a:p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2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99392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20" y="502182"/>
            <a:ext cx="9145016" cy="41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0822" y="3876266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Ламінарія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0611" y="389705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Білка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4423" y="388884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Дуб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7169" y="3876238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Окунь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648" y="3863662"/>
            <a:ext cx="16561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Мухомор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4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85" y="-50405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ÑÐ°ÑÑÑÑÑ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778"/>
          <a:stretch>
            <a:fillRect/>
          </a:stretch>
        </p:blipFill>
        <p:spPr bwMode="auto">
          <a:xfrm>
            <a:off x="84241" y="331441"/>
            <a:ext cx="41272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ÑÐ°ÑÑÑÑ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8" y="548680"/>
            <a:ext cx="5165591" cy="32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41" y="2694632"/>
            <a:ext cx="3480321" cy="36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66614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062464" cy="151216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Біоетика</a:t>
            </a:r>
            <a:r>
              <a:rPr lang="ru-RU" sz="2800" i="1" dirty="0" smtClean="0"/>
              <a:t> </a:t>
            </a:r>
            <a:r>
              <a:rPr lang="ru-RU" sz="2800" i="1" dirty="0"/>
              <a:t>– </a:t>
            </a:r>
            <a:r>
              <a:rPr lang="ru-RU" sz="2800" dirty="0" smtClean="0"/>
              <a:t>наука </a:t>
            </a:r>
            <a:r>
              <a:rPr lang="ru-RU" sz="2800" dirty="0"/>
              <a:t>про збереження життя Землі та</a:t>
            </a:r>
            <a:r>
              <a:rPr lang="ru-RU" sz="2800" i="1" dirty="0"/>
              <a:t> </a:t>
            </a:r>
            <a:r>
              <a:rPr lang="ru-RU" sz="2800" dirty="0"/>
              <a:t>розробку заходів усунення негативного впливу людської діяльності на природу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5" y="-81947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414253"/>
            <a:ext cx="6193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7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ідерко </a:t>
            </a:r>
            <a:r>
              <a:rPr lang="uk-UA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емоцій</a:t>
            </a:r>
            <a:endParaRPr lang="ru-RU" sz="7200" dirty="0"/>
          </a:p>
        </p:txBody>
      </p:sp>
      <p:pic>
        <p:nvPicPr>
          <p:cNvPr id="3076" name="Picture 4" descr="ÐÐ°ÑÑÐ¸Ð½ÐºÐ¸ Ð¿Ð¾ Ð·Ð°Ð¿ÑÐ¾ÑÑ Ð²ÑÐ´ÐµÑÑÐµ  ÐµÐ¼Ð¾ÑÑ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2485628" cy="3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1947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Домашнє завдання 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Опрацювати параграф </a:t>
            </a:r>
            <a:r>
              <a:rPr lang="uk-UA" dirty="0" smtClean="0"/>
              <a:t> 40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Повторити </a:t>
            </a:r>
            <a:r>
              <a:rPr lang="uk-UA" dirty="0" smtClean="0"/>
              <a:t>параграф 12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Дізнатися максимальний вік вашого домашнього улюбленця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4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791716"/>
            <a:ext cx="5803032" cy="1002234"/>
          </a:xfrm>
        </p:spPr>
        <p:txBody>
          <a:bodyPr>
            <a:noAutofit/>
          </a:bodyPr>
          <a:lstStyle/>
          <a:p>
            <a:r>
              <a:rPr lang="uk-UA" sz="3200" dirty="0"/>
              <a:t>Є на Землі істоти, які бачили життя протягом трьох століть…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ÐÐ°ÑÑÐ¸Ð½ÐºÐ¸ Ð¿Ð¾ Ð·Ð°Ð¿ÑÐ¾ÑÑ ÑÐ²Ð°ÑÐ¸Ð½Ð¸ Ð´Ð¾Ð²Ð³Ð¾Ð¶Ð¸ÑÐµÐ»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71712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72746"/>
            <a:ext cx="7200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уроку :</a:t>
            </a:r>
          </a:p>
          <a:p>
            <a:endParaRPr lang="uk-UA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Яке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 воно, життя?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існують періоди життя 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тривалість?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  впливають на тривалість життя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6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867273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Пер</a:t>
            </a:r>
            <a:r>
              <a:rPr lang="uk-UA" sz="3200" dirty="0" smtClean="0"/>
              <a:t>іоди життя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84784"/>
            <a:ext cx="208823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Людини: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Дитинство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Юність</a:t>
            </a:r>
            <a:endParaRPr lang="uk-UA" sz="2000" dirty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3. Зрілість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4. Старість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9684" y="1412776"/>
            <a:ext cx="2232248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Рослини: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1. </a:t>
            </a:r>
            <a:r>
              <a:rPr lang="uk-UA" sz="2000" dirty="0" smtClean="0">
                <a:solidFill>
                  <a:schemeClr val="tx1"/>
                </a:solidFill>
              </a:rPr>
              <a:t>Етап проростка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молодості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зрілості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Етап старіння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448780"/>
            <a:ext cx="190821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Тварини: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Дитинство  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Статева зрілість</a:t>
            </a:r>
          </a:p>
          <a:p>
            <a:pPr marL="342900" indent="-342900" algn="ctr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Старість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756" y="476672"/>
            <a:ext cx="52925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Етапи життя 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1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37421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Тривалість </a:t>
            </a:r>
            <a:r>
              <a:rPr lang="ru-RU" sz="4900" dirty="0"/>
              <a:t>життя тварин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ÐÐ¾ÑÐ¾Ð¶ÐµÐµ Ð¸Ð·Ð¾Ð±ÑÐ°Ð¶ÐµÐ½Ð¸Ð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r="5519"/>
          <a:stretch>
            <a:fillRect/>
          </a:stretch>
        </p:blipFill>
        <p:spPr bwMode="auto">
          <a:xfrm>
            <a:off x="1720280" y="227687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19763" y="332656"/>
            <a:ext cx="624145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 життя рослин</a:t>
            </a:r>
            <a:endParaRPr lang="ru-RU" sz="4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ÐÐ°ÑÑÐ¸Ð½ÐºÐ¸ Ð¿Ð¾ Ð·Ð°Ð¿ÑÐ¾ÑÑ ÑÐ¾ÑÐ»Ð¸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60" y="1988840"/>
            <a:ext cx="5682519" cy="32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32402" y="521859"/>
            <a:ext cx="6318140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Тривалість життя людини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»ÑÐ´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9944"/>
            <a:ext cx="5514975" cy="27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71426"/>
            <a:ext cx="7704856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685800" algn="l"/>
              </a:tabLst>
            </a:pP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Гіпотези </a:t>
            </a: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обґрунтування тривалості </a:t>
            </a:r>
            <a:r>
              <a:rPr lang="uk-UA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Тривалість життя тварин прямо пропорційна тривалості їх періоду росту і розвитку.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Тривалість життя тварин перебуває в тісному зв’язку з розмірами і масою їх тіла. Масивні тварини живуть довше, ніж дрібні.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Тривалість життя організмів має зворотну залежність від їхньої плодючості. Чим вища плодючість тварин, тим меншою є тривалість їхнього життя.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Тривалість життя тварин пов’язана з ритмом і частотою дихання та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серцебиття. Тварини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мають високий ритм і частоту дихання та серцебиття, живуть недовго.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6858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Тривалість життя тварин залежить від типу харчування, наприклад травоїдні живуть довше за хижаків.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2C2C2C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/>
              <a:t>актори</a:t>
            </a:r>
            <a:r>
              <a:rPr lang="ru-RU" sz="2800" dirty="0"/>
              <a:t>, , які впливають на тривалість життя тварин </a:t>
            </a:r>
            <a:r>
              <a:rPr lang="ru-RU" sz="2800" dirty="0" smtClean="0"/>
              <a:t>:</a:t>
            </a:r>
          </a:p>
          <a:p>
            <a:pPr lvl="0"/>
            <a:endParaRPr lang="ru-RU" sz="2800" dirty="0"/>
          </a:p>
          <a:p>
            <a:r>
              <a:rPr lang="ru-RU" sz="2400" b="1" dirty="0"/>
              <a:t>Зовнішні </a:t>
            </a:r>
            <a:r>
              <a:rPr lang="ru-RU" sz="2400" dirty="0"/>
              <a:t>– світло, температура, склад води та повітря, інші </a:t>
            </a:r>
            <a:r>
              <a:rPr lang="ru-RU" sz="2400" dirty="0" smtClean="0"/>
              <a:t>організми</a:t>
            </a:r>
          </a:p>
          <a:p>
            <a:endParaRPr lang="ru-RU" sz="2400" dirty="0"/>
          </a:p>
          <a:p>
            <a:r>
              <a:rPr lang="ru-RU" sz="2400" b="1" dirty="0"/>
              <a:t>Внутрішні </a:t>
            </a:r>
            <a:r>
              <a:rPr lang="ru-RU" sz="2400" dirty="0"/>
              <a:t>– плодючість, розміри тварини, ритм і частота серцебиття, тип харчування.</a:t>
            </a:r>
          </a:p>
        </p:txBody>
      </p:sp>
    </p:spTree>
    <p:extLst>
      <p:ext uri="{BB962C8B-B14F-4D97-AF65-F5344CB8AC3E}">
        <p14:creationId xmlns:p14="http://schemas.microsoft.com/office/powerpoint/2010/main" val="41990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Летний шаблон оформления с зеленой травой</Template>
  <TotalTime>261</TotalTime>
  <Words>364</Words>
  <Application>Microsoft Office PowerPoint</Application>
  <PresentationFormat>Экран (4:3)</PresentationFormat>
  <Paragraphs>88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Періоди та тривалість життя тварин </vt:lpstr>
      <vt:lpstr>Є на Землі істоти, які бачили життя протягом трьох століть… </vt:lpstr>
      <vt:lpstr>Презентация PowerPoint</vt:lpstr>
      <vt:lpstr>Періоди життя</vt:lpstr>
      <vt:lpstr>    Тривалість життя тварин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Біоетика – наука про збереження життя Землі та розробку заходів усунення негативного впливу людської діяльності на природу</vt:lpstr>
      <vt:lpstr>Презентация PowerPoint</vt:lpstr>
      <vt:lpstr>Домашнє завдання . Опрацювати параграф  40 Повторити параграф 12 Дізнатися максимальний вік вашого домашнього улюбленця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Періоди та тривалість життя тварин</dc:title>
  <dc:creator>natalia11121995@ya.ru</dc:creator>
  <cp:keywords/>
  <cp:lastModifiedBy>natalia11121995@ya.ru</cp:lastModifiedBy>
  <cp:revision>25</cp:revision>
  <dcterms:created xsi:type="dcterms:W3CDTF">2019-02-24T15:45:35Z</dcterms:created>
  <dcterms:modified xsi:type="dcterms:W3CDTF">2019-02-25T22:44:25Z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