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7" r:id="rId12"/>
    <p:sldId id="268" r:id="rId13"/>
    <p:sldId id="269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7A"/>
    <a:srgbClr val="8F9DA9"/>
    <a:srgbClr val="FE6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20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2580" b="416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7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9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2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9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67EB-F18F-437F-8276-2071442AD88E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280" y="1606995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FE6488"/>
                </a:solidFill>
              </a:rPr>
              <a:t>8 </a:t>
            </a:r>
            <a:r>
              <a:rPr lang="uk-UA" b="1" dirty="0" smtClean="0">
                <a:solidFill>
                  <a:srgbClr val="FE6488"/>
                </a:solidFill>
              </a:rPr>
              <a:t>березня </a:t>
            </a:r>
            <a:endParaRPr lang="en-US" b="1" dirty="0">
              <a:solidFill>
                <a:srgbClr val="FE648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280" y="4086670"/>
            <a:ext cx="9144000" cy="1655762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8F9D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свята</a:t>
            </a:r>
            <a:endParaRPr lang="en-US" sz="5400" dirty="0">
              <a:solidFill>
                <a:srgbClr val="8F9D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87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тороны сделать симпатичный женщине на 8 марта, 8 марта, шар, милый PNG и  PSD-файл пнг для бесплатной загруз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03" y="2090038"/>
            <a:ext cx="5744337" cy="57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056" y="7283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Лише в 1914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день почали </a:t>
            </a:r>
            <a:r>
              <a:rPr lang="ru-RU" dirty="0" err="1" smtClean="0"/>
              <a:t>святкувати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8 </a:t>
            </a:r>
            <a:r>
              <a:rPr lang="ru-RU" dirty="0" err="1"/>
              <a:t>березня</a:t>
            </a:r>
            <a:r>
              <a:rPr lang="ru-RU" dirty="0"/>
              <a:t>, а в 1975 </a:t>
            </a:r>
            <a:r>
              <a:rPr lang="ru-RU" dirty="0" err="1"/>
              <a:t>році</a:t>
            </a:r>
            <a:r>
              <a:rPr lang="ru-RU" dirty="0"/>
              <a:t> ООН проголосив </a:t>
            </a:r>
            <a:r>
              <a:rPr lang="ru-RU" dirty="0" err="1"/>
              <a:t>цей</a:t>
            </a:r>
            <a:r>
              <a:rPr lang="ru-RU" dirty="0"/>
              <a:t> день Днем </a:t>
            </a:r>
            <a:r>
              <a:rPr lang="ru-RU" dirty="0" err="1"/>
              <a:t>боротьби</a:t>
            </a:r>
            <a:r>
              <a:rPr lang="ru-RU" dirty="0"/>
              <a:t> за </a:t>
            </a:r>
            <a:r>
              <a:rPr lang="ru-RU" dirty="0" err="1"/>
              <a:t>жіночі</a:t>
            </a:r>
            <a:r>
              <a:rPr lang="ru-RU" dirty="0"/>
              <a:t> права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цікава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про те,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8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обрали</a:t>
            </a:r>
            <a:r>
              <a:rPr lang="ru-RU" dirty="0"/>
              <a:t> датою </a:t>
            </a:r>
            <a:r>
              <a:rPr lang="ru-RU" dirty="0" err="1"/>
              <a:t>жіночого</a:t>
            </a:r>
            <a:r>
              <a:rPr lang="ru-RU" dirty="0"/>
              <a:t> свята: Клара </a:t>
            </a:r>
            <a:r>
              <a:rPr lang="ru-RU" dirty="0" err="1"/>
              <a:t>Цеткін</a:t>
            </a:r>
            <a:r>
              <a:rPr lang="ru-RU" dirty="0"/>
              <a:t> і Роза Люксембург </a:t>
            </a:r>
            <a:r>
              <a:rPr lang="ru-RU" dirty="0" err="1"/>
              <a:t>вирішили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цифра 8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Тому й </a:t>
            </a:r>
            <a:r>
              <a:rPr lang="ru-RU" dirty="0" err="1"/>
              <a:t>прийняли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призначити</a:t>
            </a:r>
            <a:r>
              <a:rPr lang="ru-RU" dirty="0"/>
              <a:t> свято на 8 число.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31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0" y="408305"/>
            <a:ext cx="10515600" cy="4351338"/>
          </a:xfrm>
        </p:spPr>
        <p:txBody>
          <a:bodyPr/>
          <a:lstStyle/>
          <a:p>
            <a:r>
              <a:rPr lang="ru-RU" dirty="0"/>
              <a:t>Дата 8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визначена</a:t>
            </a:r>
            <a:r>
              <a:rPr lang="ru-RU" dirty="0"/>
              <a:t> на ІІІ </a:t>
            </a:r>
            <a:r>
              <a:rPr lang="ru-RU" dirty="0" err="1"/>
              <a:t>комуністичній</a:t>
            </a:r>
            <a:r>
              <a:rPr lang="ru-RU" dirty="0"/>
              <a:t> </a:t>
            </a:r>
            <a:r>
              <a:rPr lang="ru-RU" dirty="0" err="1" smtClean="0"/>
              <a:t>Інтернаціональній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/>
              <a:t>в 1921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r>
              <a:rPr lang="ru-RU" baseline="30000" dirty="0"/>
              <a:t/>
            </a:r>
            <a:br>
              <a:rPr lang="ru-RU" baseline="30000" dirty="0"/>
            </a:b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/>
              <a:t>1920-х і 1930-х </a:t>
            </a:r>
            <a:r>
              <a:rPr lang="ru-RU" dirty="0" err="1"/>
              <a:t>років</a:t>
            </a:r>
            <a:r>
              <a:rPr lang="ru-RU" dirty="0"/>
              <a:t> день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помітним</a:t>
            </a:r>
            <a:r>
              <a:rPr lang="ru-RU" dirty="0"/>
              <a:t> як </a:t>
            </a:r>
            <a:r>
              <a:rPr lang="ru-RU" dirty="0" err="1"/>
              <a:t>соціалістичний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день</a:t>
            </a:r>
            <a:r>
              <a:rPr lang="ru-RU" dirty="0" smtClean="0"/>
              <a:t>.</a:t>
            </a:r>
          </a:p>
          <a:p>
            <a:r>
              <a:rPr lang="ru-RU" dirty="0"/>
              <a:t>8 </a:t>
            </a:r>
            <a:r>
              <a:rPr lang="ru-RU" dirty="0" err="1"/>
              <a:t>березня</a:t>
            </a:r>
            <a:r>
              <a:rPr lang="ru-RU" dirty="0"/>
              <a:t> 1922 року проходило як </a:t>
            </a:r>
            <a:r>
              <a:rPr lang="ru-RU" dirty="0" err="1"/>
              <a:t>загальнопролетарське</a:t>
            </a:r>
            <a:r>
              <a:rPr lang="ru-RU" dirty="0"/>
              <a:t> свято з </a:t>
            </a:r>
            <a:r>
              <a:rPr lang="ru-RU" dirty="0" err="1"/>
              <a:t>основними</a:t>
            </a:r>
            <a:r>
              <a:rPr lang="ru-RU" dirty="0"/>
              <a:t> лозунгами —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 smtClean="0"/>
              <a:t>профспілок</a:t>
            </a:r>
            <a:r>
              <a:rPr lang="ru-RU" dirty="0"/>
              <a:t>, </a:t>
            </a:r>
            <a:r>
              <a:rPr lang="ru-RU" dirty="0" err="1"/>
              <a:t>боротьба</a:t>
            </a:r>
            <a:r>
              <a:rPr lang="ru-RU" dirty="0"/>
              <a:t> з голодом і </a:t>
            </a:r>
            <a:r>
              <a:rPr lang="ru-RU" dirty="0" err="1"/>
              <a:t>жіночим</a:t>
            </a:r>
            <a:r>
              <a:rPr lang="ru-RU" dirty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.</a:t>
            </a:r>
          </a:p>
          <a:p>
            <a:r>
              <a:rPr lang="ru-RU" dirty="0"/>
              <a:t>8 </a:t>
            </a:r>
            <a:r>
              <a:rPr lang="ru-RU" dirty="0" err="1"/>
              <a:t>березня</a:t>
            </a:r>
            <a:r>
              <a:rPr lang="ru-RU" dirty="0"/>
              <a:t> 1923 року проходило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закликами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громадсько-політичного</a:t>
            </a:r>
            <a:r>
              <a:rPr lang="ru-RU" dirty="0"/>
              <a:t> і культурного </a:t>
            </a:r>
            <a:r>
              <a:rPr lang="ru-RU" dirty="0" err="1"/>
              <a:t>рівня</a:t>
            </a:r>
            <a:r>
              <a:rPr lang="ru-RU" dirty="0"/>
              <a:t> і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</a:t>
            </a:r>
            <a:r>
              <a:rPr lang="ru-RU" dirty="0" err="1" smtClean="0"/>
              <a:t>робітниць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8 березня - жіночий д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18" y="4469730"/>
            <a:ext cx="3712337" cy="2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7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171" y="200024"/>
            <a:ext cx="10515600" cy="6657975"/>
          </a:xfrm>
        </p:spPr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 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 день не </a:t>
            </a:r>
            <a:r>
              <a:rPr lang="ru-RU" dirty="0" err="1"/>
              <a:t>відзначався</a:t>
            </a:r>
            <a:r>
              <a:rPr lang="ru-RU" dirty="0"/>
              <a:t>, і </a:t>
            </a:r>
            <a:r>
              <a:rPr lang="ru-RU" dirty="0" err="1"/>
              <a:t>лише</a:t>
            </a:r>
            <a:r>
              <a:rPr lang="ru-RU" dirty="0"/>
              <a:t> в 1974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відновлюється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традиція</a:t>
            </a:r>
            <a:r>
              <a:rPr lang="ru-RU" dirty="0"/>
              <a:t> </a:t>
            </a:r>
            <a:r>
              <a:rPr lang="ru-RU" dirty="0" err="1"/>
              <a:t>жіночого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 1975 року (в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) день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визнаний</a:t>
            </a:r>
            <a:r>
              <a:rPr lang="ru-RU" dirty="0"/>
              <a:t> ООН як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день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  <a:p>
            <a:r>
              <a:rPr lang="ru-RU" dirty="0"/>
              <a:t>1977 року </a:t>
            </a:r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ООН </a:t>
            </a:r>
            <a:r>
              <a:rPr lang="ru-RU" dirty="0" err="1"/>
              <a:t>запропонувала</a:t>
            </a:r>
            <a:r>
              <a:rPr lang="ru-RU" dirty="0"/>
              <a:t> державам-</a:t>
            </a:r>
            <a:r>
              <a:rPr lang="ru-RU" dirty="0" err="1"/>
              <a:t>учасницям</a:t>
            </a:r>
            <a:r>
              <a:rPr lang="ru-RU" dirty="0"/>
              <a:t> </a:t>
            </a:r>
            <a:r>
              <a:rPr lang="ru-RU" dirty="0" err="1"/>
              <a:t>оголосити</a:t>
            </a:r>
            <a:r>
              <a:rPr lang="ru-RU" dirty="0"/>
              <a:t> 8 </a:t>
            </a:r>
            <a:r>
              <a:rPr lang="ru-RU" dirty="0" err="1"/>
              <a:t>березня</a:t>
            </a:r>
            <a:r>
              <a:rPr lang="ru-RU" dirty="0"/>
              <a:t> Днем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для прав </a:t>
            </a:r>
            <a:r>
              <a:rPr lang="ru-RU" dirty="0" err="1"/>
              <a:t>жінок</a:t>
            </a:r>
            <a:r>
              <a:rPr lang="ru-RU" dirty="0"/>
              <a:t> і миру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</a:t>
            </a:r>
            <a:endParaRPr lang="ru-RU" dirty="0"/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09171" y="1779453"/>
            <a:ext cx="8291739" cy="3499116"/>
            <a:chOff x="1766660" y="2014991"/>
            <a:chExt cx="8291739" cy="3499116"/>
          </a:xfrm>
        </p:grpSpPr>
        <p:pic>
          <p:nvPicPr>
            <p:cNvPr id="11266" name="Picture 2" descr="https://upload.wikimedia.org/wikipedia/commons/thumb/0/0e/7_Demands_%281974%29.jpg/500px-7_Demands_%281974%2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660" y="2014991"/>
              <a:ext cx="8291739" cy="3499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олилиния 3"/>
            <p:cNvSpPr/>
            <p:nvPr/>
          </p:nvSpPr>
          <p:spPr>
            <a:xfrm>
              <a:off x="6473371" y="3614057"/>
              <a:ext cx="873302" cy="812800"/>
            </a:xfrm>
            <a:custGeom>
              <a:avLst/>
              <a:gdLst>
                <a:gd name="connsiteX0" fmla="*/ 377372 w 873302"/>
                <a:gd name="connsiteY0" fmla="*/ 812800 h 812800"/>
                <a:gd name="connsiteX1" fmla="*/ 377372 w 873302"/>
                <a:gd name="connsiteY1" fmla="*/ 812800 h 812800"/>
                <a:gd name="connsiteX2" fmla="*/ 246743 w 873302"/>
                <a:gd name="connsiteY2" fmla="*/ 798286 h 812800"/>
                <a:gd name="connsiteX3" fmla="*/ 159658 w 873302"/>
                <a:gd name="connsiteY3" fmla="*/ 740229 h 812800"/>
                <a:gd name="connsiteX4" fmla="*/ 188686 w 873302"/>
                <a:gd name="connsiteY4" fmla="*/ 696686 h 812800"/>
                <a:gd name="connsiteX5" fmla="*/ 217715 w 873302"/>
                <a:gd name="connsiteY5" fmla="*/ 580572 h 812800"/>
                <a:gd name="connsiteX6" fmla="*/ 232229 w 873302"/>
                <a:gd name="connsiteY6" fmla="*/ 435429 h 812800"/>
                <a:gd name="connsiteX7" fmla="*/ 246743 w 873302"/>
                <a:gd name="connsiteY7" fmla="*/ 391886 h 812800"/>
                <a:gd name="connsiteX8" fmla="*/ 261258 w 873302"/>
                <a:gd name="connsiteY8" fmla="*/ 333829 h 812800"/>
                <a:gd name="connsiteX9" fmla="*/ 246743 w 873302"/>
                <a:gd name="connsiteY9" fmla="*/ 203200 h 812800"/>
                <a:gd name="connsiteX10" fmla="*/ 174172 w 873302"/>
                <a:gd name="connsiteY10" fmla="*/ 217714 h 812800"/>
                <a:gd name="connsiteX11" fmla="*/ 0 w 873302"/>
                <a:gd name="connsiteY11" fmla="*/ 174172 h 812800"/>
                <a:gd name="connsiteX12" fmla="*/ 43543 w 873302"/>
                <a:gd name="connsiteY12" fmla="*/ 87086 h 812800"/>
                <a:gd name="connsiteX13" fmla="*/ 87086 w 873302"/>
                <a:gd name="connsiteY13" fmla="*/ 0 h 812800"/>
                <a:gd name="connsiteX14" fmla="*/ 261258 w 873302"/>
                <a:gd name="connsiteY14" fmla="*/ 14514 h 812800"/>
                <a:gd name="connsiteX15" fmla="*/ 827315 w 873302"/>
                <a:gd name="connsiteY15" fmla="*/ 43543 h 812800"/>
                <a:gd name="connsiteX16" fmla="*/ 870858 w 873302"/>
                <a:gd name="connsiteY16" fmla="*/ 72572 h 812800"/>
                <a:gd name="connsiteX17" fmla="*/ 812800 w 873302"/>
                <a:gd name="connsiteY17" fmla="*/ 145143 h 812800"/>
                <a:gd name="connsiteX18" fmla="*/ 798286 w 873302"/>
                <a:gd name="connsiteY18" fmla="*/ 188686 h 812800"/>
                <a:gd name="connsiteX19" fmla="*/ 754743 w 873302"/>
                <a:gd name="connsiteY19" fmla="*/ 232229 h 812800"/>
                <a:gd name="connsiteX20" fmla="*/ 740229 w 873302"/>
                <a:gd name="connsiteY20" fmla="*/ 377372 h 812800"/>
                <a:gd name="connsiteX21" fmla="*/ 725715 w 873302"/>
                <a:gd name="connsiteY21" fmla="*/ 420914 h 812800"/>
                <a:gd name="connsiteX22" fmla="*/ 682172 w 873302"/>
                <a:gd name="connsiteY22" fmla="*/ 449943 h 812800"/>
                <a:gd name="connsiteX23" fmla="*/ 609600 w 873302"/>
                <a:gd name="connsiteY23" fmla="*/ 522514 h 812800"/>
                <a:gd name="connsiteX24" fmla="*/ 522515 w 873302"/>
                <a:gd name="connsiteY24" fmla="*/ 609600 h 812800"/>
                <a:gd name="connsiteX25" fmla="*/ 508000 w 873302"/>
                <a:gd name="connsiteY25" fmla="*/ 653143 h 812800"/>
                <a:gd name="connsiteX26" fmla="*/ 435429 w 873302"/>
                <a:gd name="connsiteY26" fmla="*/ 711200 h 812800"/>
                <a:gd name="connsiteX27" fmla="*/ 377372 w 873302"/>
                <a:gd name="connsiteY27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3302" h="812800">
                  <a:moveTo>
                    <a:pt x="377372" y="812800"/>
                  </a:moveTo>
                  <a:lnTo>
                    <a:pt x="377372" y="812800"/>
                  </a:lnTo>
                  <a:cubicBezTo>
                    <a:pt x="333829" y="807962"/>
                    <a:pt x="288306" y="812140"/>
                    <a:pt x="246743" y="798286"/>
                  </a:cubicBezTo>
                  <a:cubicBezTo>
                    <a:pt x="213646" y="787254"/>
                    <a:pt x="159658" y="740229"/>
                    <a:pt x="159658" y="740229"/>
                  </a:cubicBezTo>
                  <a:cubicBezTo>
                    <a:pt x="169334" y="725715"/>
                    <a:pt x="180885" y="712288"/>
                    <a:pt x="188686" y="696686"/>
                  </a:cubicBezTo>
                  <a:cubicBezTo>
                    <a:pt x="203562" y="666934"/>
                    <a:pt x="212195" y="608171"/>
                    <a:pt x="217715" y="580572"/>
                  </a:cubicBezTo>
                  <a:cubicBezTo>
                    <a:pt x="222553" y="532191"/>
                    <a:pt x="224836" y="483486"/>
                    <a:pt x="232229" y="435429"/>
                  </a:cubicBezTo>
                  <a:cubicBezTo>
                    <a:pt x="234555" y="420307"/>
                    <a:pt x="242540" y="406597"/>
                    <a:pt x="246743" y="391886"/>
                  </a:cubicBezTo>
                  <a:cubicBezTo>
                    <a:pt x="252223" y="372706"/>
                    <a:pt x="256420" y="353181"/>
                    <a:pt x="261258" y="333829"/>
                  </a:cubicBezTo>
                  <a:cubicBezTo>
                    <a:pt x="256420" y="290286"/>
                    <a:pt x="273030" y="238249"/>
                    <a:pt x="246743" y="203200"/>
                  </a:cubicBezTo>
                  <a:cubicBezTo>
                    <a:pt x="231941" y="183464"/>
                    <a:pt x="198779" y="219472"/>
                    <a:pt x="174172" y="217714"/>
                  </a:cubicBezTo>
                  <a:cubicBezTo>
                    <a:pt x="112417" y="213303"/>
                    <a:pt x="57113" y="193209"/>
                    <a:pt x="0" y="174172"/>
                  </a:cubicBezTo>
                  <a:cubicBezTo>
                    <a:pt x="36484" y="64725"/>
                    <a:pt x="-12730" y="199632"/>
                    <a:pt x="43543" y="87086"/>
                  </a:cubicBezTo>
                  <a:cubicBezTo>
                    <a:pt x="103635" y="-33097"/>
                    <a:pt x="3896" y="124787"/>
                    <a:pt x="87086" y="0"/>
                  </a:cubicBezTo>
                  <a:cubicBezTo>
                    <a:pt x="145143" y="4838"/>
                    <a:pt x="203052" y="12037"/>
                    <a:pt x="261258" y="14514"/>
                  </a:cubicBezTo>
                  <a:cubicBezTo>
                    <a:pt x="824779" y="38494"/>
                    <a:pt x="600723" y="-13104"/>
                    <a:pt x="827315" y="43543"/>
                  </a:cubicBezTo>
                  <a:cubicBezTo>
                    <a:pt x="841829" y="53219"/>
                    <a:pt x="864379" y="56376"/>
                    <a:pt x="870858" y="72572"/>
                  </a:cubicBezTo>
                  <a:cubicBezTo>
                    <a:pt x="885617" y="109469"/>
                    <a:pt x="829405" y="134073"/>
                    <a:pt x="812800" y="145143"/>
                  </a:cubicBezTo>
                  <a:cubicBezTo>
                    <a:pt x="807962" y="159657"/>
                    <a:pt x="806773" y="175956"/>
                    <a:pt x="798286" y="188686"/>
                  </a:cubicBezTo>
                  <a:cubicBezTo>
                    <a:pt x="786900" y="205765"/>
                    <a:pt x="760779" y="212610"/>
                    <a:pt x="754743" y="232229"/>
                  </a:cubicBezTo>
                  <a:cubicBezTo>
                    <a:pt x="740444" y="278701"/>
                    <a:pt x="747622" y="329315"/>
                    <a:pt x="740229" y="377372"/>
                  </a:cubicBezTo>
                  <a:cubicBezTo>
                    <a:pt x="737903" y="392493"/>
                    <a:pt x="735272" y="408967"/>
                    <a:pt x="725715" y="420914"/>
                  </a:cubicBezTo>
                  <a:cubicBezTo>
                    <a:pt x="714818" y="434536"/>
                    <a:pt x="696686" y="440267"/>
                    <a:pt x="682172" y="449943"/>
                  </a:cubicBezTo>
                  <a:cubicBezTo>
                    <a:pt x="622352" y="539671"/>
                    <a:pt x="688772" y="452139"/>
                    <a:pt x="609600" y="522514"/>
                  </a:cubicBezTo>
                  <a:cubicBezTo>
                    <a:pt x="578917" y="549788"/>
                    <a:pt x="522515" y="609600"/>
                    <a:pt x="522515" y="609600"/>
                  </a:cubicBezTo>
                  <a:cubicBezTo>
                    <a:pt x="517677" y="624114"/>
                    <a:pt x="516487" y="640413"/>
                    <a:pt x="508000" y="653143"/>
                  </a:cubicBezTo>
                  <a:cubicBezTo>
                    <a:pt x="482403" y="691539"/>
                    <a:pt x="469328" y="694251"/>
                    <a:pt x="435429" y="711200"/>
                  </a:cubicBezTo>
                  <a:lnTo>
                    <a:pt x="377372" y="812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268" name="Picture 4" descr="https://upload.wikimedia.org/wikipedia/commons/thumb/a/a3/Women%E2%80%99s_Day_March_%281975%29.jpg/220px-Women%E2%80%99s_Day_March_%281975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328" y="1887902"/>
            <a:ext cx="2253852" cy="29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3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771" y="693511"/>
            <a:ext cx="10515600" cy="4351338"/>
          </a:xfrm>
        </p:spPr>
        <p:txBody>
          <a:bodyPr/>
          <a:lstStyle/>
          <a:p>
            <a:r>
              <a:rPr lang="ru-RU" dirty="0"/>
              <a:t>8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</a:t>
            </a:r>
            <a:r>
              <a:rPr lang="ru-RU" dirty="0" err="1"/>
              <a:t>робочим</a:t>
            </a:r>
            <a:r>
              <a:rPr lang="ru-RU" dirty="0"/>
              <a:t> днем, </a:t>
            </a:r>
            <a:r>
              <a:rPr lang="ru-RU" dirty="0" err="1"/>
              <a:t>тільки</a:t>
            </a:r>
            <a:r>
              <a:rPr lang="ru-RU" dirty="0"/>
              <a:t> 8 </a:t>
            </a:r>
            <a:r>
              <a:rPr lang="ru-RU" dirty="0" err="1"/>
              <a:t>травня</a:t>
            </a:r>
            <a:r>
              <a:rPr lang="ru-RU" dirty="0"/>
              <a:t> 1965 року, </a:t>
            </a:r>
            <a:r>
              <a:rPr lang="ru-RU" dirty="0" err="1"/>
              <a:t>напередодні</a:t>
            </a:r>
            <a:r>
              <a:rPr lang="ru-RU" dirty="0"/>
              <a:t> 20-річчя Перемоги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вітчизняній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,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день 8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оголошений</a:t>
            </a:r>
            <a:r>
              <a:rPr lang="ru-RU" dirty="0"/>
              <a:t> в СРСР </a:t>
            </a:r>
            <a:r>
              <a:rPr lang="ru-RU" dirty="0" err="1"/>
              <a:t>святковим</a:t>
            </a:r>
            <a:r>
              <a:rPr lang="ru-RU" dirty="0"/>
              <a:t> днем.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8 березня, худ. Козюренко, вид-во: Мистецтво, 1965 - «VIOLITY» Auction &amp;  Antiqu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13005" r="8329" b="12181"/>
          <a:stretch/>
        </p:blipFill>
        <p:spPr bwMode="auto">
          <a:xfrm>
            <a:off x="3396344" y="2438400"/>
            <a:ext cx="3431088" cy="4242934"/>
          </a:xfrm>
          <a:prstGeom prst="parallelogram">
            <a:avLst>
              <a:gd name="adj" fmla="val 104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0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04" y="5586985"/>
            <a:ext cx="10515600" cy="12710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Статус </a:t>
            </a:r>
            <a:r>
              <a:rPr lang="ru-RU" dirty="0" err="1"/>
              <a:t>міжнародного</a:t>
            </a:r>
            <a:r>
              <a:rPr lang="ru-RU" dirty="0"/>
              <a:t> дня </a:t>
            </a:r>
            <a:r>
              <a:rPr lang="ru-RU" dirty="0" err="1"/>
              <a:t>жінок</a:t>
            </a:r>
            <a:r>
              <a:rPr lang="ru-RU" dirty="0"/>
              <a:t> у трудовому </a:t>
            </a:r>
            <a:r>
              <a:rPr lang="ru-RU" dirty="0" err="1"/>
              <a:t>законодавстві</a:t>
            </a:r>
            <a:r>
              <a:rPr lang="ru-RU" dirty="0"/>
              <a:t>: </a:t>
            </a:r>
            <a:r>
              <a:rPr lang="ru-RU" dirty="0" err="1"/>
              <a:t>червоний</a:t>
            </a:r>
            <a:r>
              <a:rPr lang="ru-RU" dirty="0"/>
              <a:t> — </a:t>
            </a:r>
            <a:r>
              <a:rPr lang="ru-RU" dirty="0" err="1"/>
              <a:t>вихідний</a:t>
            </a:r>
            <a:r>
              <a:rPr lang="ru-RU" dirty="0"/>
              <a:t> день, </a:t>
            </a:r>
            <a:r>
              <a:rPr lang="ru-RU" dirty="0" err="1"/>
              <a:t>помаранчевий</a:t>
            </a:r>
            <a:r>
              <a:rPr lang="ru-RU" dirty="0"/>
              <a:t> — </a:t>
            </a:r>
            <a:r>
              <a:rPr lang="ru-RU" dirty="0" err="1"/>
              <a:t>вихідний</a:t>
            </a:r>
            <a:r>
              <a:rPr lang="ru-RU" dirty="0"/>
              <a:t> для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жовтий</a:t>
            </a:r>
            <a:r>
              <a:rPr lang="ru-RU" dirty="0"/>
              <a:t> — </a:t>
            </a:r>
            <a:r>
              <a:rPr lang="ru-RU" dirty="0" err="1"/>
              <a:t>неофіційне</a:t>
            </a:r>
            <a:r>
              <a:rPr lang="ru-RU" dirty="0"/>
              <a:t> свято.</a:t>
            </a:r>
            <a:endParaRPr lang="ru-RU" dirty="0"/>
          </a:p>
        </p:txBody>
      </p:sp>
      <p:pic>
        <p:nvPicPr>
          <p:cNvPr id="8194" name="Picture 2" descr="https://upload.wikimedia.org/wikipedia/commons/thumb/3/33/International_Women%27s_Day_celebration.png/1920px-International_Women%27s_Day_celeb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7" y="-100583"/>
            <a:ext cx="11200134" cy="568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8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Листівка на 8 березня ⋆ 8 Березня, анімація гіф ⋆ Картинки, листівки,  привітанн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46" y="0"/>
            <a:ext cx="8814253" cy="6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4E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5400" b="1" dirty="0" err="1">
                <a:solidFill>
                  <a:srgbClr val="FF4E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sz="5400" b="1" dirty="0">
                <a:solidFill>
                  <a:srgbClr val="FF4E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/>
              <a:t>жіночий</a:t>
            </a:r>
            <a:r>
              <a:rPr lang="ru-RU" dirty="0"/>
              <a:t> день (</a:t>
            </a:r>
            <a:r>
              <a:rPr lang="en-US" dirty="0"/>
              <a:t>International women's Day) — </a:t>
            </a:r>
            <a:r>
              <a:rPr lang="ru-RU" dirty="0" err="1"/>
              <a:t>всесвітній</a:t>
            </a:r>
            <a:r>
              <a:rPr lang="ru-RU" dirty="0"/>
              <a:t> день </a:t>
            </a:r>
            <a:r>
              <a:rPr lang="ru-RU" dirty="0" err="1"/>
              <a:t>жінок</a:t>
            </a:r>
            <a:r>
              <a:rPr lang="ru-RU" dirty="0"/>
              <a:t>, в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відзначаються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у </a:t>
            </a:r>
            <a:r>
              <a:rPr lang="ru-RU" dirty="0" err="1"/>
              <a:t>політичній</a:t>
            </a:r>
            <a:r>
              <a:rPr lang="ru-RU" dirty="0"/>
              <a:t>, </a:t>
            </a:r>
            <a:r>
              <a:rPr lang="ru-RU" dirty="0" err="1"/>
              <a:t>економічній</a:t>
            </a:r>
            <a:r>
              <a:rPr lang="ru-RU" dirty="0"/>
              <a:t> і </a:t>
            </a:r>
            <a:r>
              <a:rPr lang="ru-RU" dirty="0" err="1"/>
              <a:t>соціальній</a:t>
            </a:r>
            <a:r>
              <a:rPr lang="ru-RU" dirty="0"/>
              <a:t> сферах, </a:t>
            </a:r>
            <a:r>
              <a:rPr lang="ru-RU" dirty="0" err="1"/>
              <a:t>святкується</a:t>
            </a:r>
            <a:r>
              <a:rPr lang="ru-RU" dirty="0"/>
              <a:t> </a:t>
            </a:r>
            <a:r>
              <a:rPr lang="ru-RU" dirty="0" err="1"/>
              <a:t>минуле</a:t>
            </a:r>
            <a:r>
              <a:rPr lang="ru-RU" dirty="0"/>
              <a:t>, </a:t>
            </a:r>
            <a:r>
              <a:rPr lang="ru-RU" dirty="0" err="1"/>
              <a:t>сьогодення</a:t>
            </a:r>
            <a:r>
              <a:rPr lang="ru-RU" dirty="0"/>
              <a:t> і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8 березня: день прав жінок VS квітково-шоколадний кіч – Поваг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3" r="52147"/>
          <a:stretch/>
        </p:blipFill>
        <p:spPr bwMode="auto">
          <a:xfrm>
            <a:off x="3932047" y="3262318"/>
            <a:ext cx="3895217" cy="35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71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69176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Витоки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жіночого</a:t>
            </a:r>
            <a:r>
              <a:rPr lang="ru-RU" dirty="0"/>
              <a:t> дня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в </a:t>
            </a:r>
            <a:r>
              <a:rPr lang="ru-RU" dirty="0" err="1"/>
              <a:t>давньоримській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, коли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і </a:t>
            </a:r>
            <a:r>
              <a:rPr lang="ru-RU" dirty="0" err="1"/>
              <a:t>дівчата</a:t>
            </a:r>
            <a:r>
              <a:rPr lang="ru-RU" dirty="0"/>
              <a:t> </a:t>
            </a:r>
            <a:r>
              <a:rPr lang="ru-RU" dirty="0" err="1"/>
              <a:t>вирушали</a:t>
            </a:r>
            <a:r>
              <a:rPr lang="ru-RU" dirty="0"/>
              <a:t> за </a:t>
            </a:r>
            <a:r>
              <a:rPr lang="ru-RU" dirty="0" err="1"/>
              <a:t>благословенням</a:t>
            </a:r>
            <a:r>
              <a:rPr lang="ru-RU" dirty="0"/>
              <a:t> до </a:t>
            </a:r>
            <a:r>
              <a:rPr lang="ru-RU" dirty="0" err="1"/>
              <a:t>Богині</a:t>
            </a:r>
            <a:r>
              <a:rPr lang="ru-RU" dirty="0"/>
              <a:t> Вести, вони </a:t>
            </a:r>
            <a:r>
              <a:rPr lang="ru-RU" dirty="0" err="1"/>
              <a:t>одягали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 </a:t>
            </a:r>
            <a:r>
              <a:rPr lang="ru-RU" dirty="0" err="1"/>
              <a:t>вбрання</a:t>
            </a:r>
            <a:r>
              <a:rPr lang="ru-RU" dirty="0"/>
              <a:t> і </a:t>
            </a:r>
            <a:r>
              <a:rPr lang="ru-RU" dirty="0" err="1"/>
              <a:t>найдорожчі</a:t>
            </a:r>
            <a:r>
              <a:rPr lang="ru-RU" dirty="0"/>
              <a:t> </a:t>
            </a:r>
            <a:r>
              <a:rPr lang="ru-RU" dirty="0" err="1"/>
              <a:t>прикраси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продемонструвати</a:t>
            </a:r>
            <a:r>
              <a:rPr lang="ru-RU" dirty="0"/>
              <a:t> </a:t>
            </a:r>
            <a:r>
              <a:rPr lang="ru-RU" dirty="0" err="1"/>
              <a:t>прихильність</a:t>
            </a:r>
            <a:r>
              <a:rPr lang="ru-RU" dirty="0"/>
              <a:t> </a:t>
            </a:r>
            <a:r>
              <a:rPr lang="ru-RU" dirty="0" err="1"/>
              <a:t>богів</a:t>
            </a:r>
            <a:r>
              <a:rPr lang="ru-RU" dirty="0"/>
              <a:t>. А </a:t>
            </a:r>
            <a:r>
              <a:rPr lang="ru-RU" dirty="0" err="1"/>
              <a:t>чоловіки</a:t>
            </a:r>
            <a:r>
              <a:rPr lang="ru-RU" dirty="0"/>
              <a:t> і батьки </a:t>
            </a:r>
            <a:r>
              <a:rPr lang="ru-RU" dirty="0" err="1"/>
              <a:t>обдаровували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невеликими </a:t>
            </a:r>
            <a:r>
              <a:rPr lang="ru-RU" dirty="0" err="1"/>
              <a:t>подарунками</a:t>
            </a:r>
            <a:r>
              <a:rPr lang="ru-RU" dirty="0"/>
              <a:t> в честь </a:t>
            </a:r>
            <a:r>
              <a:rPr lang="ru-RU" dirty="0" err="1"/>
              <a:t>цього</a:t>
            </a:r>
            <a:r>
              <a:rPr lang="ru-RU" dirty="0"/>
              <a:t> свята.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Жінка у давньому Римі. Частина перш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26" y="3610672"/>
            <a:ext cx="4535297" cy="30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5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52" y="5728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Але </a:t>
            </a:r>
            <a:r>
              <a:rPr lang="ru-RU" dirty="0" err="1"/>
              <a:t>справжня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жіночого</a:t>
            </a:r>
            <a:r>
              <a:rPr lang="ru-RU" dirty="0"/>
              <a:t> дня </a:t>
            </a:r>
            <a:r>
              <a:rPr lang="ru-RU" dirty="0" err="1"/>
              <a:t>почалася</a:t>
            </a:r>
            <a:r>
              <a:rPr lang="ru-RU" dirty="0"/>
              <a:t> 8 </a:t>
            </a:r>
            <a:r>
              <a:rPr lang="ru-RU" dirty="0" err="1"/>
              <a:t>березня</a:t>
            </a:r>
            <a:r>
              <a:rPr lang="ru-RU" dirty="0"/>
              <a:t> 1857 року, коли </a:t>
            </a:r>
            <a:r>
              <a:rPr lang="ru-RU" dirty="0" err="1"/>
              <a:t>працівниці</a:t>
            </a:r>
            <a:r>
              <a:rPr lang="ru-RU" dirty="0"/>
              <a:t> Нью-</a:t>
            </a:r>
            <a:r>
              <a:rPr lang="ru-RU" dirty="0" err="1"/>
              <a:t>Йоркських</a:t>
            </a:r>
            <a:r>
              <a:rPr lang="ru-RU" dirty="0"/>
              <a:t> фабрик </a:t>
            </a:r>
            <a:r>
              <a:rPr lang="ru-RU" dirty="0" err="1"/>
              <a:t>вийшли</a:t>
            </a:r>
            <a:r>
              <a:rPr lang="ru-RU" dirty="0"/>
              <a:t> на </a:t>
            </a:r>
            <a:r>
              <a:rPr lang="ru-RU" dirty="0" err="1"/>
              <a:t>демонстрацію</a:t>
            </a:r>
            <a:r>
              <a:rPr lang="ru-RU" dirty="0"/>
              <a:t> за </a:t>
            </a:r>
            <a:r>
              <a:rPr lang="ru-RU" dirty="0" err="1"/>
              <a:t>жіночі</a:t>
            </a:r>
            <a:r>
              <a:rPr lang="ru-RU" dirty="0"/>
              <a:t> права: </a:t>
            </a:r>
            <a:r>
              <a:rPr lang="ru-RU" dirty="0" err="1"/>
              <a:t>рівну</a:t>
            </a:r>
            <a:r>
              <a:rPr lang="ru-RU" dirty="0"/>
              <a:t> оплату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дня з 16 годин до 10 годин.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активістки</a:t>
            </a:r>
            <a:r>
              <a:rPr lang="ru-RU" dirty="0"/>
              <a:t> </a:t>
            </a:r>
            <a:r>
              <a:rPr lang="ru-RU" dirty="0" err="1"/>
              <a:t>спробували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до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жіночої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голосувати</a:t>
            </a:r>
            <a:r>
              <a:rPr lang="ru-RU" dirty="0"/>
              <a:t> і умов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права.</a:t>
            </a:r>
          </a:p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демонстрацій</a:t>
            </a:r>
            <a:r>
              <a:rPr lang="ru-RU" dirty="0"/>
              <a:t> в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взяли </a:t>
            </a:r>
            <a:r>
              <a:rPr lang="ru-RU" dirty="0" err="1"/>
              <a:t>дівчину</a:t>
            </a:r>
            <a:r>
              <a:rPr lang="ru-RU" dirty="0"/>
              <a:t>, а у </a:t>
            </a:r>
            <a:r>
              <a:rPr lang="ru-RU" dirty="0" err="1"/>
              <a:t>світі</a:t>
            </a:r>
            <a:r>
              <a:rPr lang="ru-RU" dirty="0"/>
              <a:t> почали </a:t>
            </a:r>
            <a:r>
              <a:rPr lang="ru-RU" dirty="0" err="1"/>
              <a:t>з'являтися</a:t>
            </a:r>
            <a:r>
              <a:rPr lang="ru-RU" dirty="0"/>
              <a:t>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профспілки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8 березня: історія, привіт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4288535"/>
            <a:ext cx="3306216" cy="24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обірка матеріалів з жіночої/гендерної тематики на сайті &quot;Україна Модерна&quot;  - Україна модер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70" y="4288535"/>
            <a:ext cx="4300427" cy="24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0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488" y="6277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28 лютого 1908 року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почалися</a:t>
            </a:r>
            <a:r>
              <a:rPr lang="ru-RU" dirty="0"/>
              <a:t> </a:t>
            </a:r>
            <a:r>
              <a:rPr lang="ru-RU" dirty="0" err="1"/>
              <a:t>страйки</a:t>
            </a:r>
            <a:r>
              <a:rPr lang="ru-RU" dirty="0"/>
              <a:t> нью-</a:t>
            </a:r>
            <a:r>
              <a:rPr lang="ru-RU" dirty="0" err="1"/>
              <a:t>йоркських</a:t>
            </a:r>
            <a:r>
              <a:rPr lang="ru-RU" dirty="0"/>
              <a:t> </a:t>
            </a:r>
            <a:r>
              <a:rPr lang="ru-RU" dirty="0" err="1"/>
              <a:t>робітниць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зібрали</a:t>
            </a:r>
            <a:r>
              <a:rPr lang="ru-RU" dirty="0"/>
              <a:t> на </a:t>
            </a:r>
            <a:r>
              <a:rPr lang="ru-RU" dirty="0" err="1"/>
              <a:t>вулицях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15 000 </a:t>
            </a:r>
            <a:r>
              <a:rPr lang="ru-RU" dirty="0" err="1"/>
              <a:t>незадоволених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. А в 1909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соціалісти</a:t>
            </a:r>
            <a:r>
              <a:rPr lang="ru-RU" dirty="0"/>
              <a:t> </a:t>
            </a:r>
            <a:r>
              <a:rPr lang="ru-RU" dirty="0" err="1"/>
              <a:t>прийняли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відзначати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день в </a:t>
            </a:r>
            <a:r>
              <a:rPr lang="ru-RU" dirty="0" err="1"/>
              <a:t>останню</a:t>
            </a:r>
            <a:r>
              <a:rPr lang="ru-RU" dirty="0"/>
              <a:t> </a:t>
            </a:r>
            <a:r>
              <a:rPr lang="ru-RU" dirty="0" err="1"/>
              <a:t>неділю</a:t>
            </a:r>
            <a:r>
              <a:rPr lang="ru-RU" dirty="0"/>
              <a:t> лютого.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Міжнародний жіночий день: букет тюльпанів з ноткою фемінізму | HU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67" y="3330892"/>
            <a:ext cx="8231042" cy="32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0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208" y="5820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1910 </a:t>
            </a:r>
            <a:r>
              <a:rPr lang="ru-RU" dirty="0" err="1"/>
              <a:t>році</a:t>
            </a:r>
            <a:r>
              <a:rPr lang="ru-RU" dirty="0"/>
              <a:t> Клара </a:t>
            </a:r>
            <a:r>
              <a:rPr lang="ru-RU" dirty="0" err="1"/>
              <a:t>Цеткін</a:t>
            </a:r>
            <a:r>
              <a:rPr lang="ru-RU" dirty="0"/>
              <a:t> </a:t>
            </a:r>
            <a:r>
              <a:rPr lang="ru-RU" dirty="0" err="1"/>
              <a:t>ініціювала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жіночого</a:t>
            </a:r>
            <a:r>
              <a:rPr lang="ru-RU" dirty="0"/>
              <a:t> дня, коли </a:t>
            </a:r>
            <a:r>
              <a:rPr lang="ru-RU" dirty="0" err="1"/>
              <a:t>жінки</a:t>
            </a:r>
            <a:r>
              <a:rPr lang="ru-RU" dirty="0"/>
              <a:t> з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збиратися</a:t>
            </a:r>
            <a:r>
              <a:rPr lang="ru-RU" dirty="0"/>
              <a:t> на </a:t>
            </a:r>
            <a:r>
              <a:rPr lang="ru-RU" dirty="0" err="1"/>
              <a:t>мітинги</a:t>
            </a:r>
            <a:r>
              <a:rPr lang="ru-RU" dirty="0"/>
              <a:t> і </a:t>
            </a:r>
            <a:r>
              <a:rPr lang="ru-RU" dirty="0" err="1"/>
              <a:t>демонстрації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громадськості</a:t>
            </a:r>
            <a:r>
              <a:rPr lang="ru-RU" dirty="0"/>
              <a:t> до </a:t>
            </a:r>
            <a:r>
              <a:rPr lang="ru-RU" dirty="0" err="1"/>
              <a:t>соціальних</a:t>
            </a:r>
            <a:r>
              <a:rPr lang="ru-RU" dirty="0"/>
              <a:t> проблем і </a:t>
            </a:r>
            <a:r>
              <a:rPr lang="ru-RU" dirty="0" err="1"/>
              <a:t>утискань</a:t>
            </a:r>
            <a:r>
              <a:rPr lang="ru-RU" dirty="0"/>
              <a:t>, з </a:t>
            </a:r>
            <a:r>
              <a:rPr lang="ru-RU" dirty="0" err="1"/>
              <a:t>якими</a:t>
            </a:r>
            <a:r>
              <a:rPr lang="ru-RU" dirty="0"/>
              <a:t> вони </a:t>
            </a:r>
            <a:r>
              <a:rPr lang="ru-RU" dirty="0" err="1"/>
              <a:t>стикаються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Історія 8 березня: Клара Цеткі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39" y="2309177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8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064" y="5637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8 </a:t>
            </a:r>
            <a:r>
              <a:rPr lang="ru-RU" dirty="0" err="1"/>
              <a:t>березня</a:t>
            </a:r>
            <a:r>
              <a:rPr lang="ru-RU" dirty="0"/>
              <a:t> 1917 року </a:t>
            </a:r>
            <a:r>
              <a:rPr lang="ru-RU" dirty="0" err="1"/>
              <a:t>відбулась</a:t>
            </a:r>
            <a:r>
              <a:rPr lang="ru-RU" dirty="0"/>
              <a:t> </a:t>
            </a:r>
            <a:r>
              <a:rPr lang="ru-RU" dirty="0" err="1"/>
              <a:t>жіноча</a:t>
            </a:r>
            <a:r>
              <a:rPr lang="ru-RU" dirty="0"/>
              <a:t> </a:t>
            </a:r>
            <a:r>
              <a:rPr lang="ru-RU" dirty="0" err="1"/>
              <a:t>демонстрація</a:t>
            </a:r>
            <a:r>
              <a:rPr lang="ru-RU" dirty="0"/>
              <a:t> в </a:t>
            </a:r>
            <a:r>
              <a:rPr lang="ru-RU" dirty="0" err="1"/>
              <a:t>Петрограді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/>
              <a:t>той час як два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солдатів</a:t>
            </a:r>
            <a:r>
              <a:rPr lang="ru-RU" dirty="0"/>
              <a:t> </a:t>
            </a:r>
            <a:r>
              <a:rPr lang="ru-RU" dirty="0" err="1"/>
              <a:t>загинули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з </a:t>
            </a:r>
            <a:r>
              <a:rPr lang="ru-RU" dirty="0" err="1"/>
              <a:t>вимогами</a:t>
            </a:r>
            <a:r>
              <a:rPr lang="ru-RU" dirty="0"/>
              <a:t> "</a:t>
            </a:r>
            <a:r>
              <a:rPr lang="ru-RU" dirty="0" err="1"/>
              <a:t>хліба</a:t>
            </a:r>
            <a:r>
              <a:rPr lang="ru-RU" dirty="0"/>
              <a:t> і миру".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історична</a:t>
            </a:r>
            <a:r>
              <a:rPr lang="ru-RU" dirty="0"/>
              <a:t> </a:t>
            </a:r>
            <a:r>
              <a:rPr lang="ru-RU" dirty="0" err="1"/>
              <a:t>неділя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на 23 лютого за </a:t>
            </a:r>
            <a:r>
              <a:rPr lang="ru-RU" dirty="0" err="1"/>
              <a:t>юліанським</a:t>
            </a:r>
            <a:r>
              <a:rPr lang="ru-RU" dirty="0"/>
              <a:t> календарем, </a:t>
            </a:r>
            <a:r>
              <a:rPr lang="ru-RU" dirty="0" err="1"/>
              <a:t>або</a:t>
            </a:r>
            <a:r>
              <a:rPr lang="ru-RU" dirty="0"/>
              <a:t> 8 </a:t>
            </a:r>
            <a:r>
              <a:rPr lang="ru-RU" dirty="0" err="1"/>
              <a:t>березня</a:t>
            </a:r>
            <a:r>
              <a:rPr lang="ru-RU" dirty="0"/>
              <a:t> за </a:t>
            </a:r>
            <a:r>
              <a:rPr lang="ru-RU" dirty="0" err="1"/>
              <a:t>григоріанським</a:t>
            </a:r>
            <a:r>
              <a:rPr lang="ru-RU" dirty="0"/>
              <a:t> – на початку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Цей день в історії : 8 березня 1917 : Друга Російська револю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39" y="2739422"/>
            <a:ext cx="5376671" cy="40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4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4000309"/>
            <a:ext cx="10515600" cy="3753803"/>
          </a:xfrm>
        </p:spPr>
        <p:txBody>
          <a:bodyPr>
            <a:normAutofit/>
          </a:bodyPr>
          <a:lstStyle/>
          <a:p>
            <a:r>
              <a:rPr lang="ru-RU" dirty="0" err="1"/>
              <a:t>Версія</a:t>
            </a:r>
            <a:r>
              <a:rPr lang="ru-RU" dirty="0"/>
              <a:t> </a:t>
            </a:r>
            <a:r>
              <a:rPr lang="ru-RU" dirty="0" err="1"/>
              <a:t>соціалісток</a:t>
            </a:r>
            <a:r>
              <a:rPr lang="ru-RU" dirty="0"/>
              <a:t>. У далекому 1910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соціалістки</a:t>
            </a:r>
            <a:r>
              <a:rPr lang="ru-RU" dirty="0"/>
              <a:t> </a:t>
            </a:r>
            <a:r>
              <a:rPr lang="ru-RU" dirty="0" err="1"/>
              <a:t>зустрілися</a:t>
            </a:r>
            <a:r>
              <a:rPr lang="ru-RU" dirty="0"/>
              <a:t> з Розою Люксембург і Кларою </a:t>
            </a:r>
            <a:r>
              <a:rPr lang="ru-RU" dirty="0" err="1"/>
              <a:t>Цеткін</a:t>
            </a:r>
            <a:r>
              <a:rPr lang="ru-RU" dirty="0"/>
              <a:t>. </a:t>
            </a:r>
            <a:r>
              <a:rPr lang="ru-RU" dirty="0" err="1"/>
              <a:t>Сталося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на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в </a:t>
            </a:r>
            <a:r>
              <a:rPr lang="ru-RU" dirty="0" err="1"/>
              <a:t>Копенгагені</a:t>
            </a:r>
            <a:r>
              <a:rPr lang="ru-RU" dirty="0"/>
              <a:t>. Там вони і </a:t>
            </a:r>
            <a:r>
              <a:rPr lang="ru-RU" dirty="0" err="1"/>
              <a:t>вирішили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відзначати</a:t>
            </a:r>
            <a:r>
              <a:rPr lang="ru-RU" dirty="0"/>
              <a:t> </a:t>
            </a:r>
            <a:r>
              <a:rPr lang="ru-RU" dirty="0" err="1"/>
              <a:t>подібне</a:t>
            </a:r>
            <a:r>
              <a:rPr lang="ru-RU" dirty="0"/>
              <a:t> свято. Правда,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називалося</a:t>
            </a:r>
            <a:r>
              <a:rPr lang="ru-RU" dirty="0"/>
              <a:t> </a:t>
            </a:r>
            <a:r>
              <a:rPr lang="ru-RU" dirty="0" err="1"/>
              <a:t>Міжнародний</a:t>
            </a:r>
            <a:r>
              <a:rPr lang="ru-RU" dirty="0"/>
              <a:t> день </a:t>
            </a:r>
            <a:r>
              <a:rPr lang="ru-RU" dirty="0" err="1"/>
              <a:t>солідарності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за </a:t>
            </a:r>
            <a:r>
              <a:rPr lang="ru-RU" dirty="0" err="1"/>
              <a:t>економічне</a:t>
            </a:r>
            <a:r>
              <a:rPr lang="ru-RU" dirty="0"/>
              <a:t>, </a:t>
            </a:r>
            <a:r>
              <a:rPr lang="ru-RU" dirty="0" err="1"/>
              <a:t>соціальне</a:t>
            </a:r>
            <a:r>
              <a:rPr lang="ru-RU" dirty="0"/>
              <a:t> і </a:t>
            </a:r>
            <a:r>
              <a:rPr lang="ru-RU" dirty="0" err="1"/>
              <a:t>політичне</a:t>
            </a:r>
            <a:r>
              <a:rPr lang="ru-RU" dirty="0"/>
              <a:t> </a:t>
            </a:r>
            <a:r>
              <a:rPr lang="ru-RU" dirty="0" err="1"/>
              <a:t>рівноправ'я</a:t>
            </a:r>
            <a:r>
              <a:rPr lang="ru-RU" dirty="0"/>
              <a:t> з </a:t>
            </a:r>
            <a:r>
              <a:rPr lang="ru-RU" dirty="0" err="1"/>
              <a:t>чоловіками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https://upload.wikimedia.org/wikipedia/commons/thumb/1/1f/Zetkin_luxemburg1910.jpg/220px-Zetkin_luxemburg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58" y="127698"/>
            <a:ext cx="2724785" cy="38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0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376" y="557784"/>
            <a:ext cx="10652760" cy="58752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Перший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день </a:t>
            </a:r>
            <a:r>
              <a:rPr lang="ru-RU" dirty="0" err="1"/>
              <a:t>був</a:t>
            </a:r>
            <a:r>
              <a:rPr lang="ru-RU" dirty="0"/>
              <a:t> проведений </a:t>
            </a:r>
            <a:r>
              <a:rPr lang="ru-RU" b="1" dirty="0"/>
              <a:t>19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1911</a:t>
            </a:r>
            <a:r>
              <a:rPr lang="ru-RU" dirty="0" smtClean="0"/>
              <a:t>р. з </a:t>
            </a:r>
            <a:r>
              <a:rPr lang="ru-RU" dirty="0" err="1"/>
              <a:t>вимогами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 права голосу та </a:t>
            </a:r>
            <a:r>
              <a:rPr lang="ru-RU" dirty="0" err="1"/>
              <a:t>займати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 посади, права на </a:t>
            </a:r>
            <a:r>
              <a:rPr lang="ru-RU" dirty="0" err="1"/>
              <a:t>працю</a:t>
            </a:r>
            <a:r>
              <a:rPr lang="ru-RU" dirty="0"/>
              <a:t> і </a:t>
            </a:r>
            <a:r>
              <a:rPr lang="ru-RU" dirty="0" err="1"/>
              <a:t>припинення</a:t>
            </a:r>
            <a:r>
              <a:rPr lang="ru-RU" dirty="0"/>
              <a:t> </a:t>
            </a:r>
            <a:r>
              <a:rPr lang="ru-RU" dirty="0" err="1"/>
              <a:t>дискримінації</a:t>
            </a:r>
            <a:r>
              <a:rPr lang="ru-RU" dirty="0"/>
              <a:t> на </a:t>
            </a:r>
            <a:r>
              <a:rPr lang="ru-RU" dirty="0" err="1"/>
              <a:t>роботі</a:t>
            </a:r>
            <a:r>
              <a:rPr lang="ru-RU" dirty="0"/>
              <a:t>. </a:t>
            </a:r>
            <a:r>
              <a:rPr lang="ru-RU" dirty="0" err="1" smtClean="0"/>
              <a:t>Відзначався</a:t>
            </a:r>
            <a:r>
              <a:rPr lang="ru-RU" dirty="0" smtClean="0"/>
              <a:t> </a:t>
            </a:r>
            <a:r>
              <a:rPr lang="ru-RU" dirty="0"/>
              <a:t>в </a:t>
            </a:r>
            <a:r>
              <a:rPr lang="ru-RU" dirty="0" err="1"/>
              <a:t>Німецькій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 Австро-</a:t>
            </a:r>
            <a:r>
              <a:rPr lang="ru-RU" dirty="0" err="1"/>
              <a:t>Угорщині</a:t>
            </a:r>
            <a:r>
              <a:rPr lang="ru-RU" dirty="0"/>
              <a:t>, </a:t>
            </a:r>
            <a:r>
              <a:rPr lang="ru-RU" dirty="0" err="1"/>
              <a:t>Швейцарії</a:t>
            </a:r>
            <a:r>
              <a:rPr lang="ru-RU" dirty="0"/>
              <a:t> та </a:t>
            </a:r>
            <a:r>
              <a:rPr lang="ru-RU" dirty="0" err="1"/>
              <a:t>Данії</a:t>
            </a:r>
            <a:r>
              <a:rPr lang="ru-RU" dirty="0"/>
              <a:t> 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мільйона</a:t>
            </a:r>
            <a:r>
              <a:rPr lang="ru-RU" dirty="0"/>
              <a:t> людей взяли участь у </a:t>
            </a:r>
            <a:r>
              <a:rPr lang="ru-RU" dirty="0" err="1"/>
              <a:t>мітингах</a:t>
            </a:r>
            <a:r>
              <a:rPr lang="ru-RU" dirty="0"/>
              <a:t>. </a:t>
            </a:r>
            <a:r>
              <a:rPr lang="ru-RU" dirty="0" err="1"/>
              <a:t>Німкені</a:t>
            </a:r>
            <a:r>
              <a:rPr lang="ru-RU" dirty="0"/>
              <a:t> </a:t>
            </a:r>
            <a:r>
              <a:rPr lang="ru-RU" dirty="0" err="1"/>
              <a:t>обрали</a:t>
            </a:r>
            <a:r>
              <a:rPr lang="ru-RU" dirty="0"/>
              <a:t> 19 </a:t>
            </a:r>
            <a:r>
              <a:rPr lang="ru-RU" dirty="0" err="1"/>
              <a:t>березня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 19 </a:t>
            </a:r>
            <a:r>
              <a:rPr lang="ru-RU" dirty="0" err="1"/>
              <a:t>березня</a:t>
            </a:r>
            <a:r>
              <a:rPr lang="ru-RU" dirty="0"/>
              <a:t> 1848 року король </a:t>
            </a:r>
            <a:r>
              <a:rPr lang="ru-RU" dirty="0" err="1"/>
              <a:t>Пруссії</a:t>
            </a:r>
            <a:r>
              <a:rPr lang="ru-RU" dirty="0"/>
              <a:t> перед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збройного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 </a:t>
            </a:r>
            <a:r>
              <a:rPr lang="ru-RU" dirty="0" err="1"/>
              <a:t>пообіцяв</a:t>
            </a:r>
            <a:r>
              <a:rPr lang="ru-RU" dirty="0"/>
              <a:t> (але </a:t>
            </a:r>
            <a:r>
              <a:rPr lang="ru-RU" dirty="0" err="1"/>
              <a:t>згодом</a:t>
            </a:r>
            <a:r>
              <a:rPr lang="ru-RU" dirty="0"/>
              <a:t> не </a:t>
            </a:r>
            <a:r>
              <a:rPr lang="ru-RU" dirty="0" err="1"/>
              <a:t>виконав</a:t>
            </a:r>
            <a:r>
              <a:rPr lang="ru-RU" dirty="0"/>
              <a:t> </a:t>
            </a:r>
            <a:r>
              <a:rPr lang="ru-RU" dirty="0" err="1"/>
              <a:t>обіцянки</a:t>
            </a:r>
            <a:r>
              <a:rPr lang="ru-RU" dirty="0"/>
              <a:t>) провести </a:t>
            </a:r>
            <a:r>
              <a:rPr lang="ru-RU" dirty="0" err="1"/>
              <a:t>реформи</a:t>
            </a:r>
            <a:r>
              <a:rPr lang="ru-RU" dirty="0"/>
              <a:t> — </a:t>
            </a:r>
            <a:r>
              <a:rPr lang="ru-RU" dirty="0" err="1"/>
              <a:t>включно</a:t>
            </a:r>
            <a:r>
              <a:rPr lang="ru-RU" dirty="0"/>
              <a:t> з </a:t>
            </a:r>
            <a:r>
              <a:rPr lang="ru-RU" dirty="0" err="1"/>
              <a:t>узаконенням</a:t>
            </a:r>
            <a:r>
              <a:rPr lang="ru-RU" dirty="0"/>
              <a:t> </a:t>
            </a:r>
            <a:r>
              <a:rPr lang="ru-RU" dirty="0" err="1"/>
              <a:t>виборчого</a:t>
            </a:r>
            <a:r>
              <a:rPr lang="ru-RU" dirty="0"/>
              <a:t> права для </a:t>
            </a:r>
            <a:r>
              <a:rPr lang="ru-RU" dirty="0" err="1"/>
              <a:t>жінок</a:t>
            </a:r>
            <a:r>
              <a:rPr lang="ru-RU" dirty="0"/>
              <a:t>.</a:t>
            </a:r>
          </a:p>
          <a:p>
            <a:r>
              <a:rPr lang="ru-RU" dirty="0"/>
              <a:t>У 1912 </a:t>
            </a:r>
            <a:r>
              <a:rPr lang="ru-RU" dirty="0" err="1"/>
              <a:t>році</a:t>
            </a:r>
            <a:r>
              <a:rPr lang="ru-RU" dirty="0"/>
              <a:t> свято </a:t>
            </a:r>
            <a:r>
              <a:rPr lang="ru-RU" dirty="0" err="1"/>
              <a:t>відзначалося</a:t>
            </a:r>
            <a:r>
              <a:rPr lang="ru-RU" dirty="0"/>
              <a:t> </a:t>
            </a:r>
            <a:r>
              <a:rPr lang="ru-RU" dirty="0" err="1"/>
              <a:t>тими</a:t>
            </a:r>
            <a:r>
              <a:rPr lang="ru-RU" dirty="0"/>
              <a:t> ж </a:t>
            </a:r>
            <a:r>
              <a:rPr lang="ru-RU" dirty="0" err="1"/>
              <a:t>чотирма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попереднього</a:t>
            </a:r>
            <a:r>
              <a:rPr lang="ru-RU" dirty="0"/>
              <a:t> року, і </a:t>
            </a:r>
            <a:r>
              <a:rPr lang="ru-RU" dirty="0" err="1"/>
              <a:t>знову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1912</a:t>
            </a:r>
            <a:r>
              <a:rPr lang="ru-RU" dirty="0"/>
              <a:t> року день </a:t>
            </a:r>
            <a:r>
              <a:rPr lang="ru-RU" dirty="0" err="1"/>
              <a:t>відзначили</a:t>
            </a:r>
            <a:r>
              <a:rPr lang="ru-RU" dirty="0"/>
              <a:t> </a:t>
            </a:r>
            <a:r>
              <a:rPr lang="ru-RU" b="1" dirty="0"/>
              <a:t>12 </a:t>
            </a:r>
            <a:r>
              <a:rPr lang="ru-RU" b="1" dirty="0" err="1"/>
              <a:t>травня</a:t>
            </a:r>
            <a:r>
              <a:rPr lang="ru-RU" dirty="0"/>
              <a:t>.</a:t>
            </a:r>
          </a:p>
          <a:p>
            <a:r>
              <a:rPr lang="ru-RU" b="1" dirty="0"/>
              <a:t>У 1913 та 1914 роках</a:t>
            </a:r>
            <a:r>
              <a:rPr lang="ru-RU" dirty="0"/>
              <a:t>, у рамках </a:t>
            </a:r>
            <a:r>
              <a:rPr lang="ru-RU" dirty="0" err="1"/>
              <a:t>руху</a:t>
            </a:r>
            <a:r>
              <a:rPr lang="ru-RU" dirty="0"/>
              <a:t> за мир </a:t>
            </a:r>
            <a:r>
              <a:rPr lang="ru-RU" dirty="0" err="1"/>
              <a:t>напередодні</a:t>
            </a:r>
            <a:r>
              <a:rPr lang="ru-RU" dirty="0"/>
              <a:t> 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, 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організовують</a:t>
            </a:r>
            <a:r>
              <a:rPr lang="ru-RU" dirty="0"/>
              <a:t> у </a:t>
            </a:r>
            <a:r>
              <a:rPr lang="ru-RU" b="1" dirty="0" err="1"/>
              <a:t>кінці</a:t>
            </a:r>
            <a:r>
              <a:rPr lang="ru-RU" b="1" dirty="0"/>
              <a:t> лютого </a:t>
            </a:r>
            <a:r>
              <a:rPr lang="ru-RU" b="1" dirty="0" err="1"/>
              <a:t>або</a:t>
            </a:r>
            <a:r>
              <a:rPr lang="ru-RU" b="1" dirty="0"/>
              <a:t> на початку </a:t>
            </a:r>
            <a:r>
              <a:rPr lang="ru-RU" b="1" dirty="0" err="1"/>
              <a:t>березня</a:t>
            </a:r>
            <a:r>
              <a:rPr lang="ru-RU" b="1" dirty="0"/>
              <a:t> </a:t>
            </a:r>
            <a:r>
              <a:rPr lang="ru-RU" dirty="0" err="1"/>
              <a:t>антивоєнні</a:t>
            </a:r>
            <a:r>
              <a:rPr lang="ru-RU" dirty="0"/>
              <a:t> </a:t>
            </a:r>
            <a:r>
              <a:rPr lang="ru-RU" dirty="0" err="1"/>
              <a:t>мітинги</a:t>
            </a:r>
            <a:r>
              <a:rPr lang="ru-RU" dirty="0"/>
              <a:t>.</a:t>
            </a:r>
          </a:p>
          <a:p>
            <a:r>
              <a:rPr lang="ru-RU" b="1" dirty="0"/>
              <a:t>Лише 1914 </a:t>
            </a:r>
            <a:r>
              <a:rPr lang="ru-RU" dirty="0"/>
              <a:t>року день </a:t>
            </a:r>
            <a:r>
              <a:rPr lang="ru-RU" dirty="0" err="1"/>
              <a:t>відзначався</a:t>
            </a:r>
            <a:r>
              <a:rPr lang="ru-RU" dirty="0"/>
              <a:t> </a:t>
            </a:r>
            <a:r>
              <a:rPr lang="ru-RU" b="1" dirty="0"/>
              <a:t>8 </a:t>
            </a:r>
            <a:r>
              <a:rPr lang="ru-RU" b="1" dirty="0" err="1"/>
              <a:t>березня</a:t>
            </a:r>
            <a:r>
              <a:rPr lang="ru-RU" b="1" dirty="0"/>
              <a:t> </a:t>
            </a:r>
            <a:r>
              <a:rPr lang="ru-RU" dirty="0" err="1"/>
              <a:t>одночасно</a:t>
            </a:r>
            <a:r>
              <a:rPr lang="ru-RU" dirty="0"/>
              <a:t> в шести </a:t>
            </a:r>
            <a:r>
              <a:rPr lang="ru-RU" dirty="0" err="1"/>
              <a:t>країнах</a:t>
            </a:r>
            <a:r>
              <a:rPr lang="ru-RU" dirty="0"/>
              <a:t>: Австро-</a:t>
            </a:r>
            <a:r>
              <a:rPr lang="ru-RU" dirty="0" err="1"/>
              <a:t>Угорській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</a:t>
            </a:r>
            <a:r>
              <a:rPr lang="ru-RU" dirty="0" err="1"/>
              <a:t>Данії</a:t>
            </a:r>
            <a:r>
              <a:rPr lang="ru-RU" dirty="0"/>
              <a:t>, </a:t>
            </a:r>
            <a:r>
              <a:rPr lang="ru-RU" dirty="0" err="1"/>
              <a:t>Німецькій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 </a:t>
            </a:r>
            <a:r>
              <a:rPr lang="ru-RU" dirty="0" err="1"/>
              <a:t>Нідерландах</a:t>
            </a:r>
            <a:r>
              <a:rPr lang="ru-RU" dirty="0"/>
              <a:t>, </a:t>
            </a:r>
            <a:r>
              <a:rPr lang="ru-RU" dirty="0" err="1"/>
              <a:t>Російській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та </a:t>
            </a:r>
            <a:r>
              <a:rPr lang="ru-RU" dirty="0" err="1" smtClean="0"/>
              <a:t>Швейцарії</a:t>
            </a:r>
            <a:r>
              <a:rPr lang="ru-RU" baseline="30000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1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338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8 березня </vt:lpstr>
      <vt:lpstr>8 березня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danya</cp:lastModifiedBy>
  <cp:revision>9</cp:revision>
  <dcterms:created xsi:type="dcterms:W3CDTF">2020-05-19T06:29:34Z</dcterms:created>
  <dcterms:modified xsi:type="dcterms:W3CDTF">2021-02-27T18:34:11Z</dcterms:modified>
</cp:coreProperties>
</file>