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notesMasterIdLst>
    <p:notesMasterId r:id="rId14"/>
  </p:notesMasterIdLst>
  <p:sldIdLst>
    <p:sldId id="256" r:id="rId2"/>
    <p:sldId id="264" r:id="rId3"/>
    <p:sldId id="265" r:id="rId4"/>
    <p:sldId id="266" r:id="rId5"/>
    <p:sldId id="273" r:id="rId6"/>
    <p:sldId id="274" r:id="rId7"/>
    <p:sldId id="275" r:id="rId8"/>
    <p:sldId id="276" r:id="rId9"/>
    <p:sldId id="277" r:id="rId10"/>
    <p:sldId id="280" r:id="rId11"/>
    <p:sldId id="278" r:id="rId12"/>
    <p:sldId id="281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DBD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6" d="100"/>
          <a:sy n="46" d="100"/>
        </p:scale>
        <p:origin x="66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010676-1117-4B23-8743-EBA78F6900A8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831215CD-2D5D-4008-B7D1-21755C440AC2}">
      <dgm:prSet phldrT="[Текст]" custT="1"/>
      <dgm:spPr/>
      <dgm:t>
        <a:bodyPr/>
        <a:lstStyle/>
        <a:p>
          <a:r>
            <a:rPr lang="uk-UA" sz="2000" b="1" u="sng" dirty="0" smtClean="0"/>
            <a:t>І</a:t>
          </a:r>
          <a:r>
            <a:rPr lang="uk-UA" sz="2000" b="1" i="0" u="sng" dirty="0" smtClean="0"/>
            <a:t>.</a:t>
          </a:r>
          <a:r>
            <a:rPr lang="uk-UA" sz="2000" dirty="0" smtClean="0"/>
            <a:t> Методи колективно-групового навчання</a:t>
          </a:r>
          <a:endParaRPr lang="ru-RU" sz="2000" dirty="0"/>
        </a:p>
      </dgm:t>
    </dgm:pt>
    <dgm:pt modelId="{6B913112-9538-43B1-9D4F-107232FA7C86}" type="parTrans" cxnId="{8606E3EA-D554-4685-B84C-13EFC97B4EB1}">
      <dgm:prSet/>
      <dgm:spPr/>
      <dgm:t>
        <a:bodyPr/>
        <a:lstStyle/>
        <a:p>
          <a:endParaRPr lang="ru-RU"/>
        </a:p>
      </dgm:t>
    </dgm:pt>
    <dgm:pt modelId="{FAD394A7-4314-4B1F-A249-B909EB605327}" type="sibTrans" cxnId="{8606E3EA-D554-4685-B84C-13EFC97B4EB1}">
      <dgm:prSet/>
      <dgm:spPr/>
      <dgm:t>
        <a:bodyPr/>
        <a:lstStyle/>
        <a:p>
          <a:endParaRPr lang="ru-RU"/>
        </a:p>
      </dgm:t>
    </dgm:pt>
    <dgm:pt modelId="{6525E9B0-F216-4DC3-A8B0-22207425B67B}">
      <dgm:prSet phldrT="[Текст]" custT="1"/>
      <dgm:spPr/>
      <dgm:t>
        <a:bodyPr/>
        <a:lstStyle/>
        <a:p>
          <a:r>
            <a:rPr kumimoji="0" lang="uk-UA" altLang="ru-RU" sz="1300" b="1" i="1" u="sng" strike="noStrike" cap="none" normalizeH="0" baseline="0" dirty="0" smtClean="0">
              <a:ln>
                <a:noFill/>
              </a:ln>
              <a:solidFill>
                <a:srgbClr val="004134"/>
              </a:solidFill>
              <a:effectLst/>
              <a:latin typeface="Georgia" panose="02040502050405020303" pitchFamily="18" charset="0"/>
            </a:rPr>
            <a:t>«Мікрофон»</a:t>
          </a:r>
          <a:r>
            <a:rPr kumimoji="0" lang="uk-UA" altLang="ru-RU" sz="1300" b="1" i="1" u="none" strike="noStrike" cap="none" normalizeH="0" baseline="0" dirty="0" smtClean="0">
              <a:ln>
                <a:noFill/>
              </a:ln>
              <a:solidFill>
                <a:srgbClr val="004134"/>
              </a:solidFill>
              <a:effectLst/>
              <a:latin typeface="Georgia" panose="02040502050405020303" pitchFamily="18" charset="0"/>
            </a:rPr>
            <a:t>  (</a:t>
          </a:r>
          <a:r>
            <a:rPr kumimoji="0" lang="uk-UA" altLang="ru-RU" sz="1300" b="1" i="0" u="none" strike="noStrike" cap="none" normalizeH="0" baseline="0" dirty="0" smtClean="0">
              <a:ln>
                <a:noFill/>
              </a:ln>
              <a:solidFill>
                <a:srgbClr val="004134"/>
              </a:solidFill>
              <a:effectLst/>
              <a:latin typeface="Georgia" panose="02040502050405020303" pitchFamily="18" charset="0"/>
            </a:rPr>
            <a:t>учні  швидко по черзі висловлюються з приводу </a:t>
          </a:r>
          <a:r>
            <a:rPr kumimoji="0" lang="uk-UA" altLang="ru-RU" sz="1300" b="1" i="0" u="none" strike="noStrike" cap="none" normalizeH="0" baseline="0" dirty="0" err="1" smtClean="0">
              <a:ln>
                <a:noFill/>
              </a:ln>
              <a:solidFill>
                <a:srgbClr val="004134"/>
              </a:solidFill>
              <a:effectLst/>
              <a:latin typeface="Georgia" panose="02040502050405020303" pitchFamily="18" charset="0"/>
            </a:rPr>
            <a:t>проблеми,передаючи</a:t>
          </a:r>
          <a:r>
            <a:rPr kumimoji="0" lang="uk-UA" altLang="ru-RU" sz="1300" b="1" i="0" u="none" strike="noStrike" cap="none" normalizeH="0" baseline="0" dirty="0" smtClean="0">
              <a:ln>
                <a:noFill/>
              </a:ln>
              <a:solidFill>
                <a:srgbClr val="004134"/>
              </a:solidFill>
              <a:effectLst/>
              <a:latin typeface="Georgia" panose="02040502050405020303" pitchFamily="18" charset="0"/>
            </a:rPr>
            <a:t> один одному уявний</a:t>
          </a:r>
        </a:p>
        <a:p>
          <a:pPr rtl="0"/>
          <a:r>
            <a:rPr kumimoji="0" lang="uk-UA" altLang="ru-RU" sz="1300" b="1" i="0" u="none" strike="noStrike" cap="none" normalizeH="0" baseline="0" dirty="0" smtClean="0">
              <a:ln>
                <a:noFill/>
              </a:ln>
              <a:solidFill>
                <a:srgbClr val="004134"/>
              </a:solidFill>
              <a:effectLst/>
              <a:latin typeface="Georgia" panose="02040502050405020303" pitchFamily="18" charset="0"/>
            </a:rPr>
            <a:t>«мікрофон</a:t>
          </a:r>
          <a:r>
            <a:rPr kumimoji="0" lang="uk-UA" altLang="ru-RU" sz="1300" b="1" i="1" u="none" strike="noStrike" cap="none" normalizeH="0" baseline="0" dirty="0" smtClean="0">
              <a:ln>
                <a:noFill/>
              </a:ln>
              <a:solidFill>
                <a:srgbClr val="004134"/>
              </a:solidFill>
              <a:effectLst/>
              <a:latin typeface="Georgia" panose="02040502050405020303" pitchFamily="18" charset="0"/>
            </a:rPr>
            <a:t>»(олівець чи ручку)</a:t>
          </a:r>
          <a:r>
            <a:rPr kumimoji="0" lang="uk-UA" altLang="ru-RU" sz="1300" b="1" i="0" u="none" strike="noStrike" cap="none" normalizeH="0" baseline="0" dirty="0" smtClean="0">
              <a:ln>
                <a:noFill/>
              </a:ln>
              <a:solidFill>
                <a:srgbClr val="004134"/>
              </a:solidFill>
              <a:effectLst/>
              <a:latin typeface="Georgia" panose="02040502050405020303" pitchFamily="18" charset="0"/>
            </a:rPr>
            <a:t>; один учень може почати відповідь, а інший – доповнює, завершує відповідь). </a:t>
          </a:r>
        </a:p>
        <a:p>
          <a:pPr rtl="0"/>
          <a:r>
            <a:rPr kumimoji="0" lang="uk-UA" altLang="ru-RU" sz="1300" b="1" i="0" u="none" strike="noStrike" cap="none" normalizeH="0" baseline="0" dirty="0" smtClean="0">
              <a:ln>
                <a:noFill/>
              </a:ln>
              <a:solidFill>
                <a:srgbClr val="004134"/>
              </a:solidFill>
              <a:effectLst/>
              <a:latin typeface="Georgia" panose="02040502050405020303" pitchFamily="18" charset="0"/>
            </a:rPr>
            <a:t>Наприклад: «Про наявність у потерпілого  внутрішньої кровотечі  можуть свідчити такі симптоми:...» або «Причинами виникнення гострого болю у животі можуть бути:..» тощо</a:t>
          </a:r>
          <a:endParaRPr lang="ru-RU" sz="1300" dirty="0"/>
        </a:p>
      </dgm:t>
    </dgm:pt>
    <dgm:pt modelId="{D588693B-609D-495E-998C-9749E0DC57B4}" type="parTrans" cxnId="{B29B00DB-1508-4CD1-A37D-C1F3A4FC4109}">
      <dgm:prSet/>
      <dgm:spPr/>
      <dgm:t>
        <a:bodyPr/>
        <a:lstStyle/>
        <a:p>
          <a:endParaRPr lang="ru-RU"/>
        </a:p>
      </dgm:t>
    </dgm:pt>
    <dgm:pt modelId="{0DBECB25-5CA2-4494-BB95-EE1524FA0496}" type="sibTrans" cxnId="{B29B00DB-1508-4CD1-A37D-C1F3A4FC4109}">
      <dgm:prSet/>
      <dgm:spPr/>
      <dgm:t>
        <a:bodyPr/>
        <a:lstStyle/>
        <a:p>
          <a:endParaRPr lang="ru-RU"/>
        </a:p>
      </dgm:t>
    </dgm:pt>
    <dgm:pt modelId="{C42D6C78-AEF1-49B4-A2D2-1C53B99E509D}">
      <dgm:prSet phldrT="[Текст]" custT="1"/>
      <dgm:spPr/>
      <dgm:t>
        <a:bodyPr/>
        <a:lstStyle/>
        <a:p>
          <a:r>
            <a:rPr kumimoji="0" lang="uk-UA" altLang="ru-RU" sz="1300" b="1" i="1" u="sng" strike="noStrike" cap="none" normalizeH="0" baseline="0" dirty="0" smtClean="0">
              <a:ln>
                <a:noFill/>
              </a:ln>
              <a:solidFill>
                <a:srgbClr val="004134"/>
              </a:solidFill>
              <a:effectLst/>
              <a:latin typeface="Georgia" panose="02040502050405020303" pitchFamily="18" charset="0"/>
            </a:rPr>
            <a:t>«Мозковий штурм»</a:t>
          </a:r>
          <a:r>
            <a:rPr kumimoji="0" lang="uk-UA" altLang="ru-RU" sz="1300" b="1" i="0" u="none" strike="noStrike" cap="none" normalizeH="0" baseline="0" dirty="0" smtClean="0">
              <a:ln>
                <a:noFill/>
              </a:ln>
              <a:solidFill>
                <a:srgbClr val="004134"/>
              </a:solidFill>
              <a:effectLst/>
              <a:latin typeface="Georgia" panose="02040502050405020303" pitchFamily="18" charset="0"/>
            </a:rPr>
            <a:t>  (учні по черзі висловлюють свої думки з приводу поставленого питання). Наприклад: «Які можливі наслідки черепно-мозкової травми?  Або  «Які ускладнення можуть виникати при ушкодженні органів черевної порожнини?» тощо. </a:t>
          </a:r>
        </a:p>
        <a:p>
          <a:r>
            <a:rPr kumimoji="0" lang="uk-UA" altLang="ru-RU" sz="1300" b="1" i="0" u="none" strike="noStrike" cap="none" normalizeH="0" baseline="0" dirty="0" smtClean="0">
              <a:ln>
                <a:noFill/>
              </a:ln>
              <a:solidFill>
                <a:srgbClr val="004134"/>
              </a:solidFill>
              <a:effectLst/>
              <a:latin typeface="Georgia" panose="02040502050405020303" pitchFamily="18" charset="0"/>
            </a:rPr>
            <a:t>Звісно, перед цим варто пригадати особливості будови та функцій даних органів та  систем організму людини, тоді процес висування ідей проходитиме значно жвавіше.  </a:t>
          </a:r>
          <a:endParaRPr lang="ru-RU" sz="1300" dirty="0"/>
        </a:p>
      </dgm:t>
    </dgm:pt>
    <dgm:pt modelId="{98B7779A-0B15-453A-9D33-94146E065278}" type="parTrans" cxnId="{D12CA308-B7F0-4B04-B917-A3B0381A6B15}">
      <dgm:prSet/>
      <dgm:spPr/>
      <dgm:t>
        <a:bodyPr/>
        <a:lstStyle/>
        <a:p>
          <a:endParaRPr lang="ru-RU"/>
        </a:p>
      </dgm:t>
    </dgm:pt>
    <dgm:pt modelId="{64B486D3-23B6-4D33-841B-47D704CB086A}" type="sibTrans" cxnId="{D12CA308-B7F0-4B04-B917-A3B0381A6B15}">
      <dgm:prSet/>
      <dgm:spPr/>
      <dgm:t>
        <a:bodyPr/>
        <a:lstStyle/>
        <a:p>
          <a:endParaRPr lang="ru-RU"/>
        </a:p>
      </dgm:t>
    </dgm:pt>
    <dgm:pt modelId="{9C58B264-9A0F-441F-9131-FB996E93B4DE}">
      <dgm:prSet phldrT="[Текст]" custT="1"/>
      <dgm:spPr/>
      <dgm:t>
        <a:bodyPr/>
        <a:lstStyle/>
        <a:p>
          <a:r>
            <a:rPr kumimoji="0" lang="uk-UA" altLang="ru-RU" sz="1300" b="1" i="1" u="sng" strike="noStrike" cap="none" normalizeH="0" baseline="0" dirty="0" smtClean="0">
              <a:ln>
                <a:noFill/>
              </a:ln>
              <a:solidFill>
                <a:srgbClr val="004134"/>
              </a:solidFill>
              <a:effectLst/>
              <a:latin typeface="Georgia" panose="02040502050405020303" pitchFamily="18" charset="0"/>
            </a:rPr>
            <a:t>«Навчаючись учу»</a:t>
          </a:r>
          <a:r>
            <a:rPr kumimoji="0" lang="uk-UA" altLang="ru-RU" sz="1300" b="1" i="0" u="none" strike="noStrike" cap="none" normalizeH="0" baseline="0" dirty="0" smtClean="0">
              <a:ln>
                <a:noFill/>
              </a:ln>
              <a:solidFill>
                <a:srgbClr val="004134"/>
              </a:solidFill>
              <a:effectLst/>
              <a:latin typeface="Georgia" panose="02040502050405020303" pitchFamily="18" charset="0"/>
            </a:rPr>
            <a:t>  (кожен учень отримує картку з частиною інформації з даної теми або із ситуативною задачею, опрацьовує її, доповідає однокласникам і вислуховує їх </a:t>
          </a:r>
        </a:p>
        <a:p>
          <a:pPr rtl="0"/>
          <a:r>
            <a:rPr kumimoji="0" lang="uk-UA" altLang="ru-RU" sz="1300" b="1" i="0" u="none" strike="noStrike" cap="none" normalizeH="0" baseline="0" dirty="0" smtClean="0">
              <a:ln>
                <a:noFill/>
              </a:ln>
              <a:solidFill>
                <a:srgbClr val="004134"/>
              </a:solidFill>
              <a:effectLst/>
              <a:latin typeface="Georgia" panose="02040502050405020303" pitchFamily="18" charset="0"/>
            </a:rPr>
            <a:t>розповіді та зауваження щодо своєї відповіді чи  практичних дій). Така технологія успішно використовується  під час вивчення і теоретичних питань і, особливо, під час практичних занять. </a:t>
          </a:r>
        </a:p>
        <a:p>
          <a:pPr rtl="0"/>
          <a:r>
            <a:rPr kumimoji="0" lang="uk-UA" altLang="ru-RU" sz="1300" b="1" i="0" u="none" strike="noStrike" cap="none" normalizeH="0" baseline="0" dirty="0" smtClean="0">
              <a:ln>
                <a:noFill/>
              </a:ln>
              <a:solidFill>
                <a:srgbClr val="004134"/>
              </a:solidFill>
              <a:effectLst/>
              <a:latin typeface="Georgia" panose="02040502050405020303" pitchFamily="18" charset="0"/>
            </a:rPr>
            <a:t>Наприклад, під час вивчення теми « Кровотечі. Способи зупинки кровотеч»,  учням роздаються  інструктивні картки із описом окремого способу зупинки  кровотечі.</a:t>
          </a:r>
        </a:p>
        <a:p>
          <a:pPr rtl="0"/>
          <a:r>
            <a:rPr kumimoji="0" lang="uk-UA" altLang="ru-RU" sz="1300" b="1" i="0" u="none" strike="noStrike" cap="none" normalizeH="0" baseline="0" dirty="0" smtClean="0">
              <a:ln>
                <a:noFill/>
              </a:ln>
              <a:solidFill>
                <a:srgbClr val="004134"/>
              </a:solidFill>
              <a:effectLst/>
              <a:latin typeface="Georgia" panose="02040502050405020303" pitchFamily="18" charset="0"/>
            </a:rPr>
            <a:t>Після чого вони детально вивчають дану інформацію та доносять її до інших або демонструють виконання конкретної ситуативної задачі. Тут надзвичайно великою є роль вчителя,</a:t>
          </a:r>
        </a:p>
        <a:p>
          <a:pPr rtl="0"/>
          <a:r>
            <a:rPr kumimoji="0" lang="uk-UA" altLang="ru-RU" sz="1300" b="1" i="0" u="none" strike="noStrike" cap="none" normalizeH="0" baseline="0" dirty="0" smtClean="0">
              <a:ln>
                <a:noFill/>
              </a:ln>
              <a:solidFill>
                <a:srgbClr val="004134"/>
              </a:solidFill>
              <a:effectLst/>
              <a:latin typeface="Georgia" panose="02040502050405020303" pitchFamily="18" charset="0"/>
            </a:rPr>
            <a:t>як спостерігача та координатора  цього процесу. Потрібен постійний контроль  і  увага до кожного із дітей. </a:t>
          </a:r>
          <a:endParaRPr lang="ru-RU" sz="1300" dirty="0"/>
        </a:p>
      </dgm:t>
    </dgm:pt>
    <dgm:pt modelId="{CC7AEA5A-1091-42AF-9595-02B78936EF7F}" type="parTrans" cxnId="{C315D1C3-9CEB-41AE-A009-7D76EAA842F8}">
      <dgm:prSet/>
      <dgm:spPr/>
      <dgm:t>
        <a:bodyPr/>
        <a:lstStyle/>
        <a:p>
          <a:endParaRPr lang="ru-RU"/>
        </a:p>
      </dgm:t>
    </dgm:pt>
    <dgm:pt modelId="{48090AC2-DAC0-432B-95D0-54B8A9407003}" type="sibTrans" cxnId="{C315D1C3-9CEB-41AE-A009-7D76EAA842F8}">
      <dgm:prSet/>
      <dgm:spPr/>
      <dgm:t>
        <a:bodyPr/>
        <a:lstStyle/>
        <a:p>
          <a:endParaRPr lang="ru-RU"/>
        </a:p>
      </dgm:t>
    </dgm:pt>
    <dgm:pt modelId="{131B5C20-4D11-453B-B741-1B0D5177E09A}">
      <dgm:prSet custT="1"/>
      <dgm:spPr/>
      <dgm:t>
        <a:bodyPr/>
        <a:lstStyle/>
        <a:p>
          <a:r>
            <a:rPr kumimoji="0" lang="uk-UA" altLang="ru-RU" sz="1300" b="1" i="1" u="sng" strike="noStrike" cap="none" normalizeH="0" baseline="0" dirty="0" smtClean="0">
              <a:ln>
                <a:noFill/>
              </a:ln>
              <a:solidFill>
                <a:srgbClr val="004134"/>
              </a:solidFill>
              <a:effectLst/>
              <a:latin typeface="Georgia" panose="02040502050405020303" pitchFamily="18" charset="0"/>
            </a:rPr>
            <a:t>«Незакінчене речення»</a:t>
          </a:r>
          <a:r>
            <a:rPr kumimoji="0" lang="uk-UA" altLang="ru-RU" sz="1300" b="1" i="0" u="sng" strike="noStrike" cap="none" normalizeH="0" baseline="0" dirty="0" smtClean="0">
              <a:ln>
                <a:noFill/>
              </a:ln>
              <a:solidFill>
                <a:srgbClr val="004134"/>
              </a:solidFill>
              <a:effectLst/>
              <a:latin typeface="Georgia" panose="02040502050405020303" pitchFamily="18" charset="0"/>
            </a:rPr>
            <a:t> </a:t>
          </a:r>
          <a:r>
            <a:rPr kumimoji="0" lang="uk-UA" altLang="ru-RU" sz="1300" b="1" i="0" u="none" strike="noStrike" cap="none" normalizeH="0" baseline="0" dirty="0" smtClean="0">
              <a:ln>
                <a:noFill/>
              </a:ln>
              <a:solidFill>
                <a:srgbClr val="004134"/>
              </a:solidFill>
              <a:effectLst/>
              <a:latin typeface="Georgia" panose="02040502050405020303" pitchFamily="18" charset="0"/>
            </a:rPr>
            <a:t> (учням пропонується перелік визначень, або тез у вигляді незакінчених речень </a:t>
          </a:r>
        </a:p>
        <a:p>
          <a:pPr rtl="0"/>
          <a:r>
            <a:rPr kumimoji="0" lang="uk-UA" altLang="ru-RU" sz="1300" b="1" i="0" u="none" strike="noStrike" cap="none" normalizeH="0" baseline="0" dirty="0" smtClean="0">
              <a:ln>
                <a:noFill/>
              </a:ln>
              <a:solidFill>
                <a:srgbClr val="004134"/>
              </a:solidFill>
              <a:effectLst/>
              <a:latin typeface="Georgia" panose="02040502050405020303" pitchFamily="18" charset="0"/>
            </a:rPr>
            <a:t>та перелік відповідей; діти повинні встановити відповідність між першим та другим списками, або  просто завершити тезу). Наприклад: « Джгут накладають лише при кровотечі……..» або «При переломі кісток гомілки необхідно </a:t>
          </a:r>
          <a:r>
            <a:rPr kumimoji="0" lang="uk-UA" altLang="ru-RU" sz="1300" b="1" i="0" u="none" strike="noStrike" cap="none" normalizeH="0" baseline="0" dirty="0" err="1" smtClean="0">
              <a:ln>
                <a:noFill/>
              </a:ln>
              <a:solidFill>
                <a:srgbClr val="004134"/>
              </a:solidFill>
              <a:effectLst/>
              <a:latin typeface="Georgia" panose="02040502050405020303" pitchFamily="18" charset="0"/>
            </a:rPr>
            <a:t>знерухомити</a:t>
          </a:r>
          <a:r>
            <a:rPr kumimoji="0" lang="uk-UA" altLang="ru-RU" sz="1300" b="1" i="0" u="none" strike="noStrike" cap="none" normalizeH="0" baseline="0" dirty="0" smtClean="0">
              <a:ln>
                <a:noFill/>
              </a:ln>
              <a:solidFill>
                <a:srgbClr val="004134"/>
              </a:solidFill>
              <a:effectLst/>
              <a:latin typeface="Georgia" panose="02040502050405020303" pitchFamily="18" charset="0"/>
            </a:rPr>
            <a:t>……….» тощо.</a:t>
          </a:r>
          <a:endParaRPr lang="ru-RU" sz="1300" dirty="0"/>
        </a:p>
      </dgm:t>
    </dgm:pt>
    <dgm:pt modelId="{F3BEE45B-31BB-4DA8-B404-ADDDCEACA157}" type="parTrans" cxnId="{D11D63B0-96E9-4D02-A6B1-6F7A99CD2E75}">
      <dgm:prSet/>
      <dgm:spPr/>
      <dgm:t>
        <a:bodyPr/>
        <a:lstStyle/>
        <a:p>
          <a:endParaRPr lang="ru-RU"/>
        </a:p>
      </dgm:t>
    </dgm:pt>
    <dgm:pt modelId="{DDE0D529-DD77-4EE4-B347-7848BDC4765A}" type="sibTrans" cxnId="{D11D63B0-96E9-4D02-A6B1-6F7A99CD2E75}">
      <dgm:prSet/>
      <dgm:spPr/>
      <dgm:t>
        <a:bodyPr/>
        <a:lstStyle/>
        <a:p>
          <a:endParaRPr lang="ru-RU"/>
        </a:p>
      </dgm:t>
    </dgm:pt>
    <dgm:pt modelId="{D638B0FB-5C0C-4C7A-ABAF-3909BA220586}" type="pres">
      <dgm:prSet presAssocID="{24010676-1117-4B23-8743-EBA78F6900A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C57443-E7D1-4C67-85E7-06527B058649}" type="pres">
      <dgm:prSet presAssocID="{831215CD-2D5D-4008-B7D1-21755C440AC2}" presName="root1" presStyleCnt="0"/>
      <dgm:spPr/>
    </dgm:pt>
    <dgm:pt modelId="{FB0B0CA0-62EB-4C1F-8DC6-675A88B10FAA}" type="pres">
      <dgm:prSet presAssocID="{831215CD-2D5D-4008-B7D1-21755C440AC2}" presName="LevelOneTextNode" presStyleLbl="node0" presStyleIdx="0" presStyleCnt="1" custLinFactNeighborY="2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C1DAA5D-2473-41A6-8066-78F6003C2CCE}" type="pres">
      <dgm:prSet presAssocID="{831215CD-2D5D-4008-B7D1-21755C440AC2}" presName="level2hierChild" presStyleCnt="0"/>
      <dgm:spPr/>
    </dgm:pt>
    <dgm:pt modelId="{CC6FF6CB-DE84-4746-91EE-E37BF54E83B2}" type="pres">
      <dgm:prSet presAssocID="{D588693B-609D-495E-998C-9749E0DC57B4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4D7BA6C1-293A-4D14-9AD7-86185BE0CA97}" type="pres">
      <dgm:prSet presAssocID="{D588693B-609D-495E-998C-9749E0DC57B4}" presName="connTx" presStyleLbl="parChTrans1D2" presStyleIdx="0" presStyleCnt="4"/>
      <dgm:spPr/>
      <dgm:t>
        <a:bodyPr/>
        <a:lstStyle/>
        <a:p>
          <a:endParaRPr lang="ru-RU"/>
        </a:p>
      </dgm:t>
    </dgm:pt>
    <dgm:pt modelId="{E2163E30-2A6C-4D9E-9903-2D50248C8583}" type="pres">
      <dgm:prSet presAssocID="{6525E9B0-F216-4DC3-A8B0-22207425B67B}" presName="root2" presStyleCnt="0"/>
      <dgm:spPr/>
    </dgm:pt>
    <dgm:pt modelId="{20EC87FE-9FCE-475F-B662-9507FE560375}" type="pres">
      <dgm:prSet presAssocID="{6525E9B0-F216-4DC3-A8B0-22207425B67B}" presName="LevelTwoTextNode" presStyleLbl="node2" presStyleIdx="0" presStyleCnt="4" custScaleX="287316" custScaleY="1193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56B9B7C-049C-4BD6-AD3E-2BBF30A7BD51}" type="pres">
      <dgm:prSet presAssocID="{6525E9B0-F216-4DC3-A8B0-22207425B67B}" presName="level3hierChild" presStyleCnt="0"/>
      <dgm:spPr/>
    </dgm:pt>
    <dgm:pt modelId="{06990CF7-B418-49E9-AB41-C1833EBD6FC8}" type="pres">
      <dgm:prSet presAssocID="{F3BEE45B-31BB-4DA8-B404-ADDDCEACA157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E734600F-3A83-492B-AB94-1880222CE841}" type="pres">
      <dgm:prSet presAssocID="{F3BEE45B-31BB-4DA8-B404-ADDDCEACA157}" presName="connTx" presStyleLbl="parChTrans1D2" presStyleIdx="1" presStyleCnt="4"/>
      <dgm:spPr/>
      <dgm:t>
        <a:bodyPr/>
        <a:lstStyle/>
        <a:p>
          <a:endParaRPr lang="ru-RU"/>
        </a:p>
      </dgm:t>
    </dgm:pt>
    <dgm:pt modelId="{A7CEB1D9-8039-429A-BEA2-D81886E0B994}" type="pres">
      <dgm:prSet presAssocID="{131B5C20-4D11-453B-B741-1B0D5177E09A}" presName="root2" presStyleCnt="0"/>
      <dgm:spPr/>
    </dgm:pt>
    <dgm:pt modelId="{9E4C5BEA-F981-4A10-8E4C-8AA4625BB779}" type="pres">
      <dgm:prSet presAssocID="{131B5C20-4D11-453B-B741-1B0D5177E09A}" presName="LevelTwoTextNode" presStyleLbl="node2" presStyleIdx="1" presStyleCnt="4" custScaleX="2906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01367C3-8DA5-483E-8CC1-55078E0C24F1}" type="pres">
      <dgm:prSet presAssocID="{131B5C20-4D11-453B-B741-1B0D5177E09A}" presName="level3hierChild" presStyleCnt="0"/>
      <dgm:spPr/>
    </dgm:pt>
    <dgm:pt modelId="{D5794368-AC69-47D8-A4EE-C11BBEDAC6A8}" type="pres">
      <dgm:prSet presAssocID="{98B7779A-0B15-453A-9D33-94146E065278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EF3D6C0A-CA33-40EB-B6AC-C0629ADF331A}" type="pres">
      <dgm:prSet presAssocID="{98B7779A-0B15-453A-9D33-94146E065278}" presName="connTx" presStyleLbl="parChTrans1D2" presStyleIdx="2" presStyleCnt="4"/>
      <dgm:spPr/>
      <dgm:t>
        <a:bodyPr/>
        <a:lstStyle/>
        <a:p>
          <a:endParaRPr lang="ru-RU"/>
        </a:p>
      </dgm:t>
    </dgm:pt>
    <dgm:pt modelId="{414B5E10-5186-4D26-AF56-B3AB1B9ADC2C}" type="pres">
      <dgm:prSet presAssocID="{C42D6C78-AEF1-49B4-A2D2-1C53B99E509D}" presName="root2" presStyleCnt="0"/>
      <dgm:spPr/>
    </dgm:pt>
    <dgm:pt modelId="{0D56BE17-71A4-4916-AE03-F0688562913F}" type="pres">
      <dgm:prSet presAssocID="{C42D6C78-AEF1-49B4-A2D2-1C53B99E509D}" presName="LevelTwoTextNode" presStyleLbl="node2" presStyleIdx="2" presStyleCnt="4" custScaleX="28894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8D372ED-FC0B-4DD0-8CA0-B81BAE5E9BB3}" type="pres">
      <dgm:prSet presAssocID="{C42D6C78-AEF1-49B4-A2D2-1C53B99E509D}" presName="level3hierChild" presStyleCnt="0"/>
      <dgm:spPr/>
    </dgm:pt>
    <dgm:pt modelId="{F063FD2D-5C4B-4C57-B91E-DDB075C4B5E5}" type="pres">
      <dgm:prSet presAssocID="{CC7AEA5A-1091-42AF-9595-02B78936EF7F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89714EEF-BF63-4901-AC55-5775DF943387}" type="pres">
      <dgm:prSet presAssocID="{CC7AEA5A-1091-42AF-9595-02B78936EF7F}" presName="connTx" presStyleLbl="parChTrans1D2" presStyleIdx="3" presStyleCnt="4"/>
      <dgm:spPr/>
      <dgm:t>
        <a:bodyPr/>
        <a:lstStyle/>
        <a:p>
          <a:endParaRPr lang="ru-RU"/>
        </a:p>
      </dgm:t>
    </dgm:pt>
    <dgm:pt modelId="{17E288B0-BB32-4F51-B81F-35DA8653ADF8}" type="pres">
      <dgm:prSet presAssocID="{9C58B264-9A0F-441F-9131-FB996E93B4DE}" presName="root2" presStyleCnt="0"/>
      <dgm:spPr/>
    </dgm:pt>
    <dgm:pt modelId="{3EB66BD1-43B2-47B1-8D9B-42A09BE3B2BF}" type="pres">
      <dgm:prSet presAssocID="{9C58B264-9A0F-441F-9131-FB996E93B4DE}" presName="LevelTwoTextNode" presStyleLbl="node2" presStyleIdx="3" presStyleCnt="4" custScaleX="297246" custScaleY="20269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370E38E-A2E1-4686-BB0B-D4A2B8E26E6D}" type="pres">
      <dgm:prSet presAssocID="{9C58B264-9A0F-441F-9131-FB996E93B4DE}" presName="level3hierChild" presStyleCnt="0"/>
      <dgm:spPr/>
    </dgm:pt>
  </dgm:ptLst>
  <dgm:cxnLst>
    <dgm:cxn modelId="{A24FE030-3509-400A-96FD-9093630C7666}" type="presOf" srcId="{D588693B-609D-495E-998C-9749E0DC57B4}" destId="{4D7BA6C1-293A-4D14-9AD7-86185BE0CA97}" srcOrd="1" destOrd="0" presId="urn:microsoft.com/office/officeart/2008/layout/HorizontalMultiLevelHierarchy"/>
    <dgm:cxn modelId="{B29B00DB-1508-4CD1-A37D-C1F3A4FC4109}" srcId="{831215CD-2D5D-4008-B7D1-21755C440AC2}" destId="{6525E9B0-F216-4DC3-A8B0-22207425B67B}" srcOrd="0" destOrd="0" parTransId="{D588693B-609D-495E-998C-9749E0DC57B4}" sibTransId="{0DBECB25-5CA2-4494-BB95-EE1524FA0496}"/>
    <dgm:cxn modelId="{0E93E928-2F97-4A77-B6D0-60CFF3175985}" type="presOf" srcId="{6525E9B0-F216-4DC3-A8B0-22207425B67B}" destId="{20EC87FE-9FCE-475F-B662-9507FE560375}" srcOrd="0" destOrd="0" presId="urn:microsoft.com/office/officeart/2008/layout/HorizontalMultiLevelHierarchy"/>
    <dgm:cxn modelId="{7C302266-C5E0-4536-8144-2117E088D834}" type="presOf" srcId="{831215CD-2D5D-4008-B7D1-21755C440AC2}" destId="{FB0B0CA0-62EB-4C1F-8DC6-675A88B10FAA}" srcOrd="0" destOrd="0" presId="urn:microsoft.com/office/officeart/2008/layout/HorizontalMultiLevelHierarchy"/>
    <dgm:cxn modelId="{D11D63B0-96E9-4D02-A6B1-6F7A99CD2E75}" srcId="{831215CD-2D5D-4008-B7D1-21755C440AC2}" destId="{131B5C20-4D11-453B-B741-1B0D5177E09A}" srcOrd="1" destOrd="0" parTransId="{F3BEE45B-31BB-4DA8-B404-ADDDCEACA157}" sibTransId="{DDE0D529-DD77-4EE4-B347-7848BDC4765A}"/>
    <dgm:cxn modelId="{D12CA308-B7F0-4B04-B917-A3B0381A6B15}" srcId="{831215CD-2D5D-4008-B7D1-21755C440AC2}" destId="{C42D6C78-AEF1-49B4-A2D2-1C53B99E509D}" srcOrd="2" destOrd="0" parTransId="{98B7779A-0B15-453A-9D33-94146E065278}" sibTransId="{64B486D3-23B6-4D33-841B-47D704CB086A}"/>
    <dgm:cxn modelId="{6719C047-EE45-4845-80BD-DE1D3D2B3449}" type="presOf" srcId="{F3BEE45B-31BB-4DA8-B404-ADDDCEACA157}" destId="{06990CF7-B418-49E9-AB41-C1833EBD6FC8}" srcOrd="0" destOrd="0" presId="urn:microsoft.com/office/officeart/2008/layout/HorizontalMultiLevelHierarchy"/>
    <dgm:cxn modelId="{8606E3EA-D554-4685-B84C-13EFC97B4EB1}" srcId="{24010676-1117-4B23-8743-EBA78F6900A8}" destId="{831215CD-2D5D-4008-B7D1-21755C440AC2}" srcOrd="0" destOrd="0" parTransId="{6B913112-9538-43B1-9D4F-107232FA7C86}" sibTransId="{FAD394A7-4314-4B1F-A249-B909EB605327}"/>
    <dgm:cxn modelId="{C315D1C3-9CEB-41AE-A009-7D76EAA842F8}" srcId="{831215CD-2D5D-4008-B7D1-21755C440AC2}" destId="{9C58B264-9A0F-441F-9131-FB996E93B4DE}" srcOrd="3" destOrd="0" parTransId="{CC7AEA5A-1091-42AF-9595-02B78936EF7F}" sibTransId="{48090AC2-DAC0-432B-95D0-54B8A9407003}"/>
    <dgm:cxn modelId="{F1DACD5B-5969-42A6-A851-FDF93673F80F}" type="presOf" srcId="{D588693B-609D-495E-998C-9749E0DC57B4}" destId="{CC6FF6CB-DE84-4746-91EE-E37BF54E83B2}" srcOrd="0" destOrd="0" presId="urn:microsoft.com/office/officeart/2008/layout/HorizontalMultiLevelHierarchy"/>
    <dgm:cxn modelId="{3E070951-60A6-4260-839A-A7047F0DB728}" type="presOf" srcId="{98B7779A-0B15-453A-9D33-94146E065278}" destId="{D5794368-AC69-47D8-A4EE-C11BBEDAC6A8}" srcOrd="0" destOrd="0" presId="urn:microsoft.com/office/officeart/2008/layout/HorizontalMultiLevelHierarchy"/>
    <dgm:cxn modelId="{F9F39FFE-F9E6-4B32-AE56-50A2C28ACFF9}" type="presOf" srcId="{CC7AEA5A-1091-42AF-9595-02B78936EF7F}" destId="{89714EEF-BF63-4901-AC55-5775DF943387}" srcOrd="1" destOrd="0" presId="urn:microsoft.com/office/officeart/2008/layout/HorizontalMultiLevelHierarchy"/>
    <dgm:cxn modelId="{03723C4B-1953-46B3-A41C-C2ECDF34AFF2}" type="presOf" srcId="{98B7779A-0B15-453A-9D33-94146E065278}" destId="{EF3D6C0A-CA33-40EB-B6AC-C0629ADF331A}" srcOrd="1" destOrd="0" presId="urn:microsoft.com/office/officeart/2008/layout/HorizontalMultiLevelHierarchy"/>
    <dgm:cxn modelId="{C6B175BB-69F6-48FC-8B8B-1C8D5134C516}" type="presOf" srcId="{24010676-1117-4B23-8743-EBA78F6900A8}" destId="{D638B0FB-5C0C-4C7A-ABAF-3909BA220586}" srcOrd="0" destOrd="0" presId="urn:microsoft.com/office/officeart/2008/layout/HorizontalMultiLevelHierarchy"/>
    <dgm:cxn modelId="{B1286E3C-586E-4B2D-898C-2DDB232A3685}" type="presOf" srcId="{9C58B264-9A0F-441F-9131-FB996E93B4DE}" destId="{3EB66BD1-43B2-47B1-8D9B-42A09BE3B2BF}" srcOrd="0" destOrd="0" presId="urn:microsoft.com/office/officeart/2008/layout/HorizontalMultiLevelHierarchy"/>
    <dgm:cxn modelId="{657E3BE3-CBC5-4DE8-BEBA-75624B5B32E2}" type="presOf" srcId="{C42D6C78-AEF1-49B4-A2D2-1C53B99E509D}" destId="{0D56BE17-71A4-4916-AE03-F0688562913F}" srcOrd="0" destOrd="0" presId="urn:microsoft.com/office/officeart/2008/layout/HorizontalMultiLevelHierarchy"/>
    <dgm:cxn modelId="{2C2065EA-896F-4B5C-8B00-948FB2B2C87D}" type="presOf" srcId="{131B5C20-4D11-453B-B741-1B0D5177E09A}" destId="{9E4C5BEA-F981-4A10-8E4C-8AA4625BB779}" srcOrd="0" destOrd="0" presId="urn:microsoft.com/office/officeart/2008/layout/HorizontalMultiLevelHierarchy"/>
    <dgm:cxn modelId="{68C8FA07-ABFC-4E43-A4B7-3F3E88770BDA}" type="presOf" srcId="{F3BEE45B-31BB-4DA8-B404-ADDDCEACA157}" destId="{E734600F-3A83-492B-AB94-1880222CE841}" srcOrd="1" destOrd="0" presId="urn:microsoft.com/office/officeart/2008/layout/HorizontalMultiLevelHierarchy"/>
    <dgm:cxn modelId="{5291492F-F65C-460F-A85E-1B04BE701383}" type="presOf" srcId="{CC7AEA5A-1091-42AF-9595-02B78936EF7F}" destId="{F063FD2D-5C4B-4C57-B91E-DDB075C4B5E5}" srcOrd="0" destOrd="0" presId="urn:microsoft.com/office/officeart/2008/layout/HorizontalMultiLevelHierarchy"/>
    <dgm:cxn modelId="{61C37330-753A-4EE8-8FC3-51EFDC298149}" type="presParOf" srcId="{D638B0FB-5C0C-4C7A-ABAF-3909BA220586}" destId="{41C57443-E7D1-4C67-85E7-06527B058649}" srcOrd="0" destOrd="0" presId="urn:microsoft.com/office/officeart/2008/layout/HorizontalMultiLevelHierarchy"/>
    <dgm:cxn modelId="{547F85DF-B5CE-4D0B-8419-6883299901CF}" type="presParOf" srcId="{41C57443-E7D1-4C67-85E7-06527B058649}" destId="{FB0B0CA0-62EB-4C1F-8DC6-675A88B10FAA}" srcOrd="0" destOrd="0" presId="urn:microsoft.com/office/officeart/2008/layout/HorizontalMultiLevelHierarchy"/>
    <dgm:cxn modelId="{627B6A60-644D-4A3A-A927-A585196F6C40}" type="presParOf" srcId="{41C57443-E7D1-4C67-85E7-06527B058649}" destId="{CC1DAA5D-2473-41A6-8066-78F6003C2CCE}" srcOrd="1" destOrd="0" presId="urn:microsoft.com/office/officeart/2008/layout/HorizontalMultiLevelHierarchy"/>
    <dgm:cxn modelId="{102A6129-CB0C-4F1B-8E89-D07338E42D48}" type="presParOf" srcId="{CC1DAA5D-2473-41A6-8066-78F6003C2CCE}" destId="{CC6FF6CB-DE84-4746-91EE-E37BF54E83B2}" srcOrd="0" destOrd="0" presId="urn:microsoft.com/office/officeart/2008/layout/HorizontalMultiLevelHierarchy"/>
    <dgm:cxn modelId="{FA7BC063-E9A5-42A3-B64E-D73F3C862F41}" type="presParOf" srcId="{CC6FF6CB-DE84-4746-91EE-E37BF54E83B2}" destId="{4D7BA6C1-293A-4D14-9AD7-86185BE0CA97}" srcOrd="0" destOrd="0" presId="urn:microsoft.com/office/officeart/2008/layout/HorizontalMultiLevelHierarchy"/>
    <dgm:cxn modelId="{06767A76-3240-46CA-864B-E5F08237031C}" type="presParOf" srcId="{CC1DAA5D-2473-41A6-8066-78F6003C2CCE}" destId="{E2163E30-2A6C-4D9E-9903-2D50248C8583}" srcOrd="1" destOrd="0" presId="urn:microsoft.com/office/officeart/2008/layout/HorizontalMultiLevelHierarchy"/>
    <dgm:cxn modelId="{2619E088-9D75-4B7E-92E2-DD879C76C79F}" type="presParOf" srcId="{E2163E30-2A6C-4D9E-9903-2D50248C8583}" destId="{20EC87FE-9FCE-475F-B662-9507FE560375}" srcOrd="0" destOrd="0" presId="urn:microsoft.com/office/officeart/2008/layout/HorizontalMultiLevelHierarchy"/>
    <dgm:cxn modelId="{A44C107A-031C-46EF-9730-2F8CFA788163}" type="presParOf" srcId="{E2163E30-2A6C-4D9E-9903-2D50248C8583}" destId="{E56B9B7C-049C-4BD6-AD3E-2BBF30A7BD51}" srcOrd="1" destOrd="0" presId="urn:microsoft.com/office/officeart/2008/layout/HorizontalMultiLevelHierarchy"/>
    <dgm:cxn modelId="{724FF2E8-EFF9-446B-B058-17AA1B6D5B94}" type="presParOf" srcId="{CC1DAA5D-2473-41A6-8066-78F6003C2CCE}" destId="{06990CF7-B418-49E9-AB41-C1833EBD6FC8}" srcOrd="2" destOrd="0" presId="urn:microsoft.com/office/officeart/2008/layout/HorizontalMultiLevelHierarchy"/>
    <dgm:cxn modelId="{4898EAE3-421F-45F7-9069-8E7DCFCE1970}" type="presParOf" srcId="{06990CF7-B418-49E9-AB41-C1833EBD6FC8}" destId="{E734600F-3A83-492B-AB94-1880222CE841}" srcOrd="0" destOrd="0" presId="urn:microsoft.com/office/officeart/2008/layout/HorizontalMultiLevelHierarchy"/>
    <dgm:cxn modelId="{3C14B56B-4277-4A68-8C67-E8827C220186}" type="presParOf" srcId="{CC1DAA5D-2473-41A6-8066-78F6003C2CCE}" destId="{A7CEB1D9-8039-429A-BEA2-D81886E0B994}" srcOrd="3" destOrd="0" presId="urn:microsoft.com/office/officeart/2008/layout/HorizontalMultiLevelHierarchy"/>
    <dgm:cxn modelId="{10E655E4-CC48-487C-A04A-D3E07CE9BC65}" type="presParOf" srcId="{A7CEB1D9-8039-429A-BEA2-D81886E0B994}" destId="{9E4C5BEA-F981-4A10-8E4C-8AA4625BB779}" srcOrd="0" destOrd="0" presId="urn:microsoft.com/office/officeart/2008/layout/HorizontalMultiLevelHierarchy"/>
    <dgm:cxn modelId="{B5448947-1F3E-4F43-ACB7-800F973B0197}" type="presParOf" srcId="{A7CEB1D9-8039-429A-BEA2-D81886E0B994}" destId="{C01367C3-8DA5-483E-8CC1-55078E0C24F1}" srcOrd="1" destOrd="0" presId="urn:microsoft.com/office/officeart/2008/layout/HorizontalMultiLevelHierarchy"/>
    <dgm:cxn modelId="{F01726E7-29B8-4531-921D-C7369163DBA4}" type="presParOf" srcId="{CC1DAA5D-2473-41A6-8066-78F6003C2CCE}" destId="{D5794368-AC69-47D8-A4EE-C11BBEDAC6A8}" srcOrd="4" destOrd="0" presId="urn:microsoft.com/office/officeart/2008/layout/HorizontalMultiLevelHierarchy"/>
    <dgm:cxn modelId="{5FF45213-8FBD-4D28-B264-47EE11F6B355}" type="presParOf" srcId="{D5794368-AC69-47D8-A4EE-C11BBEDAC6A8}" destId="{EF3D6C0A-CA33-40EB-B6AC-C0629ADF331A}" srcOrd="0" destOrd="0" presId="urn:microsoft.com/office/officeart/2008/layout/HorizontalMultiLevelHierarchy"/>
    <dgm:cxn modelId="{6BAA2176-7B16-48C6-9196-36CE2FE72CFB}" type="presParOf" srcId="{CC1DAA5D-2473-41A6-8066-78F6003C2CCE}" destId="{414B5E10-5186-4D26-AF56-B3AB1B9ADC2C}" srcOrd="5" destOrd="0" presId="urn:microsoft.com/office/officeart/2008/layout/HorizontalMultiLevelHierarchy"/>
    <dgm:cxn modelId="{14CC8746-A686-4A0A-8D51-60D9D52B384D}" type="presParOf" srcId="{414B5E10-5186-4D26-AF56-B3AB1B9ADC2C}" destId="{0D56BE17-71A4-4916-AE03-F0688562913F}" srcOrd="0" destOrd="0" presId="urn:microsoft.com/office/officeart/2008/layout/HorizontalMultiLevelHierarchy"/>
    <dgm:cxn modelId="{B367DB63-B7AB-4E3C-A844-CA29D00E961B}" type="presParOf" srcId="{414B5E10-5186-4D26-AF56-B3AB1B9ADC2C}" destId="{A8D372ED-FC0B-4DD0-8CA0-B81BAE5E9BB3}" srcOrd="1" destOrd="0" presId="urn:microsoft.com/office/officeart/2008/layout/HorizontalMultiLevelHierarchy"/>
    <dgm:cxn modelId="{EB61B570-ABCC-4419-BF63-373D7A0FF81C}" type="presParOf" srcId="{CC1DAA5D-2473-41A6-8066-78F6003C2CCE}" destId="{F063FD2D-5C4B-4C57-B91E-DDB075C4B5E5}" srcOrd="6" destOrd="0" presId="urn:microsoft.com/office/officeart/2008/layout/HorizontalMultiLevelHierarchy"/>
    <dgm:cxn modelId="{978A86D6-06B3-4DF4-9342-9F3154F797A4}" type="presParOf" srcId="{F063FD2D-5C4B-4C57-B91E-DDB075C4B5E5}" destId="{89714EEF-BF63-4901-AC55-5775DF943387}" srcOrd="0" destOrd="0" presId="urn:microsoft.com/office/officeart/2008/layout/HorizontalMultiLevelHierarchy"/>
    <dgm:cxn modelId="{D0D66343-12A0-4870-A2AB-EFC9C2695868}" type="presParOf" srcId="{CC1DAA5D-2473-41A6-8066-78F6003C2CCE}" destId="{17E288B0-BB32-4F51-B81F-35DA8653ADF8}" srcOrd="7" destOrd="0" presId="urn:microsoft.com/office/officeart/2008/layout/HorizontalMultiLevelHierarchy"/>
    <dgm:cxn modelId="{A2C9D7AB-2144-415F-B84E-6F2979B9929C}" type="presParOf" srcId="{17E288B0-BB32-4F51-B81F-35DA8653ADF8}" destId="{3EB66BD1-43B2-47B1-8D9B-42A09BE3B2BF}" srcOrd="0" destOrd="0" presId="urn:microsoft.com/office/officeart/2008/layout/HorizontalMultiLevelHierarchy"/>
    <dgm:cxn modelId="{6A0AA47E-CAF4-4C10-8C89-63DBA11B3AA1}" type="presParOf" srcId="{17E288B0-BB32-4F51-B81F-35DA8653ADF8}" destId="{F370E38E-A2E1-4686-BB0B-D4A2B8E26E6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63FD2D-5C4B-4C57-B91E-DDB075C4B5E5}">
      <dsp:nvSpPr>
        <dsp:cNvPr id="0" name=""/>
        <dsp:cNvSpPr/>
      </dsp:nvSpPr>
      <dsp:spPr>
        <a:xfrm>
          <a:off x="1287256" y="2971029"/>
          <a:ext cx="648751" cy="19362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4375" y="0"/>
              </a:lnTo>
              <a:lnTo>
                <a:pt x="324375" y="1936237"/>
              </a:lnTo>
              <a:lnTo>
                <a:pt x="648751" y="1936237"/>
              </a:lnTo>
            </a:path>
          </a:pathLst>
        </a:custGeom>
        <a:noFill/>
        <a:ln w="15875" cap="rnd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1560582" y="3888097"/>
        <a:ext cx="102101" cy="102101"/>
      </dsp:txXfrm>
    </dsp:sp>
    <dsp:sp modelId="{D5794368-AC69-47D8-A4EE-C11BBEDAC6A8}">
      <dsp:nvSpPr>
        <dsp:cNvPr id="0" name=""/>
        <dsp:cNvSpPr/>
      </dsp:nvSpPr>
      <dsp:spPr>
        <a:xfrm>
          <a:off x="1287256" y="2971029"/>
          <a:ext cx="648751" cy="1922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4375" y="0"/>
              </a:lnTo>
              <a:lnTo>
                <a:pt x="324375" y="192262"/>
              </a:lnTo>
              <a:lnTo>
                <a:pt x="648751" y="192262"/>
              </a:lnTo>
            </a:path>
          </a:pathLst>
        </a:custGeom>
        <a:noFill/>
        <a:ln w="15875" cap="rnd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594716" y="3050244"/>
        <a:ext cx="33832" cy="33832"/>
      </dsp:txXfrm>
    </dsp:sp>
    <dsp:sp modelId="{06990CF7-B418-49E9-AB41-C1833EBD6FC8}">
      <dsp:nvSpPr>
        <dsp:cNvPr id="0" name=""/>
        <dsp:cNvSpPr/>
      </dsp:nvSpPr>
      <dsp:spPr>
        <a:xfrm>
          <a:off x="1287256" y="1927102"/>
          <a:ext cx="648751" cy="1043926"/>
        </a:xfrm>
        <a:custGeom>
          <a:avLst/>
          <a:gdLst/>
          <a:ahLst/>
          <a:cxnLst/>
          <a:rect l="0" t="0" r="0" b="0"/>
          <a:pathLst>
            <a:path>
              <a:moveTo>
                <a:pt x="0" y="1043926"/>
              </a:moveTo>
              <a:lnTo>
                <a:pt x="324375" y="1043926"/>
              </a:lnTo>
              <a:lnTo>
                <a:pt x="324375" y="0"/>
              </a:lnTo>
              <a:lnTo>
                <a:pt x="648751" y="0"/>
              </a:lnTo>
            </a:path>
          </a:pathLst>
        </a:custGeom>
        <a:noFill/>
        <a:ln w="15875" cap="rnd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580905" y="2418338"/>
        <a:ext cx="61454" cy="61454"/>
      </dsp:txXfrm>
    </dsp:sp>
    <dsp:sp modelId="{CC6FF6CB-DE84-4746-91EE-E37BF54E83B2}">
      <dsp:nvSpPr>
        <dsp:cNvPr id="0" name=""/>
        <dsp:cNvSpPr/>
      </dsp:nvSpPr>
      <dsp:spPr>
        <a:xfrm>
          <a:off x="1287256" y="595322"/>
          <a:ext cx="648751" cy="2375706"/>
        </a:xfrm>
        <a:custGeom>
          <a:avLst/>
          <a:gdLst/>
          <a:ahLst/>
          <a:cxnLst/>
          <a:rect l="0" t="0" r="0" b="0"/>
          <a:pathLst>
            <a:path>
              <a:moveTo>
                <a:pt x="0" y="2375706"/>
              </a:moveTo>
              <a:lnTo>
                <a:pt x="324375" y="2375706"/>
              </a:lnTo>
              <a:lnTo>
                <a:pt x="324375" y="0"/>
              </a:lnTo>
              <a:lnTo>
                <a:pt x="648751" y="0"/>
              </a:lnTo>
            </a:path>
          </a:pathLst>
        </a:custGeom>
        <a:noFill/>
        <a:ln w="15875" cap="rnd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1550065" y="1721608"/>
        <a:ext cx="123134" cy="123134"/>
      </dsp:txXfrm>
    </dsp:sp>
    <dsp:sp modelId="{FB0B0CA0-62EB-4C1F-8DC6-675A88B10FAA}">
      <dsp:nvSpPr>
        <dsp:cNvPr id="0" name=""/>
        <dsp:cNvSpPr/>
      </dsp:nvSpPr>
      <dsp:spPr>
        <a:xfrm rot="16200000">
          <a:off x="-1809720" y="2476553"/>
          <a:ext cx="5205004" cy="988950"/>
        </a:xfrm>
        <a:prstGeom prst="rect">
          <a:avLst/>
        </a:prstGeom>
        <a:solidFill>
          <a:schemeClr val="accent2">
            <a:shade val="6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u="sng" kern="1200" dirty="0" smtClean="0"/>
            <a:t>І</a:t>
          </a:r>
          <a:r>
            <a:rPr lang="uk-UA" sz="2000" b="1" i="0" u="sng" kern="1200" dirty="0" smtClean="0"/>
            <a:t>.</a:t>
          </a:r>
          <a:r>
            <a:rPr lang="uk-UA" sz="2000" kern="1200" dirty="0" smtClean="0"/>
            <a:t> Методи колективно-групового навчання</a:t>
          </a:r>
          <a:endParaRPr lang="ru-RU" sz="2000" kern="1200" dirty="0"/>
        </a:p>
      </dsp:txBody>
      <dsp:txXfrm>
        <a:off x="-1809720" y="2476553"/>
        <a:ext cx="5205004" cy="988950"/>
      </dsp:txXfrm>
    </dsp:sp>
    <dsp:sp modelId="{20EC87FE-9FCE-475F-B662-9507FE560375}">
      <dsp:nvSpPr>
        <dsp:cNvPr id="0" name=""/>
        <dsp:cNvSpPr/>
      </dsp:nvSpPr>
      <dsp:spPr>
        <a:xfrm>
          <a:off x="1936008" y="5254"/>
          <a:ext cx="9319838" cy="1180134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uk-UA" altLang="ru-RU" sz="1300" b="1" i="1" u="sng" strike="noStrike" kern="1200" cap="none" normalizeH="0" baseline="0" dirty="0" smtClean="0">
              <a:ln>
                <a:noFill/>
              </a:ln>
              <a:solidFill>
                <a:srgbClr val="004134"/>
              </a:solidFill>
              <a:effectLst/>
              <a:latin typeface="Georgia" panose="02040502050405020303" pitchFamily="18" charset="0"/>
            </a:rPr>
            <a:t>«Мікрофон»</a:t>
          </a:r>
          <a:r>
            <a:rPr kumimoji="0" lang="uk-UA" altLang="ru-RU" sz="1300" b="1" i="1" u="none" strike="noStrike" kern="1200" cap="none" normalizeH="0" baseline="0" dirty="0" smtClean="0">
              <a:ln>
                <a:noFill/>
              </a:ln>
              <a:solidFill>
                <a:srgbClr val="004134"/>
              </a:solidFill>
              <a:effectLst/>
              <a:latin typeface="Georgia" panose="02040502050405020303" pitchFamily="18" charset="0"/>
            </a:rPr>
            <a:t>  (</a:t>
          </a:r>
          <a:r>
            <a:rPr kumimoji="0" lang="uk-UA" altLang="ru-RU" sz="1300" b="1" i="0" u="none" strike="noStrike" kern="1200" cap="none" normalizeH="0" baseline="0" dirty="0" smtClean="0">
              <a:ln>
                <a:noFill/>
              </a:ln>
              <a:solidFill>
                <a:srgbClr val="004134"/>
              </a:solidFill>
              <a:effectLst/>
              <a:latin typeface="Georgia" panose="02040502050405020303" pitchFamily="18" charset="0"/>
            </a:rPr>
            <a:t>учні  швидко по черзі висловлюються з приводу </a:t>
          </a:r>
          <a:r>
            <a:rPr kumimoji="0" lang="uk-UA" altLang="ru-RU" sz="1300" b="1" i="0" u="none" strike="noStrike" kern="1200" cap="none" normalizeH="0" baseline="0" dirty="0" err="1" smtClean="0">
              <a:ln>
                <a:noFill/>
              </a:ln>
              <a:solidFill>
                <a:srgbClr val="004134"/>
              </a:solidFill>
              <a:effectLst/>
              <a:latin typeface="Georgia" panose="02040502050405020303" pitchFamily="18" charset="0"/>
            </a:rPr>
            <a:t>проблеми,передаючи</a:t>
          </a:r>
          <a:r>
            <a:rPr kumimoji="0" lang="uk-UA" altLang="ru-RU" sz="1300" b="1" i="0" u="none" strike="noStrike" kern="1200" cap="none" normalizeH="0" baseline="0" dirty="0" smtClean="0">
              <a:ln>
                <a:noFill/>
              </a:ln>
              <a:solidFill>
                <a:srgbClr val="004134"/>
              </a:solidFill>
              <a:effectLst/>
              <a:latin typeface="Georgia" panose="02040502050405020303" pitchFamily="18" charset="0"/>
            </a:rPr>
            <a:t> один одному уявний</a:t>
          </a:r>
        </a:p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uk-UA" altLang="ru-RU" sz="1300" b="1" i="0" u="none" strike="noStrike" kern="1200" cap="none" normalizeH="0" baseline="0" dirty="0" smtClean="0">
              <a:ln>
                <a:noFill/>
              </a:ln>
              <a:solidFill>
                <a:srgbClr val="004134"/>
              </a:solidFill>
              <a:effectLst/>
              <a:latin typeface="Georgia" panose="02040502050405020303" pitchFamily="18" charset="0"/>
            </a:rPr>
            <a:t>«мікрофон</a:t>
          </a:r>
          <a:r>
            <a:rPr kumimoji="0" lang="uk-UA" altLang="ru-RU" sz="1300" b="1" i="1" u="none" strike="noStrike" kern="1200" cap="none" normalizeH="0" baseline="0" dirty="0" smtClean="0">
              <a:ln>
                <a:noFill/>
              </a:ln>
              <a:solidFill>
                <a:srgbClr val="004134"/>
              </a:solidFill>
              <a:effectLst/>
              <a:latin typeface="Georgia" panose="02040502050405020303" pitchFamily="18" charset="0"/>
            </a:rPr>
            <a:t>»(олівець чи ручку)</a:t>
          </a:r>
          <a:r>
            <a:rPr kumimoji="0" lang="uk-UA" altLang="ru-RU" sz="1300" b="1" i="0" u="none" strike="noStrike" kern="1200" cap="none" normalizeH="0" baseline="0" dirty="0" smtClean="0">
              <a:ln>
                <a:noFill/>
              </a:ln>
              <a:solidFill>
                <a:srgbClr val="004134"/>
              </a:solidFill>
              <a:effectLst/>
              <a:latin typeface="Georgia" panose="02040502050405020303" pitchFamily="18" charset="0"/>
            </a:rPr>
            <a:t>; один учень може почати відповідь, а інший – доповнює, завершує відповідь). </a:t>
          </a:r>
        </a:p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uk-UA" altLang="ru-RU" sz="1300" b="1" i="0" u="none" strike="noStrike" kern="1200" cap="none" normalizeH="0" baseline="0" dirty="0" smtClean="0">
              <a:ln>
                <a:noFill/>
              </a:ln>
              <a:solidFill>
                <a:srgbClr val="004134"/>
              </a:solidFill>
              <a:effectLst/>
              <a:latin typeface="Georgia" panose="02040502050405020303" pitchFamily="18" charset="0"/>
            </a:rPr>
            <a:t>Наприклад: «Про наявність у потерпілого  внутрішньої кровотечі  можуть свідчити такі симптоми:...» або «Причинами виникнення гострого болю у животі можуть бути:..» тощо</a:t>
          </a:r>
          <a:endParaRPr lang="ru-RU" sz="1300" kern="1200" dirty="0"/>
        </a:p>
      </dsp:txBody>
      <dsp:txXfrm>
        <a:off x="1936008" y="5254"/>
        <a:ext cx="9319838" cy="1180134"/>
      </dsp:txXfrm>
    </dsp:sp>
    <dsp:sp modelId="{9E4C5BEA-F981-4A10-8E4C-8AA4625BB779}">
      <dsp:nvSpPr>
        <dsp:cNvPr id="0" name=""/>
        <dsp:cNvSpPr/>
      </dsp:nvSpPr>
      <dsp:spPr>
        <a:xfrm>
          <a:off x="1936008" y="1432627"/>
          <a:ext cx="9428147" cy="988950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uk-UA" altLang="ru-RU" sz="1300" b="1" i="1" u="sng" strike="noStrike" kern="1200" cap="none" normalizeH="0" baseline="0" dirty="0" smtClean="0">
              <a:ln>
                <a:noFill/>
              </a:ln>
              <a:solidFill>
                <a:srgbClr val="004134"/>
              </a:solidFill>
              <a:effectLst/>
              <a:latin typeface="Georgia" panose="02040502050405020303" pitchFamily="18" charset="0"/>
            </a:rPr>
            <a:t>«Незакінчене речення»</a:t>
          </a:r>
          <a:r>
            <a:rPr kumimoji="0" lang="uk-UA" altLang="ru-RU" sz="1300" b="1" i="0" u="sng" strike="noStrike" kern="1200" cap="none" normalizeH="0" baseline="0" dirty="0" smtClean="0">
              <a:ln>
                <a:noFill/>
              </a:ln>
              <a:solidFill>
                <a:srgbClr val="004134"/>
              </a:solidFill>
              <a:effectLst/>
              <a:latin typeface="Georgia" panose="02040502050405020303" pitchFamily="18" charset="0"/>
            </a:rPr>
            <a:t> </a:t>
          </a:r>
          <a:r>
            <a:rPr kumimoji="0" lang="uk-UA" altLang="ru-RU" sz="1300" b="1" i="0" u="none" strike="noStrike" kern="1200" cap="none" normalizeH="0" baseline="0" dirty="0" smtClean="0">
              <a:ln>
                <a:noFill/>
              </a:ln>
              <a:solidFill>
                <a:srgbClr val="004134"/>
              </a:solidFill>
              <a:effectLst/>
              <a:latin typeface="Georgia" panose="02040502050405020303" pitchFamily="18" charset="0"/>
            </a:rPr>
            <a:t> (учням пропонується перелік визначень, або тез у вигляді незакінчених речень </a:t>
          </a:r>
        </a:p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uk-UA" altLang="ru-RU" sz="1300" b="1" i="0" u="none" strike="noStrike" kern="1200" cap="none" normalizeH="0" baseline="0" dirty="0" smtClean="0">
              <a:ln>
                <a:noFill/>
              </a:ln>
              <a:solidFill>
                <a:srgbClr val="004134"/>
              </a:solidFill>
              <a:effectLst/>
              <a:latin typeface="Georgia" panose="02040502050405020303" pitchFamily="18" charset="0"/>
            </a:rPr>
            <a:t>та перелік відповідей; діти повинні встановити відповідність між першим та другим списками, або  просто завершити тезу). Наприклад: « Джгут накладають лише при кровотечі……..» або «При переломі кісток гомілки необхідно </a:t>
          </a:r>
          <a:r>
            <a:rPr kumimoji="0" lang="uk-UA" altLang="ru-RU" sz="1300" b="1" i="0" u="none" strike="noStrike" kern="1200" cap="none" normalizeH="0" baseline="0" dirty="0" err="1" smtClean="0">
              <a:ln>
                <a:noFill/>
              </a:ln>
              <a:solidFill>
                <a:srgbClr val="004134"/>
              </a:solidFill>
              <a:effectLst/>
              <a:latin typeface="Georgia" panose="02040502050405020303" pitchFamily="18" charset="0"/>
            </a:rPr>
            <a:t>знерухомити</a:t>
          </a:r>
          <a:r>
            <a:rPr kumimoji="0" lang="uk-UA" altLang="ru-RU" sz="1300" b="1" i="0" u="none" strike="noStrike" kern="1200" cap="none" normalizeH="0" baseline="0" dirty="0" smtClean="0">
              <a:ln>
                <a:noFill/>
              </a:ln>
              <a:solidFill>
                <a:srgbClr val="004134"/>
              </a:solidFill>
              <a:effectLst/>
              <a:latin typeface="Georgia" panose="02040502050405020303" pitchFamily="18" charset="0"/>
            </a:rPr>
            <a:t>……….» тощо.</a:t>
          </a:r>
          <a:endParaRPr lang="ru-RU" sz="1300" kern="1200" dirty="0"/>
        </a:p>
      </dsp:txBody>
      <dsp:txXfrm>
        <a:off x="1936008" y="1432627"/>
        <a:ext cx="9428147" cy="988950"/>
      </dsp:txXfrm>
    </dsp:sp>
    <dsp:sp modelId="{0D56BE17-71A4-4916-AE03-F0688562913F}">
      <dsp:nvSpPr>
        <dsp:cNvPr id="0" name=""/>
        <dsp:cNvSpPr/>
      </dsp:nvSpPr>
      <dsp:spPr>
        <a:xfrm>
          <a:off x="1936008" y="2668816"/>
          <a:ext cx="9372517" cy="988950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uk-UA" altLang="ru-RU" sz="1300" b="1" i="1" u="sng" strike="noStrike" kern="1200" cap="none" normalizeH="0" baseline="0" dirty="0" smtClean="0">
              <a:ln>
                <a:noFill/>
              </a:ln>
              <a:solidFill>
                <a:srgbClr val="004134"/>
              </a:solidFill>
              <a:effectLst/>
              <a:latin typeface="Georgia" panose="02040502050405020303" pitchFamily="18" charset="0"/>
            </a:rPr>
            <a:t>«Мозковий штурм»</a:t>
          </a:r>
          <a:r>
            <a:rPr kumimoji="0" lang="uk-UA" altLang="ru-RU" sz="1300" b="1" i="0" u="none" strike="noStrike" kern="1200" cap="none" normalizeH="0" baseline="0" dirty="0" smtClean="0">
              <a:ln>
                <a:noFill/>
              </a:ln>
              <a:solidFill>
                <a:srgbClr val="004134"/>
              </a:solidFill>
              <a:effectLst/>
              <a:latin typeface="Georgia" panose="02040502050405020303" pitchFamily="18" charset="0"/>
            </a:rPr>
            <a:t>  (учні по черзі висловлюють свої думки з приводу поставленого питання). Наприклад: «Які можливі наслідки черепно-мозкової травми?  Або  «Які ускладнення можуть виникати при ушкодженні органів черевної порожнини?» тощо.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uk-UA" altLang="ru-RU" sz="1300" b="1" i="0" u="none" strike="noStrike" kern="1200" cap="none" normalizeH="0" baseline="0" dirty="0" smtClean="0">
              <a:ln>
                <a:noFill/>
              </a:ln>
              <a:solidFill>
                <a:srgbClr val="004134"/>
              </a:solidFill>
              <a:effectLst/>
              <a:latin typeface="Georgia" panose="02040502050405020303" pitchFamily="18" charset="0"/>
            </a:rPr>
            <a:t>Звісно, перед цим варто пригадати особливості будови та функцій даних органів та  систем організму людини, тоді процес висування ідей проходитиме значно жвавіше.  </a:t>
          </a:r>
          <a:endParaRPr lang="ru-RU" sz="1300" kern="1200" dirty="0"/>
        </a:p>
      </dsp:txBody>
      <dsp:txXfrm>
        <a:off x="1936008" y="2668816"/>
        <a:ext cx="9372517" cy="988950"/>
      </dsp:txXfrm>
    </dsp:sp>
    <dsp:sp modelId="{3EB66BD1-43B2-47B1-8D9B-42A09BE3B2BF}">
      <dsp:nvSpPr>
        <dsp:cNvPr id="0" name=""/>
        <dsp:cNvSpPr/>
      </dsp:nvSpPr>
      <dsp:spPr>
        <a:xfrm>
          <a:off x="1936008" y="3905004"/>
          <a:ext cx="9641944" cy="2004524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uk-UA" altLang="ru-RU" sz="1300" b="1" i="1" u="sng" strike="noStrike" kern="1200" cap="none" normalizeH="0" baseline="0" dirty="0" smtClean="0">
              <a:ln>
                <a:noFill/>
              </a:ln>
              <a:solidFill>
                <a:srgbClr val="004134"/>
              </a:solidFill>
              <a:effectLst/>
              <a:latin typeface="Georgia" panose="02040502050405020303" pitchFamily="18" charset="0"/>
            </a:rPr>
            <a:t>«Навчаючись учу»</a:t>
          </a:r>
          <a:r>
            <a:rPr kumimoji="0" lang="uk-UA" altLang="ru-RU" sz="1300" b="1" i="0" u="none" strike="noStrike" kern="1200" cap="none" normalizeH="0" baseline="0" dirty="0" smtClean="0">
              <a:ln>
                <a:noFill/>
              </a:ln>
              <a:solidFill>
                <a:srgbClr val="004134"/>
              </a:solidFill>
              <a:effectLst/>
              <a:latin typeface="Georgia" panose="02040502050405020303" pitchFamily="18" charset="0"/>
            </a:rPr>
            <a:t>  (кожен учень отримує картку з частиною інформації з даної теми або із ситуативною задачею, опрацьовує її, доповідає однокласникам і вислуховує їх </a:t>
          </a:r>
        </a:p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uk-UA" altLang="ru-RU" sz="1300" b="1" i="0" u="none" strike="noStrike" kern="1200" cap="none" normalizeH="0" baseline="0" dirty="0" smtClean="0">
              <a:ln>
                <a:noFill/>
              </a:ln>
              <a:solidFill>
                <a:srgbClr val="004134"/>
              </a:solidFill>
              <a:effectLst/>
              <a:latin typeface="Georgia" panose="02040502050405020303" pitchFamily="18" charset="0"/>
            </a:rPr>
            <a:t>розповіді та зауваження щодо своєї відповіді чи  практичних дій). Така технологія успішно використовується  під час вивчення і теоретичних питань і, особливо, під час практичних занять. </a:t>
          </a:r>
        </a:p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uk-UA" altLang="ru-RU" sz="1300" b="1" i="0" u="none" strike="noStrike" kern="1200" cap="none" normalizeH="0" baseline="0" dirty="0" smtClean="0">
              <a:ln>
                <a:noFill/>
              </a:ln>
              <a:solidFill>
                <a:srgbClr val="004134"/>
              </a:solidFill>
              <a:effectLst/>
              <a:latin typeface="Georgia" panose="02040502050405020303" pitchFamily="18" charset="0"/>
            </a:rPr>
            <a:t>Наприклад, під час вивчення теми « Кровотечі. Способи зупинки кровотеч»,  учням роздаються  інструктивні картки із описом окремого способу зупинки  кровотечі.</a:t>
          </a:r>
        </a:p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uk-UA" altLang="ru-RU" sz="1300" b="1" i="0" u="none" strike="noStrike" kern="1200" cap="none" normalizeH="0" baseline="0" dirty="0" smtClean="0">
              <a:ln>
                <a:noFill/>
              </a:ln>
              <a:solidFill>
                <a:srgbClr val="004134"/>
              </a:solidFill>
              <a:effectLst/>
              <a:latin typeface="Georgia" panose="02040502050405020303" pitchFamily="18" charset="0"/>
            </a:rPr>
            <a:t>Після чого вони детально вивчають дану інформацію та доносять її до інших або демонструють виконання конкретної ситуативної задачі. Тут надзвичайно великою є роль вчителя,</a:t>
          </a:r>
        </a:p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uk-UA" altLang="ru-RU" sz="1300" b="1" i="0" u="none" strike="noStrike" kern="1200" cap="none" normalizeH="0" baseline="0" dirty="0" smtClean="0">
              <a:ln>
                <a:noFill/>
              </a:ln>
              <a:solidFill>
                <a:srgbClr val="004134"/>
              </a:solidFill>
              <a:effectLst/>
              <a:latin typeface="Georgia" panose="02040502050405020303" pitchFamily="18" charset="0"/>
            </a:rPr>
            <a:t>як спостерігача та координатора  цього процесу. Потрібен постійний контроль  і  увага до кожного із дітей. </a:t>
          </a:r>
          <a:endParaRPr lang="ru-RU" sz="1300" kern="1200" dirty="0"/>
        </a:p>
      </dsp:txBody>
      <dsp:txXfrm>
        <a:off x="1936008" y="3905004"/>
        <a:ext cx="9641944" cy="20045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E245F2-9CF3-43D7-8696-2FBAAD555C28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DDA6B-F589-4AA6-82C4-C9FD0A1B5E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612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4" y="2514601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4" y="4777381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14AD3-A28A-469A-9F49-FEF99636D182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1" y="4323812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4" y="4529542"/>
            <a:ext cx="779767" cy="365125"/>
          </a:xfrm>
        </p:spPr>
        <p:txBody>
          <a:bodyPr/>
          <a:lstStyle/>
          <a:p>
            <a:fld id="{8125FD37-BCB8-4F08-8835-99FA5AB5BE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206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4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4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14AD3-A28A-469A-9F49-FEF99636D182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31781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4" y="3244141"/>
            <a:ext cx="779767" cy="365125"/>
          </a:xfrm>
        </p:spPr>
        <p:txBody>
          <a:bodyPr/>
          <a:lstStyle/>
          <a:p>
            <a:fld id="{8125FD37-BCB8-4F08-8835-99FA5AB5BE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416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50" y="609600"/>
            <a:ext cx="839392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5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4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14AD3-A28A-469A-9F49-FEF99636D182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8" y="31781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4" y="3244141"/>
            <a:ext cx="779767" cy="365125"/>
          </a:xfrm>
        </p:spPr>
        <p:txBody>
          <a:bodyPr/>
          <a:lstStyle/>
          <a:p>
            <a:fld id="{8125FD37-BCB8-4F08-8835-99FA5AB5BE7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138512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2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14AD3-A28A-469A-9F49-FEF99636D182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491172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4" y="4983089"/>
            <a:ext cx="779767" cy="365125"/>
          </a:xfrm>
        </p:spPr>
        <p:txBody>
          <a:bodyPr/>
          <a:lstStyle/>
          <a:p>
            <a:fld id="{8125FD37-BCB8-4F08-8835-99FA5AB5BE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9617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50" y="609600"/>
            <a:ext cx="839392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14AD3-A28A-469A-9F49-FEF99636D182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8" y="491172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4" y="4983089"/>
            <a:ext cx="779767" cy="365125"/>
          </a:xfrm>
        </p:spPr>
        <p:txBody>
          <a:bodyPr/>
          <a:lstStyle/>
          <a:p>
            <a:fld id="{8125FD37-BCB8-4F08-8835-99FA5AB5BE7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616745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4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14AD3-A28A-469A-9F49-FEF99636D182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491172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4" y="4983089"/>
            <a:ext cx="779767" cy="365125"/>
          </a:xfrm>
        </p:spPr>
        <p:txBody>
          <a:bodyPr/>
          <a:lstStyle/>
          <a:p>
            <a:fld id="{8125FD37-BCB8-4F08-8835-99FA5AB5BE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9122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14AD3-A28A-469A-9F49-FEF99636D182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5FD37-BCB8-4F08-8835-99FA5AB5BE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4748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3" y="627407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7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14AD3-A28A-469A-9F49-FEF99636D182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5FD37-BCB8-4F08-8835-99FA5AB5BE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5302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14AD3-A28A-469A-9F49-FEF99636D182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5FD37-BCB8-4F08-8835-99FA5AB5BE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569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4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4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14AD3-A28A-469A-9F49-FEF99636D182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31781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4" y="3244141"/>
            <a:ext cx="779767" cy="365125"/>
          </a:xfrm>
        </p:spPr>
        <p:txBody>
          <a:bodyPr/>
          <a:lstStyle/>
          <a:p>
            <a:fld id="{8125FD37-BCB8-4F08-8835-99FA5AB5BE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255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14AD3-A28A-469A-9F49-FEF99636D182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4" y="787784"/>
            <a:ext cx="779767" cy="365125"/>
          </a:xfrm>
        </p:spPr>
        <p:txBody>
          <a:bodyPr/>
          <a:lstStyle/>
          <a:p>
            <a:fld id="{8125FD37-BCB8-4F08-8835-99FA5AB5BE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332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4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30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5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14AD3-A28A-469A-9F49-FEF99636D182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4" y="787784"/>
            <a:ext cx="779767" cy="365125"/>
          </a:xfrm>
        </p:spPr>
        <p:txBody>
          <a:bodyPr/>
          <a:lstStyle/>
          <a:p>
            <a:fld id="{8125FD37-BCB8-4F08-8835-99FA5AB5BE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080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14AD3-A28A-469A-9F49-FEF99636D182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5FD37-BCB8-4F08-8835-99FA5AB5BE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419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14AD3-A28A-469A-9F49-FEF99636D182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5FD37-BCB8-4F08-8835-99FA5AB5BE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970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4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90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4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14AD3-A28A-469A-9F49-FEF99636D182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5FD37-BCB8-4F08-8835-99FA5AB5BE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247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14AD3-A28A-469A-9F49-FEF99636D182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491172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4" y="4983089"/>
            <a:ext cx="779767" cy="365125"/>
          </a:xfrm>
        </p:spPr>
        <p:txBody>
          <a:bodyPr/>
          <a:lstStyle/>
          <a:p>
            <a:fld id="{8125FD37-BCB8-4F08-8835-99FA5AB5BE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797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2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5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3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14AD3-A28A-469A-9F49-FEF99636D182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4" y="6135810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4" y="787784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125FD37-BCB8-4F08-8835-99FA5AB5BE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350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zamaz\Desktop\vseosvita.ua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2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489869" y="-343972"/>
            <a:ext cx="10376549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uk-UA" sz="6600" dirty="0" smtClean="0"/>
          </a:p>
          <a:p>
            <a:pPr algn="ctr"/>
            <a:r>
              <a:rPr lang="uk-UA" sz="6600" dirty="0" smtClean="0"/>
              <a:t>«Активізація пізнавальної діяльності учнів на </a:t>
            </a:r>
            <a:r>
              <a:rPr lang="uk-UA" sz="6600" dirty="0" err="1" smtClean="0"/>
              <a:t>уроках</a:t>
            </a:r>
            <a:r>
              <a:rPr lang="uk-UA" sz="6600" dirty="0" smtClean="0"/>
              <a:t> «Захист України» з метою підвищення рівня якості знань»  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230110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83140" y="386687"/>
            <a:ext cx="10167131" cy="3777622"/>
          </a:xfrm>
        </p:spPr>
        <p:txBody>
          <a:bodyPr/>
          <a:lstStyle/>
          <a:p>
            <a:pPr marL="0" indent="0">
              <a:buNone/>
            </a:pPr>
            <a:r>
              <a:rPr lang="uk-UA" b="1" dirty="0"/>
              <a:t>Мої спостереження доводять, що поєднання таких видів діяльності на </a:t>
            </a:r>
            <a:r>
              <a:rPr lang="uk-UA" b="1" dirty="0" err="1"/>
              <a:t>уроках</a:t>
            </a:r>
            <a:r>
              <a:rPr lang="uk-UA" b="1" dirty="0"/>
              <a:t> з предмету: «Захисту </a:t>
            </a:r>
            <a:r>
              <a:rPr lang="uk-UA" b="1" dirty="0" smtClean="0"/>
              <a:t>України» </a:t>
            </a:r>
            <a:r>
              <a:rPr lang="uk-UA" b="1" dirty="0"/>
              <a:t>суттєво оптимізують навчальну діяльність, сприяють максимальній активній роботі  учнів, забезпечують позитивну мотивацію, дозволяють  створити ситуацію успіху і віри в себе для кожної дитини.  Як результат -  наявність мотивації для самовдосконалення, зростає рівень впевненості учнів у свої діях. Вони стають більш підготовленими до різноманітних викликів життя,  більш  відповідальними,  зростає рівень ключових життєвих </a:t>
            </a:r>
            <a:r>
              <a:rPr lang="uk-UA" b="1" dirty="0" err="1"/>
              <a:t>компетентностей</a:t>
            </a:r>
            <a:r>
              <a:rPr lang="uk-UA" b="1" dirty="0"/>
              <a:t>  учнів. А це робить їх більш підготовленими до непередбачуваних ситуацій у дорослому житті. Знайомство з видатними лікарями і волонтерами викликає у дітей захоплення і гордість. Формуються національна свідомість, бажання жити і творити на своїй Землі і  для свого народу.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474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32849" y="1028132"/>
            <a:ext cx="10959151" cy="37776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1600" b="1" dirty="0" smtClean="0">
                <a:latin typeface="Georgia" panose="02040502050405020303" pitchFamily="18" charset="0"/>
              </a:rPr>
              <a:t>	Робота під </a:t>
            </a:r>
            <a:r>
              <a:rPr lang="uk-UA" sz="1600" b="1" dirty="0">
                <a:latin typeface="Georgia" panose="02040502050405020303" pitchFamily="18" charset="0"/>
              </a:rPr>
              <a:t>час дистанційного навчання </a:t>
            </a:r>
            <a:r>
              <a:rPr lang="uk-UA" sz="1600" b="1" dirty="0" smtClean="0">
                <a:latin typeface="Georgia" panose="02040502050405020303" pitchFamily="18" charset="0"/>
              </a:rPr>
              <a:t>виконується </a:t>
            </a:r>
            <a:r>
              <a:rPr lang="uk-UA" sz="1600" b="1" dirty="0">
                <a:latin typeface="Georgia" panose="02040502050405020303" pitchFamily="18" charset="0"/>
              </a:rPr>
              <a:t>відповідно до складеного індивідуального плану роботи. Навчальний процес у групах  10-х та 11-х класів </a:t>
            </a:r>
            <a:r>
              <a:rPr lang="uk-UA" sz="1600" b="1" dirty="0" smtClean="0">
                <a:latin typeface="Georgia" panose="02040502050405020303" pitchFamily="18" charset="0"/>
              </a:rPr>
              <a:t>організовується </a:t>
            </a:r>
            <a:r>
              <a:rPr lang="uk-UA" sz="1600" b="1" dirty="0">
                <a:latin typeface="Georgia" panose="02040502050405020303" pitchFamily="18" charset="0"/>
              </a:rPr>
              <a:t>згідно з методичними рекомендаціями щодо дистанційного навчання.</a:t>
            </a:r>
            <a:endParaRPr lang="ru-RU" sz="1600" b="1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uk-UA" sz="1600" b="1" dirty="0">
                <a:latin typeface="Georgia" panose="02040502050405020303" pitchFamily="18" charset="0"/>
              </a:rPr>
              <a:t>	</a:t>
            </a:r>
            <a:r>
              <a:rPr lang="uk-UA" sz="1600" b="1" dirty="0" smtClean="0">
                <a:latin typeface="Georgia" panose="02040502050405020303" pitchFamily="18" charset="0"/>
              </a:rPr>
              <a:t>Відносно </a:t>
            </a:r>
            <a:r>
              <a:rPr lang="uk-UA" sz="1600" b="1" dirty="0">
                <a:latin typeface="Georgia" panose="02040502050405020303" pitchFamily="18" charset="0"/>
              </a:rPr>
              <a:t>яких щотижня проводилась підготовка до уроків, а саме  перегляд матеріалів на різних </a:t>
            </a:r>
            <a:r>
              <a:rPr lang="en-US" sz="1600" b="1" dirty="0">
                <a:latin typeface="Georgia" panose="02040502050405020303" pitchFamily="18" charset="0"/>
              </a:rPr>
              <a:t>Internet</a:t>
            </a:r>
            <a:r>
              <a:rPr lang="ru-RU" sz="1600" b="1" dirty="0">
                <a:latin typeface="Georgia" panose="02040502050405020303" pitchFamily="18" charset="0"/>
              </a:rPr>
              <a:t> – ресурсах для </a:t>
            </a:r>
            <a:r>
              <a:rPr lang="ru-RU" sz="1600" b="1" dirty="0" err="1">
                <a:latin typeface="Georgia" panose="02040502050405020303" pitchFamily="18" charset="0"/>
              </a:rPr>
              <a:t>підготовки</a:t>
            </a:r>
            <a:r>
              <a:rPr lang="ru-RU" sz="1600" b="1" dirty="0">
                <a:latin typeface="Georgia" panose="02040502050405020303" pitchFamily="18" charset="0"/>
              </a:rPr>
              <a:t> до онлайн-</a:t>
            </a:r>
            <a:r>
              <a:rPr lang="ru-RU" sz="1600" b="1" dirty="0" err="1">
                <a:latin typeface="Georgia" panose="02040502050405020303" pitchFamily="18" charset="0"/>
              </a:rPr>
              <a:t>уроків</a:t>
            </a:r>
            <a:r>
              <a:rPr lang="ru-RU" sz="1600" b="1" dirty="0">
                <a:latin typeface="Georgia" panose="02040502050405020303" pitchFamily="18" charset="0"/>
              </a:rPr>
              <a:t>. </a:t>
            </a:r>
            <a:r>
              <a:rPr lang="uk-UA" sz="1600" b="1" dirty="0" smtClean="0">
                <a:latin typeface="Georgia" panose="02040502050405020303" pitchFamily="18" charset="0"/>
              </a:rPr>
              <a:t>Розроблялися інтерактивні </a:t>
            </a:r>
            <a:r>
              <a:rPr lang="uk-UA" sz="1600" b="1" dirty="0">
                <a:latin typeface="Georgia" panose="02040502050405020303" pitchFamily="18" charset="0"/>
              </a:rPr>
              <a:t>(для спільної роботи вчителя й учнів, з можливістю переходу на інші сайти, онлайн-вправи, тестування на платформі «На Урок» та «</a:t>
            </a:r>
            <a:r>
              <a:rPr lang="uk-UA" sz="1600" b="1" dirty="0" err="1">
                <a:latin typeface="Georgia" panose="02040502050405020303" pitchFamily="18" charset="0"/>
              </a:rPr>
              <a:t>Всеосвіта</a:t>
            </a:r>
            <a:r>
              <a:rPr lang="uk-UA" sz="1600" b="1" dirty="0">
                <a:latin typeface="Georgia" panose="02040502050405020303" pitchFamily="18" charset="0"/>
              </a:rPr>
              <a:t>», навчальні відео пояснення з платформи </a:t>
            </a:r>
            <a:r>
              <a:rPr lang="en-US" sz="1600" b="1" dirty="0">
                <a:latin typeface="Georgia" panose="02040502050405020303" pitchFamily="18" charset="0"/>
              </a:rPr>
              <a:t>YouTube</a:t>
            </a:r>
            <a:r>
              <a:rPr lang="uk-UA" sz="1600" b="1" dirty="0">
                <a:latin typeface="Georgia" panose="02040502050405020303" pitchFamily="18" charset="0"/>
              </a:rPr>
              <a:t>.) опорні конспекти. </a:t>
            </a:r>
            <a:endParaRPr lang="ru-RU" sz="1600" b="1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uk-UA" sz="1600" b="1" dirty="0" smtClean="0">
                <a:latin typeface="Georgia" panose="02040502050405020303" pitchFamily="18" charset="0"/>
              </a:rPr>
              <a:t>	</a:t>
            </a:r>
            <a:r>
              <a:rPr lang="uk-UA" sz="1600" b="1" dirty="0" err="1" smtClean="0">
                <a:latin typeface="Georgia" panose="02040502050405020303" pitchFamily="18" charset="0"/>
              </a:rPr>
              <a:t>Уроки</a:t>
            </a:r>
            <a:r>
              <a:rPr lang="uk-UA" sz="1600" b="1" dirty="0" smtClean="0">
                <a:latin typeface="Georgia" panose="02040502050405020303" pitchFamily="18" charset="0"/>
              </a:rPr>
              <a:t> </a:t>
            </a:r>
            <a:r>
              <a:rPr lang="uk-UA" sz="1600" b="1" dirty="0">
                <a:latin typeface="Georgia" panose="02040502050405020303" pitchFamily="18" charset="0"/>
              </a:rPr>
              <a:t>в синхронному </a:t>
            </a:r>
            <a:r>
              <a:rPr lang="uk-UA" sz="1600" b="1" dirty="0" smtClean="0">
                <a:latin typeface="Georgia" panose="02040502050405020303" pitchFamily="18" charset="0"/>
              </a:rPr>
              <a:t>режимі проводжу </a:t>
            </a:r>
            <a:r>
              <a:rPr lang="uk-UA" sz="1600" b="1" dirty="0">
                <a:latin typeface="Georgia" panose="02040502050405020303" pitchFamily="18" charset="0"/>
              </a:rPr>
              <a:t>за допомогою сервісу </a:t>
            </a:r>
            <a:r>
              <a:rPr lang="en-US" sz="1600" b="1" dirty="0" err="1">
                <a:latin typeface="Georgia" panose="02040502050405020303" pitchFamily="18" charset="0"/>
              </a:rPr>
              <a:t>GoogleMeet</a:t>
            </a:r>
            <a:r>
              <a:rPr lang="uk-UA" sz="1600" b="1" dirty="0">
                <a:latin typeface="Georgia" panose="02040502050405020303" pitchFamily="18" charset="0"/>
              </a:rPr>
              <a:t>.</a:t>
            </a:r>
            <a:endParaRPr lang="ru-RU" sz="1600" b="1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uk-UA" sz="1600" b="1" dirty="0" smtClean="0">
                <a:latin typeface="Georgia" panose="02040502050405020303" pitchFamily="18" charset="0"/>
              </a:rPr>
              <a:t>	Розробка </a:t>
            </a:r>
            <a:r>
              <a:rPr lang="uk-UA" sz="1600" b="1" dirty="0">
                <a:latin typeface="Georgia" panose="02040502050405020303" pitchFamily="18" charset="0"/>
              </a:rPr>
              <a:t>та </a:t>
            </a:r>
            <a:r>
              <a:rPr lang="uk-UA" sz="1600" b="1" dirty="0" smtClean="0">
                <a:latin typeface="Georgia" panose="02040502050405020303" pitchFamily="18" charset="0"/>
              </a:rPr>
              <a:t>розміщення домашніх завдань </a:t>
            </a:r>
            <a:r>
              <a:rPr lang="uk-UA" sz="1600" b="1" dirty="0">
                <a:latin typeface="Georgia" panose="02040502050405020303" pitchFamily="18" charset="0"/>
              </a:rPr>
              <a:t>для </a:t>
            </a:r>
            <a:r>
              <a:rPr lang="uk-UA" sz="1600" b="1" dirty="0" smtClean="0">
                <a:latin typeface="Georgia" panose="02040502050405020303" pitchFamily="18" charset="0"/>
              </a:rPr>
              <a:t>учнів здійснювалося </a:t>
            </a:r>
            <a:r>
              <a:rPr lang="uk-UA" sz="1600" b="1" dirty="0">
                <a:latin typeface="Georgia" panose="02040502050405020303" pitchFamily="18" charset="0"/>
              </a:rPr>
              <a:t>в онлайн-кабінетах </a:t>
            </a:r>
            <a:r>
              <a:rPr lang="en-US" sz="1600" b="1" dirty="0">
                <a:latin typeface="Georgia" panose="02040502050405020303" pitchFamily="18" charset="0"/>
              </a:rPr>
              <a:t>Google Classroom</a:t>
            </a:r>
            <a:r>
              <a:rPr lang="uk-UA" sz="1600" b="1" dirty="0">
                <a:latin typeface="Georgia" panose="02040502050405020303" pitchFamily="18" charset="0"/>
              </a:rPr>
              <a:t>, </a:t>
            </a:r>
            <a:r>
              <a:rPr lang="en-US" sz="1600" b="1" dirty="0" err="1">
                <a:latin typeface="Georgia" panose="02040502050405020303" pitchFamily="18" charset="0"/>
              </a:rPr>
              <a:t>Padlet</a:t>
            </a:r>
            <a:r>
              <a:rPr lang="uk-UA" sz="1600" b="1" dirty="0">
                <a:latin typeface="Georgia" panose="02040502050405020303" pitchFamily="18" charset="0"/>
              </a:rPr>
              <a:t>, у соціальній мережі </a:t>
            </a:r>
            <a:r>
              <a:rPr lang="en-US" sz="1600" b="1" dirty="0" err="1">
                <a:latin typeface="Georgia" panose="02040502050405020303" pitchFamily="18" charset="0"/>
              </a:rPr>
              <a:t>Viber</a:t>
            </a:r>
            <a:r>
              <a:rPr lang="uk-UA" sz="1600" b="1" dirty="0">
                <a:latin typeface="Georgia" panose="02040502050405020303" pitchFamily="18" charset="0"/>
              </a:rPr>
              <a:t>, </a:t>
            </a:r>
            <a:r>
              <a:rPr lang="en-US" sz="1600" b="1" dirty="0">
                <a:latin typeface="Georgia" panose="02040502050405020303" pitchFamily="18" charset="0"/>
              </a:rPr>
              <a:t>Telegram</a:t>
            </a:r>
            <a:r>
              <a:rPr lang="uk-UA" sz="1600" b="1" dirty="0">
                <a:latin typeface="Georgia" panose="02040502050405020303" pitchFamily="18" charset="0"/>
              </a:rPr>
              <a:t>.</a:t>
            </a:r>
            <a:endParaRPr lang="ru-RU" sz="1600" b="1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uk-UA" sz="1600" b="1" dirty="0" smtClean="0">
                <a:latin typeface="Georgia" panose="02040502050405020303" pitchFamily="18" charset="0"/>
              </a:rPr>
              <a:t>	Перевірка виконаних учнями  письмових завдань здійснювалася </a:t>
            </a:r>
            <a:r>
              <a:rPr lang="uk-UA" sz="1600" b="1" dirty="0">
                <a:latin typeface="Georgia" panose="02040502050405020303" pitchFamily="18" charset="0"/>
              </a:rPr>
              <a:t>в </a:t>
            </a:r>
            <a:r>
              <a:rPr lang="en-US" sz="1600" b="1" dirty="0">
                <a:latin typeface="Georgia" panose="02040502050405020303" pitchFamily="18" charset="0"/>
              </a:rPr>
              <a:t>Google Classroom</a:t>
            </a:r>
            <a:r>
              <a:rPr lang="uk-UA" sz="1600" b="1" dirty="0">
                <a:latin typeface="Georgia" panose="02040502050405020303" pitchFamily="18" charset="0"/>
              </a:rPr>
              <a:t> на платформі «На Урок» у соціальній мережі </a:t>
            </a:r>
            <a:r>
              <a:rPr lang="en-US" sz="1600" b="1" dirty="0" err="1">
                <a:latin typeface="Georgia" panose="02040502050405020303" pitchFamily="18" charset="0"/>
              </a:rPr>
              <a:t>Viber</a:t>
            </a:r>
            <a:r>
              <a:rPr lang="uk-UA" sz="1600" b="1" dirty="0">
                <a:latin typeface="Georgia" panose="02040502050405020303" pitchFamily="18" charset="0"/>
              </a:rPr>
              <a:t>. Переглядала й аналізувала статистику виконання таких завдань.</a:t>
            </a:r>
            <a:endParaRPr lang="ru-RU" sz="1600" b="1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uk-UA" sz="1600" b="1" dirty="0" smtClean="0">
                <a:latin typeface="Georgia" panose="02040502050405020303" pitchFamily="18" charset="0"/>
              </a:rPr>
              <a:t>	Індивідуально </a:t>
            </a:r>
            <a:r>
              <a:rPr lang="uk-UA" sz="1600" b="1" dirty="0">
                <a:latin typeface="Georgia" panose="02040502050405020303" pitchFamily="18" charset="0"/>
              </a:rPr>
              <a:t>консультувала учнів щодо організації навчального процесу під час дистанційного навчання, підвищення успішності учнів, відвідування ними синхронних уроків і виконання завдань асинхронно.</a:t>
            </a:r>
            <a:endParaRPr lang="ru-RU" sz="1600" b="1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sz="1600" b="1" dirty="0" smtClean="0">
                <a:latin typeface="Georgia" panose="02040502050405020303" pitchFamily="18" charset="0"/>
              </a:rPr>
              <a:t>	</a:t>
            </a:r>
            <a:r>
              <a:rPr lang="ru-RU" sz="1600" b="1" dirty="0" err="1" smtClean="0">
                <a:latin typeface="Georgia" panose="02040502050405020303" pitchFamily="18" charset="0"/>
              </a:rPr>
              <a:t>Навіть</a:t>
            </a:r>
            <a:r>
              <a:rPr lang="ru-RU" sz="1600" b="1" dirty="0" smtClean="0">
                <a:latin typeface="Georgia" panose="02040502050405020303" pitchFamily="18" charset="0"/>
              </a:rPr>
              <a:t> </a:t>
            </a:r>
            <a:r>
              <a:rPr lang="ru-RU" sz="1600" b="1" dirty="0" err="1" smtClean="0">
                <a:latin typeface="Georgia" panose="02040502050405020303" pitchFamily="18" charset="0"/>
              </a:rPr>
              <a:t>під</a:t>
            </a:r>
            <a:r>
              <a:rPr lang="ru-RU" sz="1600" b="1" dirty="0" smtClean="0">
                <a:latin typeface="Georgia" panose="02040502050405020303" pitchFamily="18" charset="0"/>
              </a:rPr>
              <a:t> час </a:t>
            </a:r>
            <a:r>
              <a:rPr lang="ru-RU" sz="1600" b="1" dirty="0" err="1" smtClean="0">
                <a:latin typeface="Georgia" panose="02040502050405020303" pitchFamily="18" charset="0"/>
              </a:rPr>
              <a:t>дистанційного</a:t>
            </a:r>
            <a:r>
              <a:rPr lang="ru-RU" sz="1600" b="1" dirty="0" smtClean="0">
                <a:latin typeface="Georgia" panose="02040502050405020303" pitchFamily="18" charset="0"/>
              </a:rPr>
              <a:t> </a:t>
            </a:r>
            <a:r>
              <a:rPr lang="ru-RU" sz="1600" b="1" dirty="0" err="1" smtClean="0">
                <a:latin typeface="Georgia" panose="02040502050405020303" pitchFamily="18" charset="0"/>
              </a:rPr>
              <a:t>навчання</a:t>
            </a:r>
            <a:r>
              <a:rPr lang="ru-RU" sz="1600" b="1" dirty="0" smtClean="0">
                <a:latin typeface="Georgia" panose="02040502050405020303" pitchFamily="18" charset="0"/>
              </a:rPr>
              <a:t> </a:t>
            </a:r>
            <a:r>
              <a:rPr lang="ru-RU" sz="1600" b="1" dirty="0" err="1" smtClean="0">
                <a:latin typeface="Georgia" panose="02040502050405020303" pitchFamily="18" charset="0"/>
              </a:rPr>
              <a:t>відбувається</a:t>
            </a:r>
            <a:r>
              <a:rPr lang="ru-RU" sz="1600" b="1" dirty="0" smtClean="0">
                <a:latin typeface="Georgia" panose="02040502050405020303" pitchFamily="18" charset="0"/>
              </a:rPr>
              <a:t> </a:t>
            </a:r>
            <a:r>
              <a:rPr lang="ru-RU" sz="1600" b="1" dirty="0" err="1" smtClean="0">
                <a:latin typeface="Georgia" panose="02040502050405020303" pitchFamily="18" charset="0"/>
              </a:rPr>
              <a:t>самоосвіта,розробка</a:t>
            </a:r>
            <a:r>
              <a:rPr lang="ru-RU" sz="1600" b="1" dirty="0" smtClean="0">
                <a:latin typeface="Georgia" panose="02040502050405020303" pitchFamily="18" charset="0"/>
              </a:rPr>
              <a:t> та </a:t>
            </a:r>
            <a:r>
              <a:rPr lang="ru-RU" sz="1600" b="1" dirty="0" err="1" smtClean="0">
                <a:latin typeface="Georgia" panose="02040502050405020303" pitchFamily="18" charset="0"/>
              </a:rPr>
              <a:t>розміщення</a:t>
            </a:r>
            <a:r>
              <a:rPr lang="ru-RU" sz="1600" b="1" dirty="0" smtClean="0">
                <a:latin typeface="Georgia" panose="02040502050405020303" pitchFamily="18" charset="0"/>
              </a:rPr>
              <a:t> </a:t>
            </a:r>
            <a:r>
              <a:rPr lang="ru-RU" sz="1600" b="1" dirty="0" err="1" smtClean="0">
                <a:latin typeface="Georgia" panose="02040502050405020303" pitchFamily="18" charset="0"/>
              </a:rPr>
              <a:t>методичних</a:t>
            </a:r>
            <a:r>
              <a:rPr lang="ru-RU" sz="1600" b="1" dirty="0" smtClean="0">
                <a:latin typeface="Georgia" panose="02040502050405020303" pitchFamily="18" charset="0"/>
              </a:rPr>
              <a:t> </a:t>
            </a:r>
            <a:r>
              <a:rPr lang="ru-RU" sz="1600" b="1" dirty="0" err="1" smtClean="0">
                <a:latin typeface="Georgia" panose="02040502050405020303" pitchFamily="18" charset="0"/>
              </a:rPr>
              <a:t>матеріалів</a:t>
            </a:r>
            <a:r>
              <a:rPr lang="ru-RU" sz="1600" b="1" dirty="0" smtClean="0">
                <a:latin typeface="Georgia" panose="02040502050405020303" pitchFamily="18" charset="0"/>
              </a:rPr>
              <a:t> (</a:t>
            </a:r>
            <a:r>
              <a:rPr lang="ru-RU" sz="1600" b="1" dirty="0" err="1" smtClean="0">
                <a:latin typeface="Georgia" panose="02040502050405020303" pitchFamily="18" charset="0"/>
              </a:rPr>
              <a:t>презентація</a:t>
            </a:r>
            <a:r>
              <a:rPr lang="ru-RU" sz="1600" b="1" dirty="0" smtClean="0">
                <a:latin typeface="Georgia" panose="02040502050405020303" pitchFamily="18" charset="0"/>
              </a:rPr>
              <a:t> </a:t>
            </a:r>
            <a:r>
              <a:rPr lang="ru-RU" sz="1600" b="1" dirty="0">
                <a:latin typeface="Georgia" panose="02040502050405020303" pitchFamily="18" charset="0"/>
              </a:rPr>
              <a:t>з теми «</a:t>
            </a:r>
            <a:r>
              <a:rPr lang="ru-RU" sz="1600" b="1" dirty="0" err="1">
                <a:latin typeface="Georgia" panose="02040502050405020303" pitchFamily="18" charset="0"/>
              </a:rPr>
              <a:t>Кровотеча</a:t>
            </a:r>
            <a:r>
              <a:rPr lang="ru-RU" sz="1600" b="1" dirty="0">
                <a:latin typeface="Georgia" panose="02040502050405020303" pitchFamily="18" charset="0"/>
              </a:rPr>
              <a:t> та </a:t>
            </a:r>
            <a:r>
              <a:rPr lang="ru-RU" sz="1600" b="1" dirty="0" err="1">
                <a:latin typeface="Georgia" panose="02040502050405020303" pitchFamily="18" charset="0"/>
              </a:rPr>
              <a:t>її</a:t>
            </a:r>
            <a:r>
              <a:rPr lang="ru-RU" sz="1600" b="1" dirty="0">
                <a:latin typeface="Georgia" panose="02040502050405020303" pitchFamily="18" charset="0"/>
              </a:rPr>
              <a:t> </a:t>
            </a:r>
            <a:r>
              <a:rPr lang="ru-RU" sz="1600" b="1" dirty="0" err="1">
                <a:latin typeface="Georgia" panose="02040502050405020303" pitchFamily="18" charset="0"/>
              </a:rPr>
              <a:t>види</a:t>
            </a:r>
            <a:r>
              <a:rPr lang="ru-RU" sz="1600" b="1" dirty="0">
                <a:latin typeface="Georgia" panose="02040502050405020303" pitchFamily="18" charset="0"/>
              </a:rPr>
              <a:t>. </a:t>
            </a:r>
            <a:r>
              <a:rPr lang="ru-RU" sz="1600" b="1" dirty="0" err="1">
                <a:latin typeface="Georgia" panose="02040502050405020303" pitchFamily="18" charset="0"/>
              </a:rPr>
              <a:t>Домедична</a:t>
            </a:r>
            <a:r>
              <a:rPr lang="ru-RU" sz="1600" b="1" dirty="0">
                <a:latin typeface="Georgia" panose="02040502050405020303" pitchFamily="18" charset="0"/>
              </a:rPr>
              <a:t> </a:t>
            </a:r>
            <a:r>
              <a:rPr lang="ru-RU" sz="1600" b="1" dirty="0" err="1">
                <a:latin typeface="Georgia" panose="02040502050405020303" pitchFamily="18" charset="0"/>
              </a:rPr>
              <a:t>допомога</a:t>
            </a:r>
            <a:r>
              <a:rPr lang="ru-RU" sz="1600" b="1" dirty="0">
                <a:latin typeface="Georgia" panose="02040502050405020303" pitchFamily="18" charset="0"/>
              </a:rPr>
              <a:t>») на </a:t>
            </a:r>
            <a:r>
              <a:rPr lang="ru-RU" sz="1600" b="1" dirty="0" err="1">
                <a:latin typeface="Georgia" panose="02040502050405020303" pitchFamily="18" charset="0"/>
              </a:rPr>
              <a:t>сайті</a:t>
            </a:r>
            <a:r>
              <a:rPr lang="ru-RU" sz="1600" b="1" dirty="0">
                <a:latin typeface="Georgia" panose="02040502050405020303" pitchFamily="18" charset="0"/>
              </a:rPr>
              <a:t> </a:t>
            </a:r>
            <a:r>
              <a:rPr lang="en-US" sz="1600" b="1" u="sng" dirty="0" err="1">
                <a:latin typeface="Georgia" panose="02040502050405020303" pitchFamily="18" charset="0"/>
                <a:hlinkClick r:id="rId2" action="ppaction://hlinkfile"/>
              </a:rPr>
              <a:t>vseosvita</a:t>
            </a:r>
            <a:r>
              <a:rPr lang="ru-RU" sz="1600" b="1" u="sng" dirty="0">
                <a:latin typeface="Georgia" panose="02040502050405020303" pitchFamily="18" charset="0"/>
                <a:hlinkClick r:id="rId2" action="ppaction://hlinkfile"/>
              </a:rPr>
              <a:t>.</a:t>
            </a:r>
            <a:r>
              <a:rPr lang="en-US" sz="1600" b="1" u="sng" dirty="0" err="1">
                <a:latin typeface="Georgia" panose="02040502050405020303" pitchFamily="18" charset="0"/>
                <a:hlinkClick r:id="rId2" action="ppaction://hlinkfile"/>
              </a:rPr>
              <a:t>ua</a:t>
            </a:r>
            <a:r>
              <a:rPr lang="en-US" sz="1600" b="1" dirty="0">
                <a:latin typeface="Georgia" panose="02040502050405020303" pitchFamily="18" charset="0"/>
              </a:rPr>
              <a:t> </a:t>
            </a:r>
            <a:r>
              <a:rPr lang="ru-RU" sz="1600" b="1" dirty="0">
                <a:latin typeface="Georgia" panose="02040502050405020303" pitchFamily="18" charset="0"/>
              </a:rPr>
              <a:t>, </a:t>
            </a:r>
            <a:r>
              <a:rPr lang="ru-RU" sz="1600" b="1" dirty="0" err="1">
                <a:latin typeface="Georgia" panose="02040502050405020303" pitchFamily="18" charset="0"/>
              </a:rPr>
              <a:t>від</a:t>
            </a:r>
            <a:r>
              <a:rPr lang="ru-RU" sz="1600" b="1" dirty="0">
                <a:latin typeface="Georgia" panose="02040502050405020303" pitchFamily="18" charset="0"/>
              </a:rPr>
              <a:t> </a:t>
            </a:r>
            <a:r>
              <a:rPr lang="ru-RU" sz="1600" b="1" dirty="0" err="1">
                <a:latin typeface="Georgia" panose="02040502050405020303" pitchFamily="18" charset="0"/>
              </a:rPr>
              <a:t>якого</a:t>
            </a:r>
            <a:r>
              <a:rPr lang="ru-RU" sz="1600" b="1" dirty="0">
                <a:latin typeface="Georgia" panose="02040502050405020303" pitchFamily="18" charset="0"/>
              </a:rPr>
              <a:t> </a:t>
            </a:r>
            <a:r>
              <a:rPr lang="ru-RU" sz="1600" b="1" dirty="0" err="1">
                <a:latin typeface="Georgia" panose="02040502050405020303" pitchFamily="18" charset="0"/>
              </a:rPr>
              <a:t>отримала</a:t>
            </a:r>
            <a:r>
              <a:rPr lang="ru-RU" sz="1600" b="1" dirty="0">
                <a:latin typeface="Georgia" panose="02040502050405020303" pitchFamily="18" charset="0"/>
              </a:rPr>
              <a:t> </a:t>
            </a:r>
            <a:r>
              <a:rPr lang="ru-RU" sz="1600" b="1" dirty="0" err="1">
                <a:latin typeface="Georgia" panose="02040502050405020303" pitchFamily="18" charset="0"/>
              </a:rPr>
              <a:t>свідоцтво</a:t>
            </a:r>
            <a:r>
              <a:rPr lang="ru-RU" sz="1600" b="1" dirty="0">
                <a:latin typeface="Georgia" panose="02040502050405020303" pitchFamily="18" charset="0"/>
              </a:rPr>
              <a:t>.</a:t>
            </a:r>
          </a:p>
          <a:p>
            <a:pPr marL="0" indent="0">
              <a:buNone/>
            </a:pPr>
            <a:r>
              <a:rPr lang="uk-UA" sz="1600" b="1" dirty="0" smtClean="0">
                <a:latin typeface="Georgia" panose="02040502050405020303" pitchFamily="18" charset="0"/>
              </a:rPr>
              <a:t>	</a:t>
            </a:r>
            <a:endParaRPr lang="ru-RU" sz="1600" b="1" dirty="0">
              <a:latin typeface="Georgia" panose="02040502050405020303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56346" y="72030"/>
            <a:ext cx="730841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Дистанційне</a:t>
            </a:r>
            <a:r>
              <a:rPr lang="ru-RU" sz="4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ru-RU" sz="48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навчання</a:t>
            </a:r>
            <a:endParaRPr lang="ru-RU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79375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79027" y="1150961"/>
            <a:ext cx="10362513" cy="46902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1600" b="1" dirty="0">
                <a:latin typeface="Georgia" panose="02040502050405020303" pitchFamily="18" charset="0"/>
              </a:rPr>
              <a:t> </a:t>
            </a:r>
            <a:r>
              <a:rPr lang="uk-UA" sz="1600" b="1" dirty="0" smtClean="0">
                <a:latin typeface="Georgia" panose="02040502050405020303" pitchFamily="18" charset="0"/>
              </a:rPr>
              <a:t>Серед </a:t>
            </a:r>
            <a:r>
              <a:rPr lang="uk-UA" sz="1600" b="1" dirty="0">
                <a:latin typeface="Georgia" panose="02040502050405020303" pitchFamily="18" charset="0"/>
              </a:rPr>
              <a:t>них: </a:t>
            </a:r>
            <a:endParaRPr lang="uk-UA" sz="1600" b="1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uk-UA" sz="1600" b="1" dirty="0" smtClean="0">
                <a:latin typeface="Georgia" panose="02040502050405020303" pitchFamily="18" charset="0"/>
              </a:rPr>
              <a:t>       = </a:t>
            </a:r>
            <a:r>
              <a:rPr lang="uk-UA" sz="1600" b="1" dirty="0" err="1" smtClean="0">
                <a:latin typeface="Georgia" panose="02040502050405020303" pitchFamily="18" charset="0"/>
              </a:rPr>
              <a:t>уроки</a:t>
            </a:r>
            <a:r>
              <a:rPr lang="uk-UA" sz="1600" b="1" dirty="0" smtClean="0">
                <a:latin typeface="Georgia" panose="02040502050405020303" pitchFamily="18" charset="0"/>
              </a:rPr>
              <a:t> </a:t>
            </a:r>
            <a:r>
              <a:rPr lang="uk-UA" sz="1600" b="1" dirty="0">
                <a:latin typeface="Georgia" panose="02040502050405020303" pitchFamily="18" charset="0"/>
              </a:rPr>
              <a:t>мужності і милосердя; </a:t>
            </a:r>
            <a:endParaRPr lang="uk-UA" sz="1600" b="1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uk-UA" sz="1600" b="1" dirty="0" smtClean="0">
                <a:latin typeface="Georgia" panose="02040502050405020303" pitchFamily="18" charset="0"/>
              </a:rPr>
              <a:t>       = відвідування </a:t>
            </a:r>
            <a:r>
              <a:rPr lang="uk-UA" sz="1600" b="1" dirty="0">
                <a:latin typeface="Georgia" panose="02040502050405020303" pitchFamily="18" charset="0"/>
              </a:rPr>
              <a:t>могил військовослужбовців, які загинули на Сході України;  </a:t>
            </a:r>
            <a:endParaRPr lang="uk-UA" sz="1600" b="1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uk-UA" sz="1600" b="1" dirty="0" smtClean="0">
                <a:latin typeface="Georgia" panose="02040502050405020303" pitchFamily="18" charset="0"/>
              </a:rPr>
              <a:t>       = написання </a:t>
            </a:r>
            <a:r>
              <a:rPr lang="uk-UA" sz="1600" b="1" dirty="0">
                <a:latin typeface="Georgia" panose="02040502050405020303" pitchFamily="18" charset="0"/>
              </a:rPr>
              <a:t>листів учасникам АТО</a:t>
            </a:r>
            <a:r>
              <a:rPr lang="uk-UA" sz="1600" b="1" dirty="0" smtClean="0">
                <a:latin typeface="Georgia" panose="02040502050405020303" pitchFamily="18" charset="0"/>
              </a:rPr>
              <a:t>;</a:t>
            </a:r>
          </a:p>
          <a:p>
            <a:pPr marL="0" indent="0">
              <a:buNone/>
            </a:pPr>
            <a:r>
              <a:rPr lang="uk-UA" sz="1600" b="1" dirty="0" smtClean="0">
                <a:latin typeface="Georgia" panose="02040502050405020303" pitchFamily="18" charset="0"/>
              </a:rPr>
              <a:t>щорічній </a:t>
            </a:r>
            <a:r>
              <a:rPr lang="uk-UA" sz="1600" b="1" dirty="0">
                <a:latin typeface="Georgia" panose="02040502050405020303" pitchFamily="18" charset="0"/>
              </a:rPr>
              <a:t>воєнізованій естафеті, днях «Цивільної оборони», акціях Товариства Червоного Хреста .  </a:t>
            </a:r>
            <a:endParaRPr lang="uk-UA" sz="1600" b="1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uk-UA" sz="1600" b="1" dirty="0">
                <a:latin typeface="Georgia" panose="02040502050405020303" pitchFamily="18" charset="0"/>
              </a:rPr>
              <a:t>	</a:t>
            </a:r>
            <a:r>
              <a:rPr lang="uk-UA" sz="1600" b="1" dirty="0" smtClean="0">
                <a:latin typeface="Georgia" panose="02040502050405020303" pitchFamily="18" charset="0"/>
              </a:rPr>
              <a:t>Це </a:t>
            </a:r>
            <a:r>
              <a:rPr lang="uk-UA" sz="1600" b="1" dirty="0">
                <a:latin typeface="Georgia" panose="02040502050405020303" pitchFamily="18" charset="0"/>
              </a:rPr>
              <a:t>дає можливість побачити реальний рівень підготовки дітей до імовірних життєвих ситуацій, їх справжні вміння, почуття та емоції. Активна участь учнів у цих заходах, їхні успіхи стають підтвердженням правильності обраних мною навчальних засобів та методів. Будь-який освітній проект створюється для отримання ефективного  результату.                      </a:t>
            </a:r>
            <a:endParaRPr lang="uk-UA" sz="1600" b="1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uk-UA" sz="1600" b="1" dirty="0">
                <a:latin typeface="Georgia" panose="02040502050405020303" pitchFamily="18" charset="0"/>
              </a:rPr>
              <a:t>	</a:t>
            </a:r>
            <a:r>
              <a:rPr lang="uk-UA" sz="1600" b="1" dirty="0" smtClean="0">
                <a:latin typeface="Georgia" panose="02040502050405020303" pitchFamily="18" charset="0"/>
              </a:rPr>
              <a:t>У </a:t>
            </a:r>
            <a:r>
              <a:rPr lang="uk-UA" sz="1600" b="1" dirty="0">
                <a:latin typeface="Georgia" panose="02040502050405020303" pitchFamily="18" charset="0"/>
              </a:rPr>
              <a:t>моєму випадку ними є велика кількість випускників школи, що обирають для себе медичні спеціальності  у вітчизняних і закордонних медичних вузах. Чимало моїх вихованців обрали шлях військових, стали волонтерами в цей нелегкий для країни час. Та головне те, що  молоді люди є активними, патріотично налаштованими членами суспільства, які готові змінювати життя на краще. </a:t>
            </a:r>
            <a:endParaRPr lang="ru-RU" sz="1600" dirty="0">
              <a:latin typeface="Georgia" panose="0204050205040502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80943" y="196854"/>
            <a:ext cx="8675772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  <a:latin typeface="Georgia" panose="02040502050405020303" pitchFamily="18" charset="0"/>
              </a:rPr>
              <a:t>Одним із напрямків моєї роботи </a:t>
            </a:r>
            <a:endParaRPr lang="uk-UA" sz="2800" b="1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  <a:latin typeface="Georgia" panose="02040502050405020303" pitchFamily="18" charset="0"/>
            </a:endParaRPr>
          </a:p>
          <a:p>
            <a:pPr algn="ctr"/>
            <a:r>
              <a:rPr lang="uk-UA" sz="2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  <a:latin typeface="Georgia" panose="02040502050405020303" pitchFamily="18" charset="0"/>
              </a:rPr>
              <a:t>є </a:t>
            </a:r>
            <a:r>
              <a:rPr lang="uk-UA" sz="2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  <a:latin typeface="Georgia" panose="02040502050405020303" pitchFamily="18" charset="0"/>
              </a:rPr>
              <a:t>проведення та участь у виховних </a:t>
            </a:r>
            <a:r>
              <a:rPr lang="uk-UA" sz="2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  <a:latin typeface="Georgia" panose="02040502050405020303" pitchFamily="18" charset="0"/>
              </a:rPr>
              <a:t>заходах </a:t>
            </a:r>
            <a:endParaRPr lang="ru-RU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57157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961972" y="3291546"/>
            <a:ext cx="9292929" cy="330859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100" b="1" i="0" u="none" strike="noStrike" cap="none" normalizeH="0" baseline="0" dirty="0" smtClean="0">
                <a:ln>
                  <a:noFill/>
                </a:ln>
                <a:solidFill>
                  <a:srgbClr val="004134"/>
                </a:solidFill>
                <a:effectLst/>
                <a:latin typeface="Georgia" panose="02040502050405020303" pitchFamily="18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b="1" i="0" u="none" strike="noStrike" cap="none" normalizeH="0" baseline="0" dirty="0" smtClean="0">
                <a:ln>
                  <a:noFill/>
                </a:ln>
                <a:solidFill>
                  <a:srgbClr val="00413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</a:t>
            </a:r>
            <a:r>
              <a:rPr kumimoji="0" lang="uk-UA" altLang="ru-RU" b="1" i="0" u="none" strike="noStrike" cap="none" normalizeH="0" baseline="0" dirty="0" smtClean="0">
                <a:ln>
                  <a:noFill/>
                </a:ln>
                <a:solidFill>
                  <a:srgbClr val="0041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r>
              <a:rPr kumimoji="0" lang="uk-UA" altLang="ru-RU" b="1" i="0" u="none" strike="noStrike" cap="none" normalizeH="0" baseline="0" dirty="0" smtClean="0">
                <a:ln>
                  <a:noFill/>
                </a:ln>
                <a:solidFill>
                  <a:srgbClr val="004134"/>
                </a:solidFill>
                <a:effectLst/>
                <a:latin typeface="Georgia" panose="02040502050405020303" pitchFamily="18" charset="0"/>
              </a:rPr>
              <a:t>вміння захистити свою Землю, свій народ;</a:t>
            </a:r>
            <a:endParaRPr kumimoji="0" lang="uk-UA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b="1" i="0" u="none" strike="noStrike" cap="none" normalizeH="0" baseline="0" dirty="0" smtClean="0">
                <a:ln>
                  <a:noFill/>
                </a:ln>
                <a:solidFill>
                  <a:srgbClr val="00413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</a:t>
            </a:r>
            <a:r>
              <a:rPr kumimoji="0" lang="uk-UA" altLang="ru-RU" b="1" i="0" u="none" strike="noStrike" cap="none" normalizeH="0" baseline="0" dirty="0" smtClean="0">
                <a:ln>
                  <a:noFill/>
                </a:ln>
                <a:solidFill>
                  <a:srgbClr val="0041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r>
              <a:rPr kumimoji="0" lang="uk-UA" altLang="ru-RU" b="1" i="0" u="none" strike="noStrike" cap="none" normalizeH="0" baseline="0" dirty="0" smtClean="0">
                <a:ln>
                  <a:noFill/>
                </a:ln>
                <a:solidFill>
                  <a:srgbClr val="004134"/>
                </a:solidFill>
                <a:effectLst/>
                <a:latin typeface="Georgia" panose="02040502050405020303" pitchFamily="18" charset="0"/>
              </a:rPr>
              <a:t>вміння діяти в умовах надзвичайних ситуацій;</a:t>
            </a:r>
            <a:endParaRPr kumimoji="0" lang="uk-UA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b="1" i="0" u="none" strike="noStrike" cap="none" normalizeH="0" baseline="0" dirty="0" smtClean="0">
                <a:ln>
                  <a:noFill/>
                </a:ln>
                <a:solidFill>
                  <a:srgbClr val="00413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</a:t>
            </a:r>
            <a:r>
              <a:rPr kumimoji="0" lang="uk-UA" altLang="ru-RU" b="1" i="0" u="none" strike="noStrike" cap="none" normalizeH="0" baseline="0" dirty="0" smtClean="0">
                <a:ln>
                  <a:noFill/>
                </a:ln>
                <a:solidFill>
                  <a:srgbClr val="0041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r>
              <a:rPr kumimoji="0" lang="uk-UA" altLang="ru-RU" b="1" i="0" u="none" strike="noStrike" cap="none" normalizeH="0" baseline="0" dirty="0" smtClean="0">
                <a:ln>
                  <a:noFill/>
                </a:ln>
                <a:solidFill>
                  <a:srgbClr val="004134"/>
                </a:solidFill>
                <a:effectLst/>
                <a:latin typeface="Georgia" panose="02040502050405020303" pitchFamily="18" charset="0"/>
              </a:rPr>
              <a:t>вміння приймати рішення,  брати на себе відповідальність;</a:t>
            </a:r>
            <a:endParaRPr kumimoji="0" lang="uk-UA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b="1" i="0" u="none" strike="noStrike" cap="none" normalizeH="0" baseline="0" dirty="0" smtClean="0">
                <a:ln>
                  <a:noFill/>
                </a:ln>
                <a:solidFill>
                  <a:srgbClr val="00413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</a:t>
            </a:r>
            <a:r>
              <a:rPr kumimoji="0" lang="uk-UA" altLang="ru-RU" b="1" i="0" u="none" strike="noStrike" cap="none" normalizeH="0" baseline="0" dirty="0" smtClean="0">
                <a:ln>
                  <a:noFill/>
                </a:ln>
                <a:solidFill>
                  <a:srgbClr val="0041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r>
              <a:rPr kumimoji="0" lang="uk-UA" altLang="ru-RU" b="1" i="0" u="none" strike="noStrike" cap="none" normalizeH="0" baseline="0" dirty="0" smtClean="0">
                <a:ln>
                  <a:noFill/>
                </a:ln>
                <a:solidFill>
                  <a:srgbClr val="004134"/>
                </a:solidFill>
                <a:effectLst/>
                <a:latin typeface="Georgia" panose="02040502050405020303" pitchFamily="18" charset="0"/>
              </a:rPr>
              <a:t>вміння дбати про своє здоров’я та здоров’я своїх близьких;</a:t>
            </a:r>
            <a:endParaRPr kumimoji="0" lang="uk-UA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b="1" i="0" u="none" strike="noStrike" cap="none" normalizeH="0" baseline="0" dirty="0" smtClean="0">
                <a:ln>
                  <a:noFill/>
                </a:ln>
                <a:solidFill>
                  <a:srgbClr val="00413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</a:t>
            </a:r>
            <a:r>
              <a:rPr kumimoji="0" lang="uk-UA" altLang="ru-RU" b="1" i="0" u="none" strike="noStrike" cap="none" normalizeH="0" baseline="0" dirty="0" smtClean="0">
                <a:ln>
                  <a:noFill/>
                </a:ln>
                <a:solidFill>
                  <a:srgbClr val="0041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r>
              <a:rPr kumimoji="0" lang="uk-UA" altLang="ru-RU" b="1" i="0" u="none" strike="noStrike" cap="none" normalizeH="0" baseline="0" dirty="0" smtClean="0">
                <a:ln>
                  <a:noFill/>
                </a:ln>
                <a:solidFill>
                  <a:srgbClr val="004134"/>
                </a:solidFill>
                <a:effectLst/>
                <a:latin typeface="Georgia" panose="02040502050405020303" pitchFamily="18" charset="0"/>
              </a:rPr>
              <a:t>вміння визначати рівень небезпеки для себе і оточуючих;</a:t>
            </a:r>
            <a:endParaRPr kumimoji="0" lang="uk-UA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b="1" i="0" u="none" strike="noStrike" cap="none" normalizeH="0" baseline="0" dirty="0" smtClean="0">
                <a:ln>
                  <a:noFill/>
                </a:ln>
                <a:solidFill>
                  <a:srgbClr val="00413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</a:t>
            </a:r>
            <a:r>
              <a:rPr kumimoji="0" lang="uk-UA" altLang="ru-RU" b="1" i="0" u="none" strike="noStrike" cap="none" normalizeH="0" baseline="0" dirty="0" smtClean="0">
                <a:ln>
                  <a:noFill/>
                </a:ln>
                <a:solidFill>
                  <a:srgbClr val="0041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r>
              <a:rPr kumimoji="0" lang="uk-UA" altLang="ru-RU" b="1" i="0" u="none" strike="noStrike" cap="none" normalizeH="0" baseline="0" dirty="0" smtClean="0">
                <a:ln>
                  <a:noFill/>
                </a:ln>
                <a:solidFill>
                  <a:srgbClr val="004134"/>
                </a:solidFill>
                <a:effectLst/>
                <a:latin typeface="Georgia" panose="02040502050405020303" pitchFamily="18" charset="0"/>
              </a:rPr>
              <a:t>вміння надавати першу допомогу постраждалим;</a:t>
            </a:r>
            <a:endParaRPr kumimoji="0" lang="uk-UA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b="1" i="0" u="none" strike="noStrike" cap="none" normalizeH="0" baseline="0" dirty="0" smtClean="0">
                <a:ln>
                  <a:noFill/>
                </a:ln>
                <a:solidFill>
                  <a:srgbClr val="00413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</a:t>
            </a:r>
            <a:r>
              <a:rPr kumimoji="0" lang="uk-UA" altLang="ru-RU" b="1" i="0" u="none" strike="noStrike" cap="none" normalizeH="0" baseline="0" dirty="0" smtClean="0">
                <a:ln>
                  <a:noFill/>
                </a:ln>
                <a:solidFill>
                  <a:srgbClr val="0041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r>
              <a:rPr kumimoji="0" lang="uk-UA" altLang="ru-RU" b="1" i="0" u="none" strike="noStrike" cap="none" normalizeH="0" baseline="0" dirty="0" smtClean="0">
                <a:ln>
                  <a:noFill/>
                </a:ln>
                <a:solidFill>
                  <a:srgbClr val="004134"/>
                </a:solidFill>
                <a:effectLst/>
                <a:latin typeface="Georgia" panose="02040502050405020303" pitchFamily="18" charset="0"/>
              </a:rPr>
              <a:t>вміння взаємодіяти з оточуючими людьми;</a:t>
            </a:r>
            <a:endParaRPr kumimoji="0" lang="uk-UA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b="1" i="0" u="none" strike="noStrike" cap="none" normalizeH="0" baseline="0" dirty="0" smtClean="0">
                <a:ln>
                  <a:noFill/>
                </a:ln>
                <a:solidFill>
                  <a:srgbClr val="00413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</a:t>
            </a:r>
            <a:r>
              <a:rPr kumimoji="0" lang="uk-UA" altLang="ru-RU" b="1" i="0" u="none" strike="noStrike" cap="none" normalizeH="0" baseline="0" dirty="0" smtClean="0">
                <a:ln>
                  <a:noFill/>
                </a:ln>
                <a:solidFill>
                  <a:srgbClr val="0041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r>
              <a:rPr kumimoji="0" lang="uk-UA" altLang="ru-RU" b="1" i="0" u="none" strike="noStrike" cap="none" normalizeH="0" baseline="0" dirty="0" smtClean="0">
                <a:ln>
                  <a:noFill/>
                </a:ln>
                <a:solidFill>
                  <a:srgbClr val="004134"/>
                </a:solidFill>
                <a:effectLst/>
                <a:latin typeface="Georgia" panose="02040502050405020303" pitchFamily="18" charset="0"/>
              </a:rPr>
              <a:t>вміння застосовувати свої знання на практиці;</a:t>
            </a:r>
            <a:endParaRPr kumimoji="0" lang="uk-UA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b="1" i="0" u="none" strike="noStrike" cap="none" normalizeH="0" baseline="0" dirty="0" smtClean="0">
                <a:ln>
                  <a:noFill/>
                </a:ln>
                <a:solidFill>
                  <a:srgbClr val="00413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</a:t>
            </a:r>
            <a:r>
              <a:rPr kumimoji="0" lang="uk-UA" altLang="ru-RU" b="1" i="0" u="none" strike="noStrike" cap="none" normalizeH="0" baseline="0" dirty="0" smtClean="0">
                <a:ln>
                  <a:noFill/>
                </a:ln>
                <a:solidFill>
                  <a:srgbClr val="0041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r>
              <a:rPr kumimoji="0" lang="uk-UA" altLang="ru-RU" b="1" i="0" u="none" strike="noStrike" cap="none" normalizeH="0" baseline="0" dirty="0" smtClean="0">
                <a:ln>
                  <a:noFill/>
                </a:ln>
                <a:solidFill>
                  <a:srgbClr val="004134"/>
                </a:solidFill>
                <a:effectLst/>
                <a:latin typeface="Georgia" panose="02040502050405020303" pitchFamily="18" charset="0"/>
              </a:rPr>
              <a:t>вміння аналізувати, </a:t>
            </a:r>
            <a:r>
              <a:rPr kumimoji="0" lang="uk-UA" altLang="ru-RU" b="1" i="0" u="none" strike="noStrike" cap="none" normalizeH="0" baseline="0" dirty="0" err="1" smtClean="0">
                <a:ln>
                  <a:noFill/>
                </a:ln>
                <a:solidFill>
                  <a:srgbClr val="004134"/>
                </a:solidFill>
                <a:effectLst/>
                <a:latin typeface="Georgia" panose="02040502050405020303" pitchFamily="18" charset="0"/>
              </a:rPr>
              <a:t>логічно</a:t>
            </a:r>
            <a:r>
              <a:rPr kumimoji="0" lang="uk-UA" altLang="ru-RU" b="1" i="0" u="none" strike="noStrike" cap="none" normalizeH="0" baseline="0" dirty="0" smtClean="0">
                <a:ln>
                  <a:noFill/>
                </a:ln>
                <a:solidFill>
                  <a:srgbClr val="004134"/>
                </a:solidFill>
                <a:effectLst/>
                <a:latin typeface="Georgia" panose="02040502050405020303" pitchFamily="18" charset="0"/>
              </a:rPr>
              <a:t> мислити;</a:t>
            </a:r>
            <a:endParaRPr kumimoji="0" lang="uk-UA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b="1" i="0" u="none" strike="noStrike" cap="none" normalizeH="0" baseline="0" dirty="0" smtClean="0">
                <a:ln>
                  <a:noFill/>
                </a:ln>
                <a:solidFill>
                  <a:srgbClr val="00413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</a:t>
            </a:r>
            <a:r>
              <a:rPr kumimoji="0" lang="uk-UA" altLang="ru-RU" b="1" i="0" u="none" strike="noStrike" cap="none" normalizeH="0" baseline="0" dirty="0" smtClean="0">
                <a:ln>
                  <a:noFill/>
                </a:ln>
                <a:solidFill>
                  <a:srgbClr val="0041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r>
              <a:rPr kumimoji="0" lang="uk-UA" altLang="ru-RU" b="1" i="0" u="none" strike="noStrike" cap="none" normalizeH="0" baseline="0" dirty="0" smtClean="0">
                <a:ln>
                  <a:noFill/>
                </a:ln>
                <a:solidFill>
                  <a:srgbClr val="004134"/>
                </a:solidFill>
                <a:effectLst/>
                <a:latin typeface="Georgia" panose="02040502050405020303" pitchFamily="18" charset="0"/>
              </a:rPr>
              <a:t>вміння займати активну  громадянську позицію (не бути байдужими);</a:t>
            </a:r>
            <a:endParaRPr kumimoji="0" lang="uk-UA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b="1" i="0" u="none" strike="noStrike" cap="none" normalizeH="0" baseline="0" dirty="0" smtClean="0">
                <a:ln>
                  <a:noFill/>
                </a:ln>
                <a:solidFill>
                  <a:srgbClr val="00413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</a:t>
            </a:r>
            <a:r>
              <a:rPr kumimoji="0" lang="uk-UA" altLang="ru-RU" b="1" i="0" u="none" strike="noStrike" cap="none" normalizeH="0" baseline="0" dirty="0" smtClean="0">
                <a:ln>
                  <a:noFill/>
                </a:ln>
                <a:solidFill>
                  <a:srgbClr val="0041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r>
              <a:rPr kumimoji="0" lang="uk-UA" altLang="ru-RU" b="1" i="0" u="none" strike="noStrike" cap="none" normalizeH="0" baseline="0" dirty="0" smtClean="0">
                <a:ln>
                  <a:noFill/>
                </a:ln>
                <a:solidFill>
                  <a:srgbClr val="004134"/>
                </a:solidFill>
                <a:effectLst/>
                <a:latin typeface="Georgia" panose="02040502050405020303" pitchFamily="18" charset="0"/>
              </a:rPr>
              <a:t>вміння постійно вчитись і удосконалюватись.</a:t>
            </a:r>
            <a:endParaRPr kumimoji="0" lang="uk-UA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Прямоугольник с одним вырезанным углом 6"/>
          <p:cNvSpPr/>
          <p:nvPr/>
        </p:nvSpPr>
        <p:spPr>
          <a:xfrm>
            <a:off x="7286135" y="627462"/>
            <a:ext cx="4312693" cy="1116758"/>
          </a:xfrm>
          <a:prstGeom prst="snip1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7286135" y="762000"/>
            <a:ext cx="44832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ru-RU" b="1" dirty="0">
                <a:solidFill>
                  <a:srgbClr val="004134"/>
                </a:solidFill>
                <a:latin typeface="Georgia" panose="02040502050405020303" pitchFamily="18" charset="0"/>
              </a:rPr>
              <a:t>формування патріотично налаштованої  учнівської молоді,  </a:t>
            </a:r>
            <a:endParaRPr lang="uk-UA" altLang="ru-RU" b="1" dirty="0" smtClean="0">
              <a:solidFill>
                <a:srgbClr val="004134"/>
              </a:solidFill>
              <a:latin typeface="Georgia" panose="02040502050405020303" pitchFamily="18" charset="0"/>
            </a:endParaRPr>
          </a:p>
          <a:p>
            <a:r>
              <a:rPr lang="uk-UA" altLang="ru-RU" b="1" dirty="0" smtClean="0">
                <a:solidFill>
                  <a:srgbClr val="004134"/>
                </a:solidFill>
                <a:latin typeface="Georgia" panose="02040502050405020303" pitchFamily="18" charset="0"/>
              </a:rPr>
              <a:t>розвиток </a:t>
            </a:r>
            <a:r>
              <a:rPr lang="uk-UA" altLang="ru-RU" b="1" dirty="0">
                <a:solidFill>
                  <a:srgbClr val="004134"/>
                </a:solidFill>
                <a:latin typeface="Georgia" panose="02040502050405020303" pitchFamily="18" charset="0"/>
              </a:rPr>
              <a:t> особистості учнів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6250" y="1829738"/>
            <a:ext cx="4328535" cy="114005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286135" y="1913649"/>
            <a:ext cx="41613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ru-RU" b="1" dirty="0">
                <a:solidFill>
                  <a:srgbClr val="004134"/>
                </a:solidFill>
                <a:latin typeface="Georgia" panose="02040502050405020303" pitchFamily="18" charset="0"/>
              </a:rPr>
              <a:t>формування їх готовності до захисту України,  та дій в умовах надзвичайних ситуацій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988" y="600044"/>
            <a:ext cx="4328535" cy="218884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703988" y="650445"/>
            <a:ext cx="448329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ru-RU" b="1" dirty="0">
                <a:solidFill>
                  <a:srgbClr val="004134"/>
                </a:solidFill>
                <a:latin typeface="Georgia" panose="02040502050405020303" pitchFamily="18" charset="0"/>
              </a:rPr>
              <a:t>формування </a:t>
            </a:r>
            <a:r>
              <a:rPr lang="uk-UA" altLang="ru-RU" b="1" dirty="0" smtClean="0">
                <a:solidFill>
                  <a:srgbClr val="004134"/>
                </a:solidFill>
                <a:latin typeface="Georgia" panose="02040502050405020303" pitchFamily="18" charset="0"/>
              </a:rPr>
              <a:t>в учнів необхідних умінь і навичок застосувати знання надання </a:t>
            </a:r>
            <a:r>
              <a:rPr lang="uk-UA" altLang="ru-RU" b="1" dirty="0" err="1" smtClean="0">
                <a:solidFill>
                  <a:srgbClr val="004134"/>
                </a:solidFill>
                <a:latin typeface="Georgia" panose="02040502050405020303" pitchFamily="18" charset="0"/>
              </a:rPr>
              <a:t>домедичної</a:t>
            </a:r>
            <a:r>
              <a:rPr lang="uk-UA" altLang="ru-RU" b="1" dirty="0" smtClean="0">
                <a:solidFill>
                  <a:srgbClr val="004134"/>
                </a:solidFill>
                <a:latin typeface="Georgia" panose="02040502050405020303" pitchFamily="18" charset="0"/>
              </a:rPr>
              <a:t> допомоги при невідкладних станах людини у реальних життєвих умовах та </a:t>
            </a:r>
          </a:p>
          <a:p>
            <a:r>
              <a:rPr lang="uk-UA" altLang="ru-RU" b="1" dirty="0" smtClean="0">
                <a:solidFill>
                  <a:srgbClr val="004134"/>
                </a:solidFill>
                <a:latin typeface="Georgia" panose="02040502050405020303" pitchFamily="18" charset="0"/>
              </a:rPr>
              <a:t>надзвичайних ситуаціях</a:t>
            </a:r>
            <a:endParaRPr lang="ru-RU" dirty="0"/>
          </a:p>
        </p:txBody>
      </p:sp>
      <p:sp>
        <p:nvSpPr>
          <p:cNvPr id="15" name="Блок-схема: ссылка на другую страницу 14"/>
          <p:cNvSpPr/>
          <p:nvPr/>
        </p:nvSpPr>
        <p:spPr>
          <a:xfrm rot="16200000">
            <a:off x="6470206" y="431889"/>
            <a:ext cx="449504" cy="1059684"/>
          </a:xfrm>
          <a:prstGeom prst="flowChartOffpage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7538" y="1930330"/>
            <a:ext cx="1079086" cy="469433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626945" y="18462"/>
            <a:ext cx="9627956" cy="46166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altLang="ru-RU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  <a:latin typeface="Georgia" panose="02040502050405020303" pitchFamily="18" charset="0"/>
              </a:rPr>
              <a:t>М</a:t>
            </a:r>
            <a:r>
              <a:rPr lang="uk-UA" altLang="ru-RU" sz="2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  <a:latin typeface="Georgia" panose="02040502050405020303" pitchFamily="18" charset="0"/>
              </a:rPr>
              <a:t>етою  предмета «Захист України» на сучасному етапі є:</a:t>
            </a:r>
            <a:endParaRPr lang="ru-RU" sz="2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694977" y="3143610"/>
            <a:ext cx="698460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altLang="ru-RU" sz="2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  <a:latin typeface="Georgia" panose="02040502050405020303" pitchFamily="18" charset="0"/>
              </a:rPr>
              <a:t>Якості, які</a:t>
            </a:r>
            <a:r>
              <a:rPr kumimoji="0" lang="uk-UA" altLang="ru-RU" sz="2400" b="1" i="0" u="none" strike="noStrike" cap="none" spc="0" normalizeH="0" baseline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  <a:latin typeface="Georgia" panose="02040502050405020303" pitchFamily="18" charset="0"/>
              </a:rPr>
              <a:t> необхідно формувати в учнів:</a:t>
            </a:r>
            <a:endParaRPr lang="ru-RU" sz="2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19252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744395" y="506436"/>
            <a:ext cx="8932984" cy="77372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912013" y="631688"/>
            <a:ext cx="6597748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uk-UA" sz="2800" b="1" dirty="0" smtClean="0">
                <a:ln/>
                <a:solidFill>
                  <a:schemeClr val="accent3"/>
                </a:solidFill>
              </a:rPr>
              <a:t>Методи, прийоми навчання:</a:t>
            </a:r>
            <a:endParaRPr lang="ru-RU" sz="2800" b="1" dirty="0">
              <a:ln/>
              <a:solidFill>
                <a:schemeClr val="accent3"/>
              </a:solidFill>
            </a:endParaRPr>
          </a:p>
        </p:txBody>
      </p:sp>
      <p:sp>
        <p:nvSpPr>
          <p:cNvPr id="8" name="Прямоугольник с двумя скругленными соседними углами 7"/>
          <p:cNvSpPr/>
          <p:nvPr/>
        </p:nvSpPr>
        <p:spPr>
          <a:xfrm>
            <a:off x="2506395" y="1591995"/>
            <a:ext cx="3067091" cy="801858"/>
          </a:xfrm>
          <a:prstGeom prst="round2Same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с двумя скругленными соседними углами 8"/>
          <p:cNvSpPr/>
          <p:nvPr/>
        </p:nvSpPr>
        <p:spPr>
          <a:xfrm>
            <a:off x="2506395" y="2705689"/>
            <a:ext cx="3067091" cy="1484174"/>
          </a:xfrm>
          <a:prstGeom prst="round2Same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с двумя скругленными соседними углами 9"/>
          <p:cNvSpPr/>
          <p:nvPr/>
        </p:nvSpPr>
        <p:spPr>
          <a:xfrm>
            <a:off x="2506395" y="4418395"/>
            <a:ext cx="3033627" cy="1008619"/>
          </a:xfrm>
          <a:prstGeom prst="round2Same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с двумя скругленными соседними углами 10"/>
          <p:cNvSpPr/>
          <p:nvPr/>
        </p:nvSpPr>
        <p:spPr>
          <a:xfrm>
            <a:off x="2506394" y="5647724"/>
            <a:ext cx="3067092" cy="801858"/>
          </a:xfrm>
          <a:prstGeom prst="round2Same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Нашивка 14"/>
          <p:cNvSpPr/>
          <p:nvPr/>
        </p:nvSpPr>
        <p:spPr>
          <a:xfrm>
            <a:off x="866635" y="1840524"/>
            <a:ext cx="1606063" cy="464234"/>
          </a:xfrm>
          <a:prstGeom prst="chevron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858" y="2879193"/>
            <a:ext cx="1646063" cy="48162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635" y="4648325"/>
            <a:ext cx="1646063" cy="48162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635" y="5843469"/>
            <a:ext cx="1646063" cy="48162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561864" y="1505360"/>
            <a:ext cx="33381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СЛОВЕСНІ (розповідь, пояснення, бесіда, лекція, фронтальне опитування)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2595561" y="2720357"/>
            <a:ext cx="30116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НАОЧНІ (ілюстрація: схеми таблиці, моделі, муляжі,; демонстрація: презентація, кіно-відеофільм)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2506394" y="4503685"/>
            <a:ext cx="30336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ПРАКТИЧНІ (виконання вправ, складання таблиць, опорних схем)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2595561" y="5761116"/>
            <a:ext cx="2944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МОДЕЛЮВАННЯ СИТУАЦІЙ</a:t>
            </a:r>
            <a:endParaRPr lang="ru-RU"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0887" y="1823132"/>
            <a:ext cx="1652159" cy="48162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3046" y="2720357"/>
            <a:ext cx="3164098" cy="132145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3046" y="1621498"/>
            <a:ext cx="3164098" cy="90228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9349" y="4238381"/>
            <a:ext cx="3164098" cy="902286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7190" y="3062096"/>
            <a:ext cx="1652159" cy="48162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7190" y="4407512"/>
            <a:ext cx="1652159" cy="481626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8173876" y="1844317"/>
            <a:ext cx="3338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МЕТОД ПРОЄКТІВ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7863046" y="2760654"/>
            <a:ext cx="33381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МЕТОД ПРОБЛЕМНОГО ВИКЛАДУ НАВЧАЛЬНОГО МАТЕРІАЛУ </a:t>
            </a:r>
          </a:p>
          <a:p>
            <a:r>
              <a:rPr lang="uk-UA" dirty="0" smtClean="0"/>
              <a:t>«мозковий штурм»</a:t>
            </a:r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8173876" y="4429812"/>
            <a:ext cx="2239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ІГРОВИЙ МЕТОД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1573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083" y="0"/>
            <a:ext cx="9144001" cy="688789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767" y="4200987"/>
            <a:ext cx="4776716" cy="2686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714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0094" y="277505"/>
            <a:ext cx="10489893" cy="3777622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	</a:t>
            </a:r>
            <a:r>
              <a:rPr lang="ru-RU" b="1" dirty="0" err="1" smtClean="0"/>
              <a:t>Задля</a:t>
            </a:r>
            <a:r>
              <a:rPr lang="ru-RU" b="1" dirty="0" smtClean="0"/>
              <a:t> </a:t>
            </a:r>
            <a:r>
              <a:rPr lang="ru-RU" b="1" dirty="0" err="1"/>
              <a:t>створення</a:t>
            </a:r>
            <a:r>
              <a:rPr lang="ru-RU" b="1" dirty="0"/>
              <a:t> </a:t>
            </a:r>
            <a:r>
              <a:rPr lang="ru-RU" b="1" dirty="0" err="1"/>
              <a:t>стійкого</a:t>
            </a:r>
            <a:r>
              <a:rPr lang="ru-RU" b="1" dirty="0"/>
              <a:t>  </a:t>
            </a:r>
            <a:r>
              <a:rPr lang="ru-RU" b="1" dirty="0" err="1"/>
              <a:t>інтересу</a:t>
            </a:r>
            <a:r>
              <a:rPr lang="ru-RU" b="1" dirty="0"/>
              <a:t> до </a:t>
            </a:r>
            <a:r>
              <a:rPr lang="ru-RU" b="1" dirty="0" err="1"/>
              <a:t>навчання</a:t>
            </a:r>
            <a:r>
              <a:rPr lang="ru-RU" b="1" dirty="0"/>
              <a:t> у </a:t>
            </a:r>
            <a:r>
              <a:rPr lang="ru-RU" b="1" dirty="0" err="1"/>
              <a:t>своїх</a:t>
            </a:r>
            <a:r>
              <a:rPr lang="ru-RU" b="1" dirty="0"/>
              <a:t> </a:t>
            </a:r>
            <a:r>
              <a:rPr lang="ru-RU" b="1" dirty="0" err="1"/>
              <a:t>учнів</a:t>
            </a:r>
            <a:r>
              <a:rPr lang="ru-RU" b="1" dirty="0"/>
              <a:t>,  </a:t>
            </a:r>
            <a:r>
              <a:rPr lang="ru-RU" b="1" dirty="0" smtClean="0"/>
              <a:t>я </a:t>
            </a:r>
            <a:r>
              <a:rPr lang="ru-RU" b="1" dirty="0" err="1" smtClean="0"/>
              <a:t>намагаюся</a:t>
            </a:r>
            <a:r>
              <a:rPr lang="ru-RU" b="1" dirty="0" smtClean="0"/>
              <a:t> </a:t>
            </a:r>
            <a:r>
              <a:rPr lang="ru-RU" b="1" dirty="0" err="1" smtClean="0"/>
              <a:t>постійно</a:t>
            </a:r>
            <a:r>
              <a:rPr lang="ru-RU" b="1" dirty="0" smtClean="0"/>
              <a:t>   </a:t>
            </a:r>
            <a:r>
              <a:rPr lang="ru-RU" b="1" dirty="0" err="1" smtClean="0"/>
              <a:t>вдосконалювати</a:t>
            </a:r>
            <a:r>
              <a:rPr lang="ru-RU" b="1" dirty="0" smtClean="0"/>
              <a:t> </a:t>
            </a:r>
            <a:r>
              <a:rPr lang="ru-RU" b="1" dirty="0"/>
              <a:t>свою  </a:t>
            </a:r>
            <a:r>
              <a:rPr lang="ru-RU" b="1" dirty="0" err="1"/>
              <a:t>педмайстерність</a:t>
            </a:r>
            <a:r>
              <a:rPr lang="ru-RU" b="1" dirty="0"/>
              <a:t>.  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/>
              <a:t>	</a:t>
            </a:r>
            <a:r>
              <a:rPr lang="ru-RU" b="1" dirty="0" smtClean="0"/>
              <a:t>Систематично</a:t>
            </a:r>
            <a:r>
              <a:rPr lang="ru-RU" b="1" dirty="0"/>
              <a:t>   </a:t>
            </a:r>
            <a:r>
              <a:rPr lang="ru-RU" b="1" dirty="0" err="1"/>
              <a:t>аналізуючи</a:t>
            </a:r>
            <a:r>
              <a:rPr lang="ru-RU" b="1" dirty="0"/>
              <a:t>  свою </a:t>
            </a:r>
            <a:r>
              <a:rPr lang="ru-RU" b="1" dirty="0" err="1"/>
              <a:t>педагогічну</a:t>
            </a:r>
            <a:r>
              <a:rPr lang="ru-RU" b="1" dirty="0"/>
              <a:t> </a:t>
            </a:r>
            <a:r>
              <a:rPr lang="ru-RU" b="1" dirty="0" err="1"/>
              <a:t>діяльність</a:t>
            </a:r>
            <a:r>
              <a:rPr lang="ru-RU" b="1" dirty="0"/>
              <a:t>, </a:t>
            </a:r>
            <a:r>
              <a:rPr lang="ru-RU" b="1" dirty="0" err="1"/>
              <a:t>знаходжуся</a:t>
            </a:r>
            <a:r>
              <a:rPr lang="ru-RU" b="1" dirty="0"/>
              <a:t> в </a:t>
            </a:r>
            <a:r>
              <a:rPr lang="ru-RU" b="1" dirty="0" err="1"/>
              <a:t>постійному</a:t>
            </a:r>
            <a:r>
              <a:rPr lang="ru-RU" b="1" dirty="0"/>
              <a:t> </a:t>
            </a:r>
            <a:r>
              <a:rPr lang="ru-RU" b="1" dirty="0" err="1"/>
              <a:t>пошуку</a:t>
            </a:r>
            <a:r>
              <a:rPr lang="ru-RU" b="1" dirty="0"/>
              <a:t> </a:t>
            </a:r>
            <a:r>
              <a:rPr lang="ru-RU" b="1" dirty="0" err="1"/>
              <a:t>засобів</a:t>
            </a:r>
            <a:r>
              <a:rPr lang="ru-RU" b="1" dirty="0"/>
              <a:t> </a:t>
            </a:r>
            <a:r>
              <a:rPr lang="ru-RU" b="1" dirty="0" err="1"/>
              <a:t>підвищення</a:t>
            </a:r>
            <a:r>
              <a:rPr lang="ru-RU" b="1" dirty="0"/>
              <a:t> </a:t>
            </a:r>
            <a:r>
              <a:rPr lang="ru-RU" b="1" dirty="0" err="1"/>
              <a:t>рівня</a:t>
            </a:r>
            <a:r>
              <a:rPr lang="ru-RU" b="1" dirty="0"/>
              <a:t> </a:t>
            </a:r>
            <a:r>
              <a:rPr lang="ru-RU" b="1" dirty="0" err="1"/>
              <a:t>навченості</a:t>
            </a:r>
            <a:r>
              <a:rPr lang="ru-RU" b="1" dirty="0"/>
              <a:t> </a:t>
            </a:r>
            <a:r>
              <a:rPr lang="ru-RU" b="1" dirty="0" err="1"/>
              <a:t>учнів</a:t>
            </a:r>
            <a:r>
              <a:rPr lang="ru-RU" b="1" dirty="0"/>
              <a:t>, </a:t>
            </a:r>
            <a:r>
              <a:rPr lang="ru-RU" b="1" dirty="0" err="1"/>
              <a:t>мотиваційної</a:t>
            </a:r>
            <a:r>
              <a:rPr lang="ru-RU" b="1" dirty="0"/>
              <a:t> </a:t>
            </a:r>
            <a:r>
              <a:rPr lang="ru-RU" b="1" dirty="0" err="1"/>
              <a:t>сфери</a:t>
            </a:r>
            <a:r>
              <a:rPr lang="ru-RU" b="1" dirty="0"/>
              <a:t> потреб у </a:t>
            </a:r>
            <a:r>
              <a:rPr lang="ru-RU" b="1" dirty="0" err="1"/>
              <a:t>знаннях</a:t>
            </a:r>
            <a:r>
              <a:rPr lang="ru-RU" b="1" dirty="0"/>
              <a:t> </a:t>
            </a:r>
            <a:r>
              <a:rPr lang="ru-RU" b="1" dirty="0" err="1"/>
              <a:t>із</a:t>
            </a:r>
            <a:r>
              <a:rPr lang="ru-RU" b="1" dirty="0"/>
              <a:t> предмету «</a:t>
            </a:r>
            <a:r>
              <a:rPr lang="ru-RU" b="1" dirty="0" err="1"/>
              <a:t>Захист</a:t>
            </a:r>
            <a:r>
              <a:rPr lang="ru-RU" b="1" dirty="0"/>
              <a:t> </a:t>
            </a:r>
            <a:r>
              <a:rPr lang="ru-RU" b="1" dirty="0" err="1" smtClean="0"/>
              <a:t>України</a:t>
            </a:r>
            <a:r>
              <a:rPr lang="ru-RU" b="1" dirty="0" smtClean="0"/>
              <a:t>». </a:t>
            </a:r>
          </a:p>
          <a:p>
            <a:pPr marL="0" indent="0">
              <a:buNone/>
            </a:pPr>
            <a:r>
              <a:rPr lang="ru-RU" b="1" dirty="0"/>
              <a:t>	</a:t>
            </a:r>
            <a:r>
              <a:rPr lang="ru-RU" b="1" dirty="0" err="1" smtClean="0"/>
              <a:t>Навчаючи</a:t>
            </a:r>
            <a:r>
              <a:rPr lang="ru-RU" b="1" dirty="0" smtClean="0"/>
              <a:t> </a:t>
            </a:r>
            <a:r>
              <a:rPr lang="ru-RU" b="1" dirty="0"/>
              <a:t> </a:t>
            </a:r>
            <a:r>
              <a:rPr lang="ru-RU" b="1" dirty="0" err="1"/>
              <a:t>інших</a:t>
            </a:r>
            <a:r>
              <a:rPr lang="ru-RU" b="1" dirty="0"/>
              <a:t>, </a:t>
            </a:r>
            <a:r>
              <a:rPr lang="ru-RU" b="1" dirty="0" err="1"/>
              <a:t>відчуваю</a:t>
            </a:r>
            <a:r>
              <a:rPr lang="ru-RU" b="1" dirty="0"/>
              <a:t> </a:t>
            </a:r>
            <a:r>
              <a:rPr lang="ru-RU" b="1" dirty="0" err="1"/>
              <a:t>нагальну</a:t>
            </a:r>
            <a:r>
              <a:rPr lang="ru-RU" b="1" dirty="0"/>
              <a:t> потребу </a:t>
            </a:r>
            <a:r>
              <a:rPr lang="ru-RU" b="1" dirty="0" err="1"/>
              <a:t>постійно</a:t>
            </a:r>
            <a:r>
              <a:rPr lang="ru-RU" b="1" dirty="0"/>
              <a:t> </a:t>
            </a:r>
            <a:r>
              <a:rPr lang="ru-RU" b="1" dirty="0" err="1"/>
              <a:t>вчитись</a:t>
            </a:r>
            <a:r>
              <a:rPr lang="ru-RU" b="1" dirty="0"/>
              <a:t> </a:t>
            </a:r>
            <a:r>
              <a:rPr lang="ru-RU" b="1" dirty="0" err="1"/>
              <a:t>самій</a:t>
            </a:r>
            <a:r>
              <a:rPr lang="ru-RU" b="1" dirty="0"/>
              <a:t>. </a:t>
            </a:r>
            <a:r>
              <a:rPr lang="ru-RU" b="1" dirty="0" err="1"/>
              <a:t>Адже</a:t>
            </a:r>
            <a:r>
              <a:rPr lang="ru-RU" b="1" dirty="0"/>
              <a:t> </a:t>
            </a:r>
            <a:r>
              <a:rPr lang="ru-RU" b="1" dirty="0" err="1"/>
              <a:t>вчитель</a:t>
            </a:r>
            <a:r>
              <a:rPr lang="ru-RU" b="1" dirty="0"/>
              <a:t> повинен </a:t>
            </a:r>
            <a:r>
              <a:rPr lang="ru-RU" b="1" dirty="0" err="1"/>
              <a:t>іти</a:t>
            </a:r>
            <a:r>
              <a:rPr lang="ru-RU" b="1" dirty="0"/>
              <a:t> </a:t>
            </a:r>
            <a:r>
              <a:rPr lang="ru-RU" b="1" dirty="0" err="1"/>
              <a:t>попереду</a:t>
            </a:r>
            <a:r>
              <a:rPr lang="ru-RU" b="1" dirty="0"/>
              <a:t>, </a:t>
            </a:r>
            <a:r>
              <a:rPr lang="ru-RU" b="1" dirty="0" err="1"/>
              <a:t>має</a:t>
            </a:r>
            <a:r>
              <a:rPr lang="ru-RU" b="1" dirty="0"/>
              <a:t>  бути </a:t>
            </a:r>
            <a:r>
              <a:rPr lang="ru-RU" b="1" dirty="0" err="1"/>
              <a:t>ефективним</a:t>
            </a:r>
            <a:r>
              <a:rPr lang="ru-RU" b="1" dirty="0" smtClean="0"/>
              <a:t>.</a:t>
            </a:r>
          </a:p>
          <a:p>
            <a:pPr marL="0" indent="0">
              <a:buNone/>
            </a:pPr>
            <a:endParaRPr lang="uk-UA" b="1" dirty="0"/>
          </a:p>
          <a:p>
            <a:pPr marL="0" indent="0">
              <a:buNone/>
            </a:pPr>
            <a:r>
              <a:rPr lang="ru-RU" b="1" dirty="0" smtClean="0"/>
              <a:t>	</a:t>
            </a:r>
            <a:r>
              <a:rPr lang="ru-RU" b="1" dirty="0" err="1" smtClean="0"/>
              <a:t>Головними</a:t>
            </a:r>
            <a:r>
              <a:rPr lang="ru-RU" b="1" dirty="0" smtClean="0"/>
              <a:t> </a:t>
            </a:r>
            <a:r>
              <a:rPr lang="ru-RU" b="1" dirty="0"/>
              <a:t> </a:t>
            </a:r>
            <a:r>
              <a:rPr lang="ru-RU" b="1" dirty="0" err="1"/>
              <a:t>інструментами</a:t>
            </a:r>
            <a:r>
              <a:rPr lang="ru-RU" b="1" dirty="0"/>
              <a:t>  </a:t>
            </a:r>
            <a:r>
              <a:rPr lang="ru-RU" b="1" dirty="0" err="1"/>
              <a:t>реалізації</a:t>
            </a:r>
            <a:r>
              <a:rPr lang="ru-RU" b="1" dirty="0"/>
              <a:t> </a:t>
            </a:r>
            <a:r>
              <a:rPr lang="ru-RU" b="1" dirty="0" err="1"/>
              <a:t>поставленої</a:t>
            </a:r>
            <a:r>
              <a:rPr lang="ru-RU" b="1" dirty="0"/>
              <a:t> мети стало </a:t>
            </a:r>
            <a:r>
              <a:rPr lang="ru-RU" b="1" dirty="0" err="1"/>
              <a:t>використання</a:t>
            </a:r>
            <a:r>
              <a:rPr lang="ru-RU" b="1" dirty="0"/>
              <a:t> </a:t>
            </a:r>
            <a:r>
              <a:rPr lang="ru-RU" b="1" dirty="0" err="1"/>
              <a:t>інтерактивних</a:t>
            </a:r>
            <a:r>
              <a:rPr lang="ru-RU" b="1" dirty="0"/>
              <a:t> </a:t>
            </a:r>
            <a:r>
              <a:rPr lang="ru-RU" b="1" dirty="0" err="1"/>
              <a:t>методів</a:t>
            </a:r>
            <a:r>
              <a:rPr lang="ru-RU" b="1" dirty="0"/>
              <a:t> </a:t>
            </a:r>
            <a:r>
              <a:rPr lang="ru-RU" b="1" dirty="0" err="1"/>
              <a:t>навчання</a:t>
            </a:r>
            <a:r>
              <a:rPr lang="ru-RU" b="1" dirty="0"/>
              <a:t>, </a:t>
            </a:r>
            <a:r>
              <a:rPr lang="ru-RU" b="1" dirty="0" err="1"/>
              <a:t>впровадження</a:t>
            </a:r>
            <a:r>
              <a:rPr lang="ru-RU" b="1" dirty="0"/>
              <a:t> </a:t>
            </a:r>
            <a:r>
              <a:rPr lang="ru-RU" b="1" dirty="0" err="1"/>
              <a:t>практичних</a:t>
            </a:r>
            <a:r>
              <a:rPr lang="ru-RU" b="1" dirty="0"/>
              <a:t> </a:t>
            </a:r>
            <a:r>
              <a:rPr lang="ru-RU" b="1" dirty="0" err="1"/>
              <a:t>заліків</a:t>
            </a:r>
            <a:r>
              <a:rPr lang="ru-RU" b="1" dirty="0"/>
              <a:t> на </a:t>
            </a:r>
            <a:r>
              <a:rPr lang="ru-RU" b="1" dirty="0" err="1"/>
              <a:t>основі</a:t>
            </a:r>
            <a:r>
              <a:rPr lang="ru-RU" b="1" dirty="0"/>
              <a:t> </a:t>
            </a:r>
            <a:r>
              <a:rPr lang="ru-RU" b="1" dirty="0" err="1"/>
              <a:t>ситуативних</a:t>
            </a:r>
            <a:r>
              <a:rPr lang="ru-RU" b="1" dirty="0"/>
              <a:t> задач, </a:t>
            </a:r>
            <a:r>
              <a:rPr lang="ru-RU" b="1" dirty="0" err="1"/>
              <a:t>заняття</a:t>
            </a:r>
            <a:r>
              <a:rPr lang="ru-RU" b="1" dirty="0"/>
              <a:t> з </a:t>
            </a:r>
            <a:r>
              <a:rPr lang="ru-RU" b="1" dirty="0" err="1"/>
              <a:t>лікарями</a:t>
            </a:r>
            <a:r>
              <a:rPr lang="ru-RU" b="1" dirty="0"/>
              <a:t> практиками.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9436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4087410520"/>
              </p:ext>
            </p:extLst>
          </p:nvPr>
        </p:nvGraphicFramePr>
        <p:xfrm>
          <a:off x="105713" y="828457"/>
          <a:ext cx="11876259" cy="5914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595268" y="0"/>
            <a:ext cx="1116523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Успішно застосовую такі методи роботи:</a:t>
            </a:r>
            <a:endParaRPr lang="ru-RU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98060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65194" y="512793"/>
            <a:ext cx="11626805" cy="575542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600" b="1" i="1" u="sng" strike="noStrike" cap="none" normalizeH="0" baseline="0" dirty="0" smtClean="0">
                <a:ln>
                  <a:noFill/>
                </a:ln>
                <a:solidFill>
                  <a:srgbClr val="004134"/>
                </a:solidFill>
                <a:effectLst/>
                <a:latin typeface="Georgia" panose="02040502050405020303" pitchFamily="18" charset="0"/>
              </a:rPr>
              <a:t>ІІ. </a:t>
            </a:r>
            <a:r>
              <a:rPr kumimoji="0" lang="uk-UA" altLang="ru-RU" sz="1600" b="1" i="0" u="none" strike="noStrike" cap="none" normalizeH="0" baseline="0" dirty="0" smtClean="0">
                <a:ln>
                  <a:noFill/>
                </a:ln>
                <a:solidFill>
                  <a:srgbClr val="004134"/>
                </a:solidFill>
                <a:effectLst/>
                <a:latin typeface="Georgia" panose="02040502050405020303" pitchFamily="18" charset="0"/>
              </a:rPr>
              <a:t>Технології опрацювання дискусійних питань дають можливість спільно вирішувати проблемні питання, проводити діалоги, знаходити взаєморозуміння.</a:t>
            </a:r>
            <a:endParaRPr kumimoji="0" lang="uk-UA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altLang="ru-RU" sz="1600" b="1" dirty="0">
                <a:solidFill>
                  <a:srgbClr val="004134"/>
                </a:solidFill>
                <a:latin typeface="Times New Roman" panose="02020603050405020304" pitchFamily="18" charset="0"/>
              </a:rPr>
              <a:t>	</a:t>
            </a:r>
            <a:r>
              <a:rPr kumimoji="0" lang="uk-UA" altLang="ru-RU" sz="1600" b="1" i="0" u="none" strike="noStrike" cap="none" normalizeH="0" baseline="0" dirty="0" smtClean="0">
                <a:ln>
                  <a:noFill/>
                </a:ln>
                <a:solidFill>
                  <a:srgbClr val="0041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uk-UA" altLang="ru-RU" sz="1600" b="1" i="1" u="sng" strike="noStrike" cap="none" normalizeH="0" baseline="0" dirty="0" smtClean="0">
                <a:ln>
                  <a:noFill/>
                </a:ln>
                <a:solidFill>
                  <a:srgbClr val="004134"/>
                </a:solidFill>
                <a:effectLst/>
                <a:latin typeface="Georgia" panose="02040502050405020303" pitchFamily="18" charset="0"/>
              </a:rPr>
              <a:t>«Займи позицію»</a:t>
            </a:r>
            <a:r>
              <a:rPr kumimoji="0" lang="uk-UA" altLang="ru-RU" sz="1600" b="1" i="1" u="none" strike="noStrike" cap="none" normalizeH="0" baseline="0" dirty="0" smtClean="0">
                <a:ln>
                  <a:noFill/>
                </a:ln>
                <a:solidFill>
                  <a:srgbClr val="004134"/>
                </a:solidFill>
                <a:effectLst/>
                <a:latin typeface="Georgia" panose="02040502050405020303" pitchFamily="18" charset="0"/>
              </a:rPr>
              <a:t> </a:t>
            </a:r>
            <a:r>
              <a:rPr kumimoji="0" lang="uk-UA" altLang="ru-RU" sz="1600" b="1" i="0" u="none" strike="noStrike" cap="none" normalizeH="0" baseline="0" dirty="0" smtClean="0">
                <a:ln>
                  <a:noFill/>
                </a:ln>
                <a:solidFill>
                  <a:srgbClr val="004134"/>
                </a:solidFill>
                <a:effectLst/>
                <a:latin typeface="Georgia" panose="02040502050405020303" pitchFamily="18" charset="0"/>
              </a:rPr>
              <a:t>(учням пропонується висловити свою позицію щодо певної проблеми чи суперечливого питання).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600" b="1" i="0" u="none" strike="noStrike" cap="none" normalizeH="0" baseline="0" dirty="0" smtClean="0">
                <a:ln>
                  <a:noFill/>
                </a:ln>
                <a:solidFill>
                  <a:srgbClr val="004134"/>
                </a:solidFill>
                <a:effectLst/>
                <a:latin typeface="Georgia" panose="02040502050405020303" pitchFamily="18" charset="0"/>
              </a:rPr>
              <a:t>	Цей метод вимагає більш ґрунтовної підготовки. Насамперед, готую для учнів  конкретну  життєву ситуацію, що безпосередньо стосується теми уроку.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600" b="1" i="0" u="none" strike="noStrike" cap="none" normalizeH="0" baseline="0" dirty="0" smtClean="0">
                <a:ln>
                  <a:noFill/>
                </a:ln>
                <a:solidFill>
                  <a:srgbClr val="004134"/>
                </a:solidFill>
                <a:effectLst/>
                <a:latin typeface="Georgia" panose="02040502050405020303" pitchFamily="18" charset="0"/>
              </a:rPr>
              <a:t>Ознайомившись із ситуацією, проаналізуйте її.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600" b="1" i="0" u="none" strike="noStrike" cap="none" normalizeH="0" baseline="0" dirty="0" smtClean="0">
                <a:ln>
                  <a:noFill/>
                </a:ln>
                <a:solidFill>
                  <a:srgbClr val="004134"/>
                </a:solidFill>
                <a:effectLst/>
                <a:latin typeface="Georgia" panose="02040502050405020303" pitchFamily="18" charset="0"/>
              </a:rPr>
              <a:t>Наприклад: «1.Що трапилось?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altLang="ru-RU" sz="1600" b="1" dirty="0">
                <a:solidFill>
                  <a:srgbClr val="004134"/>
                </a:solidFill>
                <a:latin typeface="Georgia" panose="02040502050405020303" pitchFamily="18" charset="0"/>
              </a:rPr>
              <a:t>	 </a:t>
            </a:r>
            <a:r>
              <a:rPr lang="uk-UA" altLang="ru-RU" sz="1600" b="1" dirty="0" smtClean="0">
                <a:solidFill>
                  <a:srgbClr val="004134"/>
                </a:solidFill>
                <a:latin typeface="Georgia" panose="02040502050405020303" pitchFamily="18" charset="0"/>
              </a:rPr>
              <a:t>          </a:t>
            </a:r>
            <a:r>
              <a:rPr kumimoji="0" lang="uk-UA" altLang="ru-RU" sz="1600" b="1" i="0" u="none" strike="noStrike" cap="none" normalizeH="0" baseline="0" dirty="0" smtClean="0">
                <a:ln>
                  <a:noFill/>
                </a:ln>
                <a:solidFill>
                  <a:srgbClr val="004134"/>
                </a:solidFill>
                <a:effectLst/>
                <a:latin typeface="Georgia" panose="02040502050405020303" pitchFamily="18" charset="0"/>
              </a:rPr>
              <a:t>2.Як ви вважаєте, чому так сталося?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altLang="ru-RU" sz="1600" b="1" dirty="0">
                <a:solidFill>
                  <a:srgbClr val="004134"/>
                </a:solidFill>
                <a:latin typeface="Georgia" panose="02040502050405020303" pitchFamily="18" charset="0"/>
              </a:rPr>
              <a:t> </a:t>
            </a:r>
            <a:r>
              <a:rPr lang="uk-UA" altLang="ru-RU" sz="1600" b="1" dirty="0" smtClean="0">
                <a:solidFill>
                  <a:srgbClr val="004134"/>
                </a:solidFill>
                <a:latin typeface="Georgia" panose="02040502050405020303" pitchFamily="18" charset="0"/>
              </a:rPr>
              <a:t>                            </a:t>
            </a:r>
            <a:r>
              <a:rPr kumimoji="0" lang="uk-UA" altLang="ru-RU" sz="1600" b="1" i="0" u="none" strike="noStrike" cap="none" normalizeH="0" baseline="0" dirty="0" smtClean="0">
                <a:ln>
                  <a:noFill/>
                </a:ln>
                <a:solidFill>
                  <a:srgbClr val="004134"/>
                </a:solidFill>
                <a:effectLst/>
                <a:latin typeface="Georgia" panose="02040502050405020303" pitchFamily="18" charset="0"/>
              </a:rPr>
              <a:t>3.Оберіть свій варіант вирішення цієї дилеми? 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600" b="1" i="0" u="none" strike="noStrike" cap="none" normalizeH="0" baseline="0" dirty="0" smtClean="0">
                <a:ln>
                  <a:noFill/>
                </a:ln>
                <a:solidFill>
                  <a:srgbClr val="004134"/>
                </a:solidFill>
                <a:effectLst/>
                <a:latin typeface="Georgia" panose="02040502050405020303" pitchFamily="18" charset="0"/>
              </a:rPr>
              <a:t>                             4.А що, конкретно, ми знаємо про це? Наведіть аргументи  обираючи ту чи іншу  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altLang="ru-RU" sz="1600" b="1" dirty="0">
                <a:solidFill>
                  <a:srgbClr val="004134"/>
                </a:solidFill>
                <a:latin typeface="Georgia" panose="02040502050405020303" pitchFamily="18" charset="0"/>
              </a:rPr>
              <a:t> </a:t>
            </a:r>
            <a:r>
              <a:rPr lang="uk-UA" altLang="ru-RU" sz="1600" b="1" dirty="0" smtClean="0">
                <a:solidFill>
                  <a:srgbClr val="004134"/>
                </a:solidFill>
                <a:latin typeface="Georgia" panose="02040502050405020303" pitchFamily="18" charset="0"/>
              </a:rPr>
              <a:t>                                </a:t>
            </a:r>
            <a:r>
              <a:rPr kumimoji="0" lang="uk-UA" altLang="ru-RU" sz="1600" b="1" i="0" u="none" strike="noStrike" cap="none" normalizeH="0" baseline="0" dirty="0" smtClean="0">
                <a:ln>
                  <a:noFill/>
                </a:ln>
                <a:solidFill>
                  <a:srgbClr val="004134"/>
                </a:solidFill>
                <a:effectLst/>
                <a:latin typeface="Georgia" panose="02040502050405020303" pitchFamily="18" charset="0"/>
              </a:rPr>
              <a:t>позицію?» 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600" b="1" i="0" u="none" strike="noStrike" cap="none" normalizeH="0" baseline="0" dirty="0" smtClean="0">
                <a:ln>
                  <a:noFill/>
                </a:ln>
                <a:solidFill>
                  <a:srgbClr val="004134"/>
                </a:solidFill>
                <a:effectLst/>
                <a:latin typeface="Georgia" panose="02040502050405020303" pitchFamily="18" charset="0"/>
              </a:rPr>
              <a:t>Одразу на дошці  схематично зображую всі варіанти рішень даного питання.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600" b="1" i="0" u="none" strike="noStrike" cap="none" normalizeH="0" baseline="0" dirty="0" smtClean="0">
                <a:ln>
                  <a:noFill/>
                </a:ln>
                <a:solidFill>
                  <a:srgbClr val="004134"/>
                </a:solidFill>
                <a:effectLst/>
                <a:latin typeface="Georgia" panose="02040502050405020303" pitchFamily="18" charset="0"/>
              </a:rPr>
              <a:t>При цьому чітко формулюю їх  позитивні і негативні наслідки. Далі підводжу дітей до певного висновку. Хоча рішення не обов’язково повинно бути однозначним.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600" b="1" i="0" u="none" strike="noStrike" cap="none" normalizeH="0" baseline="0" dirty="0" smtClean="0">
                <a:ln>
                  <a:noFill/>
                </a:ln>
                <a:solidFill>
                  <a:srgbClr val="004134"/>
                </a:solidFill>
                <a:effectLst/>
                <a:latin typeface="Georgia" panose="02040502050405020303" pitchFamily="18" charset="0"/>
              </a:rPr>
              <a:t>Таку схему роботи вважаю особливо вдалою у випадках, коли учні вже мають певні уявлення про дане питання і опираючись на раніше здобуті знання з інших предметів або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600" b="1" i="0" u="none" strike="noStrike" cap="none" normalizeH="0" baseline="0" dirty="0" smtClean="0">
                <a:ln>
                  <a:noFill/>
                </a:ln>
                <a:solidFill>
                  <a:srgbClr val="004134"/>
                </a:solidFill>
                <a:effectLst/>
                <a:latin typeface="Georgia" panose="02040502050405020303" pitchFamily="18" charset="0"/>
              </a:rPr>
              <a:t>життєвого досвіду, беруть активну участь у дебатах.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altLang="ru-RU" sz="1600" b="1" dirty="0">
                <a:solidFill>
                  <a:srgbClr val="004134"/>
                </a:solidFill>
                <a:latin typeface="Georgia" panose="02040502050405020303" pitchFamily="18" charset="0"/>
              </a:rPr>
              <a:t>	</a:t>
            </a:r>
            <a:r>
              <a:rPr kumimoji="0" lang="uk-UA" altLang="ru-RU" sz="1600" b="1" i="0" u="none" strike="noStrike" cap="none" normalizeH="0" baseline="0" dirty="0" smtClean="0">
                <a:ln>
                  <a:noFill/>
                </a:ln>
                <a:solidFill>
                  <a:srgbClr val="004134"/>
                </a:solidFill>
                <a:effectLst/>
                <a:latin typeface="Georgia" panose="02040502050405020303" pitchFamily="18" charset="0"/>
              </a:rPr>
              <a:t>Застосування цього методу є доволі успішним під час вивчення теми «Профілактика інфекційних захворювань» і, зокрема питання «Профілактичні щеплення», де основною дилемою перед учнями є: «Чи треба проводити профілактичні щеплення?»</a:t>
            </a:r>
            <a:endParaRPr kumimoji="0" lang="uk-UA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600" b="1" i="0" u="none" strike="noStrike" cap="none" normalizeH="0" baseline="0" dirty="0" smtClean="0">
                <a:ln>
                  <a:noFill/>
                </a:ln>
                <a:solidFill>
                  <a:srgbClr val="004134"/>
                </a:solidFill>
                <a:effectLst/>
                <a:latin typeface="Georgia" panose="02040502050405020303" pitchFamily="18" charset="0"/>
              </a:rPr>
              <a:t>			</a:t>
            </a:r>
            <a:r>
              <a:rPr kumimoji="0" lang="uk-UA" altLang="ru-RU" sz="1600" b="1" i="1" u="sng" strike="noStrike" cap="none" normalizeH="0" baseline="0" dirty="0" smtClean="0">
                <a:ln>
                  <a:noFill/>
                </a:ln>
                <a:solidFill>
                  <a:srgbClr val="004134"/>
                </a:solidFill>
                <a:effectLst/>
                <a:latin typeface="Georgia" panose="02040502050405020303" pitchFamily="18" charset="0"/>
              </a:rPr>
              <a:t>Даний метод вчить аргументувати свою позицію, вислуховувати інших, аналізувати отриману інформацію,  виважено приймати рішення.</a:t>
            </a:r>
            <a:r>
              <a:rPr kumimoji="0" lang="uk-UA" altLang="ru-RU" sz="1600" b="1" i="0" u="none" strike="noStrike" cap="none" normalizeH="0" baseline="0" dirty="0" smtClean="0">
                <a:ln>
                  <a:noFill/>
                </a:ln>
                <a:solidFill>
                  <a:srgbClr val="004134"/>
                </a:solidFill>
                <a:effectLst/>
                <a:latin typeface="Georgia" panose="02040502050405020303" pitchFamily="18" charset="0"/>
              </a:rPr>
              <a:t>  </a:t>
            </a:r>
            <a:endParaRPr kumimoji="0" lang="uk-UA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76604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290732" y="610964"/>
            <a:ext cx="11760591" cy="586314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500" b="1" i="0" u="sng" strike="noStrike" cap="none" normalizeH="0" baseline="0" dirty="0" smtClean="0">
                <a:ln>
                  <a:noFill/>
                </a:ln>
                <a:solidFill>
                  <a:srgbClr val="004134"/>
                </a:solidFill>
                <a:effectLst/>
                <a:latin typeface="Georgia" panose="02040502050405020303" pitchFamily="18" charset="0"/>
              </a:rPr>
              <a:t> ІІІ. </a:t>
            </a:r>
            <a:r>
              <a:rPr kumimoji="0" lang="uk-UA" altLang="ru-RU" sz="1500" b="1" i="0" u="none" strike="noStrike" cap="none" normalizeH="0" baseline="0" dirty="0" smtClean="0">
                <a:ln>
                  <a:noFill/>
                </a:ln>
                <a:solidFill>
                  <a:srgbClr val="004134"/>
                </a:solidFill>
                <a:effectLst/>
                <a:latin typeface="Georgia" panose="02040502050405020303" pitchFamily="18" charset="0"/>
              </a:rPr>
              <a:t>Технології кооперативного навчання успішно використовую під час практичних занять і заліків.</a:t>
            </a:r>
            <a:endParaRPr kumimoji="0" lang="uk-UA" alt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altLang="ru-RU" sz="1500" b="1" dirty="0">
                <a:solidFill>
                  <a:srgbClr val="004134"/>
                </a:solidFill>
                <a:latin typeface="Georgia" panose="02040502050405020303" pitchFamily="18" charset="0"/>
              </a:rPr>
              <a:t>	</a:t>
            </a:r>
            <a:r>
              <a:rPr lang="uk-UA" altLang="ru-RU" sz="1500" b="1" dirty="0" smtClean="0">
                <a:solidFill>
                  <a:srgbClr val="004134"/>
                </a:solidFill>
                <a:latin typeface="Georgia" panose="02040502050405020303" pitchFamily="18" charset="0"/>
              </a:rPr>
              <a:t>	</a:t>
            </a:r>
            <a:r>
              <a:rPr kumimoji="0" lang="uk-UA" altLang="ru-RU" sz="1500" b="1" i="1" u="sng" strike="noStrike" cap="none" normalizeH="0" baseline="0" dirty="0" smtClean="0">
                <a:ln>
                  <a:noFill/>
                </a:ln>
                <a:solidFill>
                  <a:srgbClr val="004134"/>
                </a:solidFill>
                <a:effectLst/>
                <a:latin typeface="Georgia" panose="02040502050405020303" pitchFamily="18" charset="0"/>
              </a:rPr>
              <a:t>«Робота в групах»</a:t>
            </a:r>
            <a:r>
              <a:rPr kumimoji="0" lang="uk-UA" altLang="ru-RU" sz="1500" b="1" i="1" u="none" strike="noStrike" cap="none" normalizeH="0" baseline="0" dirty="0" smtClean="0">
                <a:ln>
                  <a:noFill/>
                </a:ln>
                <a:solidFill>
                  <a:srgbClr val="004134"/>
                </a:solidFill>
                <a:effectLst/>
                <a:latin typeface="Georgia" panose="02040502050405020303" pitchFamily="18" charset="0"/>
              </a:rPr>
              <a:t>  </a:t>
            </a:r>
            <a:r>
              <a:rPr kumimoji="0" lang="uk-UA" altLang="ru-RU" sz="1500" b="1" i="0" u="none" strike="noStrike" cap="none" normalizeH="0" baseline="0" dirty="0" smtClean="0">
                <a:ln>
                  <a:noFill/>
                </a:ln>
                <a:solidFill>
                  <a:srgbClr val="004134"/>
                </a:solidFill>
                <a:effectLst/>
                <a:latin typeface="Georgia" panose="02040502050405020303" pitchFamily="18" charset="0"/>
              </a:rPr>
              <a:t>(формуються окремі групи по 2-4 учасників, які повинні виконати практичне завдання,</a:t>
            </a:r>
            <a:r>
              <a:rPr kumimoji="0" lang="uk-UA" altLang="ru-RU" sz="1500" b="1" i="0" u="none" strike="noStrike" cap="none" normalizeH="0" dirty="0" smtClean="0">
                <a:ln>
                  <a:noFill/>
                </a:ln>
                <a:solidFill>
                  <a:srgbClr val="004134"/>
                </a:solidFill>
                <a:effectLst/>
                <a:latin typeface="Georgia" panose="02040502050405020303" pitchFamily="18" charset="0"/>
              </a:rPr>
              <a:t> </a:t>
            </a:r>
            <a:r>
              <a:rPr kumimoji="0" lang="uk-UA" altLang="ru-RU" sz="1500" b="1" i="0" u="none" strike="noStrike" cap="none" normalizeH="0" baseline="0" dirty="0" smtClean="0">
                <a:ln>
                  <a:noFill/>
                </a:ln>
                <a:solidFill>
                  <a:srgbClr val="004134"/>
                </a:solidFill>
                <a:effectLst/>
                <a:latin typeface="Georgia" panose="02040502050405020303" pitchFamily="18" charset="0"/>
              </a:rPr>
              <a:t>чітко розмежувавши свої дії в ході роботи).</a:t>
            </a:r>
            <a:r>
              <a:rPr lang="uk-UA" altLang="ru-RU" sz="1500" dirty="0"/>
              <a:t> </a:t>
            </a:r>
            <a:r>
              <a:rPr kumimoji="0" lang="uk-UA" altLang="ru-RU" sz="1500" b="1" i="0" u="none" strike="noStrike" cap="none" normalizeH="0" baseline="0" dirty="0" smtClean="0">
                <a:ln>
                  <a:noFill/>
                </a:ln>
                <a:solidFill>
                  <a:srgbClr val="004134"/>
                </a:solidFill>
                <a:effectLst/>
                <a:latin typeface="Georgia" panose="02040502050405020303" pitchFamily="18" charset="0"/>
              </a:rPr>
              <a:t>Організовуючи  роботу учнів у групах, кожен виконує конкретне навчальне завдання – однакове для всіх груп чи різне.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500" b="1" i="0" u="none" strike="noStrike" cap="none" normalizeH="0" baseline="0" dirty="0" smtClean="0">
                <a:ln>
                  <a:noFill/>
                </a:ln>
                <a:solidFill>
                  <a:srgbClr val="004134"/>
                </a:solidFill>
                <a:effectLst/>
                <a:latin typeface="Georgia" panose="02040502050405020303" pitchFamily="18" charset="0"/>
              </a:rPr>
              <a:t> При цьому  передбачаю не лише спільну роботу в одній групі, а й </a:t>
            </a:r>
            <a:r>
              <a:rPr kumimoji="0" lang="uk-UA" altLang="ru-RU" sz="1500" b="1" i="0" u="none" strike="noStrike" cap="none" normalizeH="0" baseline="0" dirty="0" err="1" smtClean="0">
                <a:ln>
                  <a:noFill/>
                </a:ln>
                <a:solidFill>
                  <a:srgbClr val="004134"/>
                </a:solidFill>
                <a:effectLst/>
                <a:latin typeface="Georgia" panose="02040502050405020303" pitchFamily="18" charset="0"/>
              </a:rPr>
              <a:t>міжгрупову</a:t>
            </a:r>
            <a:r>
              <a:rPr kumimoji="0" lang="uk-UA" altLang="ru-RU" sz="1500" b="1" i="0" u="none" strike="noStrike" cap="none" normalizeH="0" baseline="0" dirty="0" smtClean="0">
                <a:ln>
                  <a:noFill/>
                </a:ln>
                <a:solidFill>
                  <a:srgbClr val="004134"/>
                </a:solidFill>
                <a:effectLst/>
                <a:latin typeface="Georgia" panose="02040502050405020303" pitchFamily="18" charset="0"/>
              </a:rPr>
              <a:t> взаємодію. Таким чином кожен з учнів має змогу виступити як у ролі вчителя, так і в ролі учня.  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500" b="1" i="0" u="none" strike="noStrike" cap="none" normalizeH="0" baseline="0" dirty="0" smtClean="0">
                <a:ln>
                  <a:noFill/>
                </a:ln>
                <a:solidFill>
                  <a:srgbClr val="004134"/>
                </a:solidFill>
                <a:effectLst/>
                <a:latin typeface="Georgia" panose="02040502050405020303" pitchFamily="18" charset="0"/>
              </a:rPr>
              <a:t>Наприклад групі із 4-х осіб дається ситуаційна задача: 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500" b="1" i="0" u="none" strike="noStrike" cap="none" normalizeH="0" baseline="0" dirty="0" smtClean="0">
                <a:ln>
                  <a:noFill/>
                </a:ln>
                <a:solidFill>
                  <a:srgbClr val="004134"/>
                </a:solidFill>
                <a:effectLst/>
                <a:latin typeface="Georgia" panose="02040502050405020303" pitchFamily="18" charset="0"/>
              </a:rPr>
              <a:t>	«Йдучи по вулиці, ви стали свідком падіння літньої жінки,  60-ти років. Вона не кричить, не рухається. Якими будуть ваші дії. Здійсніть алгоритм огляду жінки та необхідні заходи першої допомоги потерпілій при відсутності дихання». 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500" b="1" i="0" u="none" strike="noStrike" cap="none" normalizeH="0" baseline="0" dirty="0" smtClean="0">
                <a:ln>
                  <a:noFill/>
                </a:ln>
                <a:solidFill>
                  <a:srgbClr val="004134"/>
                </a:solidFill>
                <a:effectLst/>
                <a:latin typeface="Georgia" panose="02040502050405020303" pitchFamily="18" charset="0"/>
              </a:rPr>
              <a:t>Вивчаючи умови задачі, учасники групи дуже швидко повинні зорганізувати свою роботу, визначивши позиції кожного. 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500" b="1" i="0" u="none" strike="noStrike" cap="none" normalizeH="0" baseline="0" dirty="0" smtClean="0">
                <a:ln>
                  <a:noFill/>
                </a:ln>
                <a:solidFill>
                  <a:srgbClr val="004134"/>
                </a:solidFill>
                <a:effectLst/>
                <a:latin typeface="Georgia" panose="02040502050405020303" pitchFamily="18" charset="0"/>
              </a:rPr>
              <a:t>Результати роботи групи:  «Хтось координує роботу, хтось викликає швидку (демонструє як це правильно зробити в даній ситуації),хтось визначає стан свідомості, перевіряє дихання і </a:t>
            </a:r>
            <a:r>
              <a:rPr kumimoji="0" lang="uk-UA" altLang="ru-RU" sz="1500" b="1" i="0" u="none" strike="noStrike" cap="none" normalizeH="0" baseline="0" dirty="0" err="1" smtClean="0">
                <a:ln>
                  <a:noFill/>
                </a:ln>
                <a:solidFill>
                  <a:srgbClr val="004134"/>
                </a:solidFill>
                <a:effectLst/>
                <a:latin typeface="Georgia" panose="02040502050405020303" pitchFamily="18" charset="0"/>
              </a:rPr>
              <a:t>т.д</a:t>
            </a:r>
            <a:r>
              <a:rPr kumimoji="0" lang="uk-UA" altLang="ru-RU" sz="1500" b="1" i="0" u="none" strike="noStrike" cap="none" normalizeH="0" baseline="0" dirty="0" smtClean="0">
                <a:ln>
                  <a:noFill/>
                </a:ln>
                <a:solidFill>
                  <a:srgbClr val="004134"/>
                </a:solidFill>
                <a:effectLst/>
                <a:latin typeface="Georgia" panose="02040502050405020303" pitchFamily="18" charset="0"/>
              </a:rPr>
              <a:t>». 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500" b="1" i="0" u="none" strike="noStrike" cap="none" normalizeH="0" baseline="0" dirty="0" smtClean="0">
                <a:ln>
                  <a:noFill/>
                </a:ln>
                <a:solidFill>
                  <a:srgbClr val="004134"/>
                </a:solidFill>
                <a:effectLst/>
                <a:latin typeface="Georgia" panose="02040502050405020303" pitchFamily="18" charset="0"/>
              </a:rPr>
              <a:t>Вся робота групи базується на </a:t>
            </a:r>
            <a:r>
              <a:rPr kumimoji="0" lang="uk-UA" altLang="ru-RU" sz="1500" b="1" i="0" u="none" strike="noStrike" cap="none" normalizeH="0" baseline="0" dirty="0" err="1" smtClean="0">
                <a:ln>
                  <a:noFill/>
                </a:ln>
                <a:solidFill>
                  <a:srgbClr val="004134"/>
                </a:solidFill>
                <a:effectLst/>
                <a:latin typeface="Georgia" panose="02040502050405020303" pitchFamily="18" charset="0"/>
              </a:rPr>
              <a:t>взаємопідтримці</a:t>
            </a:r>
            <a:r>
              <a:rPr kumimoji="0" lang="uk-UA" altLang="ru-RU" sz="1500" b="1" i="0" u="none" strike="noStrike" cap="none" normalizeH="0" baseline="0" dirty="0" smtClean="0">
                <a:ln>
                  <a:noFill/>
                </a:ln>
                <a:solidFill>
                  <a:srgbClr val="004134"/>
                </a:solidFill>
                <a:effectLst/>
                <a:latin typeface="Georgia" panose="02040502050405020303" pitchFamily="18" charset="0"/>
              </a:rPr>
              <a:t>,  довірі один до одного. Оцінюється як робота групи в цілому так і кожного учасника групи зокрема. Для цього  залучаю  решту учнів, які уважно стежили за тим, як працювали кожен із учасників цієї групи. 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500" b="1" i="0" u="none" strike="noStrike" cap="none" normalizeH="0" baseline="0" dirty="0" smtClean="0">
                <a:ln>
                  <a:noFill/>
                </a:ln>
                <a:solidFill>
                  <a:srgbClr val="004134"/>
                </a:solidFill>
                <a:effectLst/>
                <a:latin typeface="Georgia" panose="02040502050405020303" pitchFamily="18" charset="0"/>
              </a:rPr>
              <a:t>Вони вказують на помилки групи, роблять зауваження щодо правильності виконання  окремих дій.  Тут важливим елементом  є об’єктивність само – та </a:t>
            </a:r>
            <a:r>
              <a:rPr kumimoji="0" lang="uk-UA" altLang="ru-RU" sz="1500" b="1" i="0" u="none" strike="noStrike" cap="none" normalizeH="0" baseline="0" dirty="0" err="1" smtClean="0">
                <a:ln>
                  <a:noFill/>
                </a:ln>
                <a:solidFill>
                  <a:srgbClr val="004134"/>
                </a:solidFill>
                <a:effectLst/>
                <a:latin typeface="Georgia" panose="02040502050405020303" pitchFamily="18" charset="0"/>
              </a:rPr>
              <a:t>взамооцінювання</a:t>
            </a:r>
            <a:r>
              <a:rPr kumimoji="0" lang="uk-UA" altLang="ru-RU" sz="1500" b="1" i="0" u="none" strike="noStrike" cap="none" normalizeH="0" baseline="0" dirty="0" smtClean="0">
                <a:ln>
                  <a:noFill/>
                </a:ln>
                <a:solidFill>
                  <a:srgbClr val="004134"/>
                </a:solidFill>
                <a:effectLst/>
                <a:latin typeface="Georgia" panose="02040502050405020303" pitchFamily="18" charset="0"/>
              </a:rPr>
              <a:t>. Тому використовую додаткові інструменти (картки для оцінки роботи кожного учня, зроблених ним доповнень, зауважень, тощо), які допоможуть контролювати і оцінювати  учасників окремої  групи і, в той же час, фіксувати роботу всіх інших учнів, враховувати їх зауваження та доповнення.</a:t>
            </a:r>
            <a:endParaRPr kumimoji="0" lang="uk-UA" alt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49263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500" b="1" i="1" u="none" strike="noStrike" cap="none" normalizeH="0" baseline="0" dirty="0" smtClean="0">
                <a:ln>
                  <a:noFill/>
                </a:ln>
                <a:solidFill>
                  <a:srgbClr val="004134"/>
                </a:solidFill>
                <a:effectLst/>
                <a:latin typeface="Georgia" panose="02040502050405020303" pitchFamily="18" charset="0"/>
              </a:rPr>
              <a:t>Насправді цей метод дуже трудомісткий, потребує ретельної підготовки та все ж  вважаю його одним із найефективніших і особливо доречним під час  практичних занять. Така робота створює сприятливі умови для розвитку самореалізації учня і дає змогу відчути йому  свою значимість.</a:t>
            </a:r>
            <a:endParaRPr kumimoji="0" lang="uk-UA" altLang="ru-RU" sz="15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60609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316313" y="1413534"/>
            <a:ext cx="11528684" cy="403187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600" b="1" i="0" u="sng" strike="noStrike" cap="none" normalizeH="0" baseline="0" dirty="0" smtClean="0">
                <a:ln>
                  <a:noFill/>
                </a:ln>
                <a:solidFill>
                  <a:srgbClr val="004134"/>
                </a:solidFill>
                <a:effectLst/>
                <a:latin typeface="Georgia" panose="02040502050405020303" pitchFamily="18" charset="0"/>
              </a:rPr>
              <a:t>IV</a:t>
            </a:r>
            <a:r>
              <a:rPr kumimoji="0" lang="en-US" altLang="ru-RU" sz="1600" b="1" i="0" u="none" strike="noStrike" cap="none" normalizeH="0" baseline="0" dirty="0" smtClean="0">
                <a:ln>
                  <a:noFill/>
                </a:ln>
                <a:solidFill>
                  <a:srgbClr val="004134"/>
                </a:solidFill>
                <a:effectLst/>
                <a:latin typeface="Georgia" panose="02040502050405020303" pitchFamily="18" charset="0"/>
              </a:rPr>
              <a:t>. </a:t>
            </a:r>
            <a:r>
              <a:rPr kumimoji="0" lang="uk-UA" altLang="ru-RU" sz="1600" b="1" i="0" u="none" strike="noStrike" cap="none" normalizeH="0" baseline="0" dirty="0" smtClean="0">
                <a:ln>
                  <a:noFill/>
                </a:ln>
                <a:solidFill>
                  <a:srgbClr val="004134"/>
                </a:solidFill>
                <a:effectLst/>
                <a:latin typeface="Georgia" panose="02040502050405020303" pitchFamily="18" charset="0"/>
              </a:rPr>
              <a:t>Технології ситуативного моделювання.</a:t>
            </a:r>
            <a:endParaRPr lang="uk-UA" altLang="ru-RU" sz="1600" dirty="0"/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600" b="1" i="0" u="none" strike="noStrike" cap="none" normalizeH="0" baseline="0" dirty="0" smtClean="0">
                <a:ln>
                  <a:noFill/>
                </a:ln>
                <a:solidFill>
                  <a:srgbClr val="004134"/>
                </a:solidFill>
                <a:effectLst/>
                <a:latin typeface="Georgia" panose="02040502050405020303" pitchFamily="18" charset="0"/>
              </a:rPr>
              <a:t>Така модель навчання передбачає запровадження нестандартних, ігрових елементів в ході навчання. «</a:t>
            </a:r>
            <a:r>
              <a:rPr kumimoji="0" lang="uk-UA" altLang="ru-RU" sz="1600" b="1" i="1" u="none" strike="noStrike" cap="none" normalizeH="0" baseline="0" dirty="0" smtClean="0">
                <a:ln>
                  <a:noFill/>
                </a:ln>
                <a:solidFill>
                  <a:srgbClr val="004134"/>
                </a:solidFill>
                <a:effectLst/>
                <a:latin typeface="Georgia" panose="02040502050405020303" pitchFamily="18" charset="0"/>
              </a:rPr>
              <a:t>Судове слухання»  </a:t>
            </a:r>
            <a:r>
              <a:rPr kumimoji="0" lang="uk-UA" altLang="ru-RU" sz="1600" b="1" i="0" u="none" strike="noStrike" cap="none" normalizeH="0" baseline="0" dirty="0" smtClean="0">
                <a:ln>
                  <a:noFill/>
                </a:ln>
                <a:solidFill>
                  <a:srgbClr val="004134"/>
                </a:solidFill>
                <a:effectLst/>
                <a:latin typeface="Georgia" panose="02040502050405020303" pitchFamily="18" charset="0"/>
              </a:rPr>
              <a:t>чи </a:t>
            </a:r>
            <a:r>
              <a:rPr kumimoji="0" lang="uk-UA" altLang="ru-RU" sz="1600" b="1" i="1" u="none" strike="noStrike" cap="none" normalizeH="0" baseline="0" dirty="0" smtClean="0">
                <a:ln>
                  <a:noFill/>
                </a:ln>
                <a:solidFill>
                  <a:srgbClr val="004134"/>
                </a:solidFill>
                <a:effectLst/>
                <a:latin typeface="Georgia" panose="02040502050405020303" pitchFamily="18" charset="0"/>
              </a:rPr>
              <a:t> «рольові ігри»</a:t>
            </a:r>
            <a:r>
              <a:rPr kumimoji="0" lang="uk-UA" altLang="ru-RU" sz="1600" b="1" i="0" u="none" strike="noStrike" cap="none" normalizeH="0" baseline="0" dirty="0" smtClean="0">
                <a:ln>
                  <a:noFill/>
                </a:ln>
                <a:solidFill>
                  <a:srgbClr val="004134"/>
                </a:solidFill>
                <a:effectLst/>
                <a:latin typeface="Georgia" panose="02040502050405020303" pitchFamily="18" charset="0"/>
              </a:rPr>
              <a:t> є справжньою окрасою шкільного життя.  Однак вони потребують тривалої підготовки  вчителя та учнів, а тому не можуть використовуватись так часто, якби нам хотілось. Але такі нестандартні </a:t>
            </a:r>
            <a:r>
              <a:rPr kumimoji="0" lang="uk-UA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4134"/>
                </a:solidFill>
                <a:effectLst/>
                <a:latin typeface="Georgia" panose="02040502050405020303" pitchFamily="18" charset="0"/>
              </a:rPr>
              <a:t>уроки</a:t>
            </a:r>
            <a:r>
              <a:rPr kumimoji="0" lang="uk-UA" altLang="ru-RU" sz="1600" b="1" i="0" u="none" strike="noStrike" cap="none" normalizeH="0" baseline="0" dirty="0" smtClean="0">
                <a:ln>
                  <a:noFill/>
                </a:ln>
                <a:solidFill>
                  <a:srgbClr val="004134"/>
                </a:solidFill>
                <a:effectLst/>
                <a:latin typeface="Georgia" panose="02040502050405020303" pitchFamily="18" charset="0"/>
              </a:rPr>
              <a:t> обов’язково повинні бути в арсеналі кожного вчителя.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600" b="1" i="0" u="none" strike="noStrike" cap="none" normalizeH="0" baseline="0" dirty="0" smtClean="0">
                <a:ln>
                  <a:noFill/>
                </a:ln>
                <a:solidFill>
                  <a:srgbClr val="004134"/>
                </a:solidFill>
                <a:effectLst/>
                <a:latin typeface="Georgia" panose="02040502050405020303" pitchFamily="18" charset="0"/>
              </a:rPr>
              <a:t> Найбільше з шкільного життя запам’ятовуються саме вони. Як приклад у своїй роботі можу навести урок-суд на тему: «Туберкульоз – загроза для людства!?», урок – конференція на тему:  «Серцево-судинні захворювання. Причини та наслідки», </a:t>
            </a:r>
            <a:r>
              <a:rPr kumimoji="0" lang="uk-UA" altLang="ru-RU" sz="1600" b="1" i="0" u="none" strike="noStrike" cap="none" normalizeH="0" baseline="0" dirty="0" err="1" smtClean="0">
                <a:ln>
                  <a:noFill/>
                </a:ln>
                <a:solidFill>
                  <a:srgbClr val="004134"/>
                </a:solidFill>
                <a:effectLst/>
                <a:latin typeface="Georgia" panose="02040502050405020303" pitchFamily="18" charset="0"/>
              </a:rPr>
              <a:t>уроки</a:t>
            </a:r>
            <a:r>
              <a:rPr kumimoji="0" lang="uk-UA" altLang="ru-RU" sz="1600" b="1" i="0" u="none" strike="noStrike" cap="none" normalizeH="0" baseline="0" dirty="0" smtClean="0">
                <a:ln>
                  <a:noFill/>
                </a:ln>
                <a:solidFill>
                  <a:srgbClr val="004134"/>
                </a:solidFill>
                <a:effectLst/>
                <a:latin typeface="Georgia" panose="02040502050405020303" pitchFamily="18" charset="0"/>
              </a:rPr>
              <a:t> з елементами імітаційних ігор на тему: «Міжнародне гуманітарне право. Основні положення».</a:t>
            </a:r>
            <a:endParaRPr kumimoji="0" lang="uk-UA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49263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600" b="1" i="1" u="none" strike="noStrike" cap="none" normalizeH="0" baseline="0" dirty="0" smtClean="0">
                <a:ln>
                  <a:noFill/>
                </a:ln>
                <a:solidFill>
                  <a:srgbClr val="004134"/>
                </a:solidFill>
                <a:effectLst/>
                <a:latin typeface="Georgia" panose="02040502050405020303" pitchFamily="18" charset="0"/>
              </a:rPr>
              <a:t>На таких  </a:t>
            </a:r>
            <a:r>
              <a:rPr kumimoji="0" lang="uk-UA" altLang="ru-RU" sz="1600" b="1" i="1" u="none" strike="noStrike" cap="none" normalizeH="0" baseline="0" dirty="0" err="1" smtClean="0">
                <a:ln>
                  <a:noFill/>
                </a:ln>
                <a:solidFill>
                  <a:srgbClr val="004134"/>
                </a:solidFill>
                <a:effectLst/>
                <a:latin typeface="Georgia" panose="02040502050405020303" pitchFamily="18" charset="0"/>
              </a:rPr>
              <a:t>уроках</a:t>
            </a:r>
            <a:r>
              <a:rPr kumimoji="0" lang="uk-UA" altLang="ru-RU" sz="1600" b="1" i="1" u="none" strike="noStrike" cap="none" normalizeH="0" baseline="0" dirty="0" smtClean="0">
                <a:ln>
                  <a:noFill/>
                </a:ln>
                <a:solidFill>
                  <a:srgbClr val="004134"/>
                </a:solidFill>
                <a:effectLst/>
                <a:latin typeface="Georgia" panose="02040502050405020303" pitchFamily="18" charset="0"/>
              </a:rPr>
              <a:t> розвиваю  уяву учнів, навчаю практичного застосування знань та умінь, допомагаю школярам уявляти себе в тій чи іншій соціальній ролі, навчаю  аналізувати та критично оцінювати інформацію, готую до повсякденного життя. Формую у поведінці дітей толерантність і ввічливість, почуття гуманності та  милосердя до ближніх. Закладаю зерна активної громадянської позиції, любові до свого народу, глибокої поваги до своєї держави і національних символів.</a:t>
            </a:r>
            <a:endParaRPr kumimoji="0" lang="uk-UA" alt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98004546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832</TotalTime>
  <Words>187</Words>
  <Application>Microsoft Office PowerPoint</Application>
  <PresentationFormat>Широкоэкранный</PresentationFormat>
  <Paragraphs>97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Calibri</vt:lpstr>
      <vt:lpstr>Century Gothic</vt:lpstr>
      <vt:lpstr>Courier New</vt:lpstr>
      <vt:lpstr>Georgia</vt:lpstr>
      <vt:lpstr>Times New Roman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zamaz</dc:creator>
  <cp:lastModifiedBy>zamaz</cp:lastModifiedBy>
  <cp:revision>77</cp:revision>
  <dcterms:created xsi:type="dcterms:W3CDTF">2021-12-16T08:43:47Z</dcterms:created>
  <dcterms:modified xsi:type="dcterms:W3CDTF">2025-03-25T14:38:33Z</dcterms:modified>
</cp:coreProperties>
</file>