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327" r:id="rId4"/>
    <p:sldId id="328" r:id="rId5"/>
    <p:sldId id="329" r:id="rId6"/>
    <p:sldId id="331" r:id="rId7"/>
    <p:sldId id="330" r:id="rId8"/>
    <p:sldId id="278" r:id="rId9"/>
    <p:sldId id="266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595" autoAdjust="0"/>
  </p:normalViewPr>
  <p:slideViewPr>
    <p:cSldViewPr>
      <p:cViewPr>
        <p:scale>
          <a:sx n="70" d="100"/>
          <a:sy n="70" d="100"/>
        </p:scale>
        <p:origin x="-1164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rozumniki\Desktop\&#1059;&#1088;&#1086;&#1082;&#1080;\&#1056;&#1091;&#1093;&#1072;&#1085;&#1082;&#1072;%20&#171;&#1055;&#1040;&#1051;&#1071;&#1053;&#1048;&#1062;&#1071;&#187;.mp4" TargetMode="External"/><Relationship Id="rId4" Type="http://schemas.openxmlformats.org/officeDocument/2006/relationships/hyperlink" Target="15%2005%20&#1052;&#1040;&#1058;&#1045;&#1052;.ppt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715436" cy="631162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 descr="C:\Users\Valya\Downloads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4176464" cy="35361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00042"/>
            <a:ext cx="850105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Письмове множення багатоцифрових чисел на одноцифрові.</a:t>
            </a:r>
          </a:p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№№ 14 - 23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071810"/>
            <a:ext cx="2214578" cy="326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2732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33991" r="89599" b="53426"/>
          <a:stretch/>
        </p:blipFill>
        <p:spPr>
          <a:xfrm>
            <a:off x="5055300" y="-817452"/>
            <a:ext cx="592428" cy="862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1" t="11267" r="89339" b="76714"/>
          <a:stretch/>
        </p:blipFill>
        <p:spPr>
          <a:xfrm>
            <a:off x="312057" y="-802442"/>
            <a:ext cx="515155" cy="824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25" t="33991" r="26284" b="54647"/>
          <a:stretch/>
        </p:blipFill>
        <p:spPr>
          <a:xfrm>
            <a:off x="3405895" y="-826054"/>
            <a:ext cx="682581" cy="7791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76" t="31549" r="12893" b="58498"/>
          <a:stretch/>
        </p:blipFill>
        <p:spPr>
          <a:xfrm>
            <a:off x="3939870" y="-680976"/>
            <a:ext cx="656822" cy="682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03" t="36244" r="56186" b="53240"/>
          <a:stretch/>
        </p:blipFill>
        <p:spPr>
          <a:xfrm>
            <a:off x="1331640" y="-721217"/>
            <a:ext cx="605307" cy="7212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334" t="12019" r="50465" b="77277"/>
          <a:stretch/>
        </p:blipFill>
        <p:spPr>
          <a:xfrm>
            <a:off x="1966095" y="-719266"/>
            <a:ext cx="515155" cy="7340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907" t="11643" r="11203" b="78028"/>
          <a:stretch/>
        </p:blipFill>
        <p:spPr>
          <a:xfrm>
            <a:off x="4454847" y="-737332"/>
            <a:ext cx="682580" cy="7083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76839" y="-8687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3238" y="-8306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26601" y="-8358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7980" y="-8562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7952" y="-7544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20599" y="-6125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26275" y="-6975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35386" y="-8117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69843" y="-8112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33991" r="89599" b="53426"/>
          <a:stretch/>
        </p:blipFill>
        <p:spPr>
          <a:xfrm>
            <a:off x="5055300" y="-817452"/>
            <a:ext cx="592428" cy="862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1" t="11267" r="89339" b="76714"/>
          <a:stretch/>
        </p:blipFill>
        <p:spPr>
          <a:xfrm>
            <a:off x="312057" y="-802442"/>
            <a:ext cx="515155" cy="82424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25" t="33991" r="26284" b="54647"/>
          <a:stretch/>
        </p:blipFill>
        <p:spPr>
          <a:xfrm>
            <a:off x="3405895" y="-826054"/>
            <a:ext cx="682581" cy="7791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76" t="31549" r="12893" b="58498"/>
          <a:stretch/>
        </p:blipFill>
        <p:spPr>
          <a:xfrm>
            <a:off x="3939870" y="-680976"/>
            <a:ext cx="656822" cy="68258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03" t="36244" r="56186" b="53240"/>
          <a:stretch/>
        </p:blipFill>
        <p:spPr>
          <a:xfrm>
            <a:off x="1331640" y="-721217"/>
            <a:ext cx="605307" cy="7212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334" t="12019" r="50465" b="77277"/>
          <a:stretch/>
        </p:blipFill>
        <p:spPr>
          <a:xfrm>
            <a:off x="1966095" y="-719266"/>
            <a:ext cx="515155" cy="7340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907" t="11643" r="11203" b="78028"/>
          <a:stretch/>
        </p:blipFill>
        <p:spPr>
          <a:xfrm>
            <a:off x="4454847" y="-737332"/>
            <a:ext cx="682580" cy="7083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576839" y="-8687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52520" y="-46166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26601" y="-8358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7980" y="-8562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87952" y="-7544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20599" y="-6125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26275" y="-6975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35386" y="-8117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269843" y="-8112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33991" r="89599" b="53426"/>
          <a:stretch/>
        </p:blipFill>
        <p:spPr>
          <a:xfrm>
            <a:off x="5055300" y="-804752"/>
            <a:ext cx="592428" cy="86288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1" t="11267" r="89339" b="76714"/>
          <a:stretch/>
        </p:blipFill>
        <p:spPr>
          <a:xfrm>
            <a:off x="312057" y="-789742"/>
            <a:ext cx="515155" cy="8242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25" t="33991" r="26284" b="54647"/>
          <a:stretch/>
        </p:blipFill>
        <p:spPr>
          <a:xfrm>
            <a:off x="3405895" y="-813354"/>
            <a:ext cx="682581" cy="7791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76" t="31549" r="12893" b="58498"/>
          <a:stretch/>
        </p:blipFill>
        <p:spPr>
          <a:xfrm>
            <a:off x="3939870" y="-668276"/>
            <a:ext cx="656822" cy="68258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03" t="36244" r="56186" b="53240"/>
          <a:stretch/>
        </p:blipFill>
        <p:spPr>
          <a:xfrm>
            <a:off x="1331640" y="-721217"/>
            <a:ext cx="605307" cy="72121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334" t="12019" r="50465" b="77277"/>
          <a:stretch/>
        </p:blipFill>
        <p:spPr>
          <a:xfrm>
            <a:off x="1966095" y="-706566"/>
            <a:ext cx="515155" cy="7340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907" t="11643" r="11203" b="78028"/>
          <a:stretch/>
        </p:blipFill>
        <p:spPr>
          <a:xfrm>
            <a:off x="4454847" y="-724632"/>
            <a:ext cx="682580" cy="70833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576839" y="-8560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23238" y="-8179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26601" y="-8231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07980" y="-8435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87952" y="-7417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20599" y="-5998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926275" y="-6848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535386" y="-7990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69843" y="-7985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33991" r="89599" b="53426"/>
          <a:stretch/>
        </p:blipFill>
        <p:spPr>
          <a:xfrm>
            <a:off x="5055300" y="-792052"/>
            <a:ext cx="592428" cy="86288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1" t="11267" r="89339" b="76714"/>
          <a:stretch/>
        </p:blipFill>
        <p:spPr>
          <a:xfrm>
            <a:off x="312057" y="-777042"/>
            <a:ext cx="515155" cy="82424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25" t="33991" r="26284" b="54647"/>
          <a:stretch/>
        </p:blipFill>
        <p:spPr>
          <a:xfrm>
            <a:off x="3405895" y="-800654"/>
            <a:ext cx="682581" cy="7791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76" t="31549" r="12893" b="58498"/>
          <a:stretch/>
        </p:blipFill>
        <p:spPr>
          <a:xfrm>
            <a:off x="3939870" y="-655576"/>
            <a:ext cx="656822" cy="68258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03" t="36244" r="56186" b="53240"/>
          <a:stretch/>
        </p:blipFill>
        <p:spPr>
          <a:xfrm>
            <a:off x="1357290" y="-721217"/>
            <a:ext cx="605307" cy="72121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334" t="12019" r="50465" b="77277"/>
          <a:stretch/>
        </p:blipFill>
        <p:spPr>
          <a:xfrm>
            <a:off x="1979712" y="-734096"/>
            <a:ext cx="515155" cy="734096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907" t="11643" r="11203" b="78028"/>
          <a:stretch/>
        </p:blipFill>
        <p:spPr>
          <a:xfrm>
            <a:off x="4454847" y="-711932"/>
            <a:ext cx="682580" cy="708338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5576839" y="-8433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23238" y="-8052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26601" y="-8104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07980" y="-8308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787952" y="-729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420599" y="-5871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926275" y="-6721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535386" y="-7863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9269843" y="-7858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33991" r="89599" b="53426"/>
          <a:stretch/>
        </p:blipFill>
        <p:spPr>
          <a:xfrm>
            <a:off x="5055300" y="-792052"/>
            <a:ext cx="592428" cy="862885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1" t="11267" r="89339" b="76714"/>
          <a:stretch/>
        </p:blipFill>
        <p:spPr>
          <a:xfrm>
            <a:off x="323528" y="-824248"/>
            <a:ext cx="515155" cy="824248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25" t="33991" r="26284" b="54647"/>
          <a:stretch/>
        </p:blipFill>
        <p:spPr>
          <a:xfrm>
            <a:off x="3405895" y="-800654"/>
            <a:ext cx="682581" cy="77918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76" t="31549" r="12893" b="58498"/>
          <a:stretch/>
        </p:blipFill>
        <p:spPr>
          <a:xfrm>
            <a:off x="3939870" y="-655576"/>
            <a:ext cx="656822" cy="682581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334" t="12019" r="50465" b="77277"/>
          <a:stretch/>
        </p:blipFill>
        <p:spPr>
          <a:xfrm>
            <a:off x="1979712" y="-734096"/>
            <a:ext cx="515155" cy="734096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907" t="11643" r="11203" b="78028"/>
          <a:stretch/>
        </p:blipFill>
        <p:spPr>
          <a:xfrm>
            <a:off x="4429124" y="-708338"/>
            <a:ext cx="682580" cy="708338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5576839" y="-8433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123238" y="-8052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226601" y="-8104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707980" y="-8308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787952" y="-729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420599" y="-5871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926275" y="-6721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535386" y="-7863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9269843" y="-7858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33991" r="89599" b="53426"/>
          <a:stretch/>
        </p:blipFill>
        <p:spPr>
          <a:xfrm>
            <a:off x="5055300" y="-804752"/>
            <a:ext cx="592428" cy="862885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1" t="11267" r="89339" b="76714"/>
          <a:stretch/>
        </p:blipFill>
        <p:spPr>
          <a:xfrm>
            <a:off x="285720" y="-824248"/>
            <a:ext cx="515155" cy="824248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25" t="33991" r="26284" b="54647"/>
          <a:stretch/>
        </p:blipFill>
        <p:spPr>
          <a:xfrm>
            <a:off x="3405895" y="-813354"/>
            <a:ext cx="682581" cy="779181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76" t="31549" r="12893" b="58498"/>
          <a:stretch/>
        </p:blipFill>
        <p:spPr>
          <a:xfrm>
            <a:off x="3929058" y="-682581"/>
            <a:ext cx="656822" cy="682581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5576839" y="-8560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123238" y="-8179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226601" y="-8231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707980" y="-8435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787952" y="-7417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420599" y="-5998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926275" y="-6848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535386" y="-7990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9269843" y="-7985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33991" r="89599" b="53426"/>
          <a:stretch/>
        </p:blipFill>
        <p:spPr>
          <a:xfrm>
            <a:off x="5055300" y="-804752"/>
            <a:ext cx="592428" cy="862885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1" t="11267" r="89339" b="76714"/>
          <a:stretch/>
        </p:blipFill>
        <p:spPr>
          <a:xfrm>
            <a:off x="3071802" y="571480"/>
            <a:ext cx="515155" cy="824248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694" t="33991" r="39675" b="53896"/>
          <a:stretch/>
        </p:blipFill>
        <p:spPr>
          <a:xfrm>
            <a:off x="2857488" y="-830692"/>
            <a:ext cx="656824" cy="830692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25" t="33991" r="26284" b="54647"/>
          <a:stretch/>
        </p:blipFill>
        <p:spPr>
          <a:xfrm>
            <a:off x="3419872" y="-779181"/>
            <a:ext cx="682581" cy="779181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76" t="31549" r="12893" b="58498"/>
          <a:stretch/>
        </p:blipFill>
        <p:spPr>
          <a:xfrm>
            <a:off x="3929058" y="-682581"/>
            <a:ext cx="656822" cy="682581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5576839" y="-8560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144000" y="-46166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226601" y="-8231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707980" y="-8435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787952" y="-7417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420599" y="-5998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926275" y="-6848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535386" y="-7990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9269843" y="-7985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33991" r="89599" b="53426"/>
          <a:stretch/>
        </p:blipFill>
        <p:spPr>
          <a:xfrm>
            <a:off x="5076056" y="-862885"/>
            <a:ext cx="592428" cy="862885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25" t="33991" r="26284" b="54647"/>
          <a:stretch/>
        </p:blipFill>
        <p:spPr>
          <a:xfrm>
            <a:off x="3419872" y="-779181"/>
            <a:ext cx="682581" cy="779181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76" t="31549" r="12893" b="58498"/>
          <a:stretch/>
        </p:blipFill>
        <p:spPr>
          <a:xfrm>
            <a:off x="3923928" y="-748320"/>
            <a:ext cx="720080" cy="748320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334" t="12019" r="50465" b="77277"/>
          <a:stretch/>
        </p:blipFill>
        <p:spPr>
          <a:xfrm>
            <a:off x="2000232" y="-734096"/>
            <a:ext cx="515155" cy="734096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5580112" y="-81947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9144000" y="-46166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226601" y="-8104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707980" y="-8308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787952" y="-729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388424" y="-4616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8926275" y="-6721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9535386" y="-7863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9269843" y="-7858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144" name="Рисунок 14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25" t="33991" r="26284" b="54647"/>
          <a:stretch/>
        </p:blipFill>
        <p:spPr>
          <a:xfrm>
            <a:off x="3428992" y="571480"/>
            <a:ext cx="682581" cy="779181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7226601" y="-7977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707980" y="-8181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787952" y="-7163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532440" y="-6034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8926275" y="-6594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9535386" y="-7736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9269843" y="-7731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159" name="Рисунок 15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61" name="Рисунок 16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62" name="Рисунок 16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63" name="Рисунок 16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23" t="33991" r="73346" b="55305"/>
          <a:stretch/>
        </p:blipFill>
        <p:spPr>
          <a:xfrm>
            <a:off x="785786" y="-734096"/>
            <a:ext cx="656823" cy="73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260648"/>
            <a:ext cx="8606760" cy="6286544"/>
          </a:xfrm>
          <a:prstGeom prst="roundRect">
            <a:avLst>
              <a:gd name="adj" fmla="val 10153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928670"/>
            <a:ext cx="860427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pngwing.com - 2024-02-27T104205.24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933056"/>
            <a:ext cx="2219677" cy="2463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260648"/>
            <a:ext cx="8606760" cy="6286544"/>
          </a:xfrm>
          <a:prstGeom prst="roundRect">
            <a:avLst>
              <a:gd name="adj" fmla="val 10153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50"/>
          <a:stretch>
            <a:fillRect/>
          </a:stretch>
        </p:blipFill>
        <p:spPr bwMode="auto">
          <a:xfrm>
            <a:off x="928662" y="357166"/>
            <a:ext cx="664373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260648"/>
            <a:ext cx="8606760" cy="6286544"/>
          </a:xfrm>
          <a:prstGeom prst="roundRect">
            <a:avLst>
              <a:gd name="adj" fmla="val 10153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56"/>
          <a:stretch>
            <a:fillRect/>
          </a:stretch>
        </p:blipFill>
        <p:spPr bwMode="auto">
          <a:xfrm>
            <a:off x="214282" y="714356"/>
            <a:ext cx="841669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88" t="72222" r="70293"/>
          <a:stretch>
            <a:fillRect/>
          </a:stretch>
        </p:blipFill>
        <p:spPr bwMode="auto">
          <a:xfrm>
            <a:off x="1000100" y="3643314"/>
            <a:ext cx="178595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54" t="72222" r="47376" b="2778"/>
          <a:stretch>
            <a:fillRect/>
          </a:stretch>
        </p:blipFill>
        <p:spPr bwMode="auto">
          <a:xfrm>
            <a:off x="3000364" y="3643314"/>
            <a:ext cx="17144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019" t="72222" r="23611" b="2778"/>
          <a:stretch>
            <a:fillRect/>
          </a:stretch>
        </p:blipFill>
        <p:spPr bwMode="auto">
          <a:xfrm>
            <a:off x="4929190" y="3643314"/>
            <a:ext cx="17145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784" t="72222" b="2778"/>
          <a:stretch>
            <a:fillRect/>
          </a:stretch>
        </p:blipFill>
        <p:spPr bwMode="auto">
          <a:xfrm>
            <a:off x="6786578" y="3643314"/>
            <a:ext cx="170152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071670" y="2357430"/>
            <a:ext cx="4090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 8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2357430"/>
            <a:ext cx="3571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2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2357430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8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2357431"/>
            <a:ext cx="5000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6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357430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4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2357430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2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29058" y="2357430"/>
            <a:ext cx="5000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 3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2357430"/>
            <a:ext cx="436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0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868" y="2357430"/>
            <a:ext cx="5239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9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2357431"/>
            <a:ext cx="6112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6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14678" y="2357430"/>
            <a:ext cx="5239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2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71801" y="2357430"/>
            <a:ext cx="4158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4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29322" y="2357430"/>
            <a:ext cx="5000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 8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86446" y="2357430"/>
            <a:ext cx="436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4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72132" y="2357430"/>
            <a:ext cx="5239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4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57818" y="2357431"/>
            <a:ext cx="6112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2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14942" y="2357430"/>
            <a:ext cx="5239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8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72065" y="2357430"/>
            <a:ext cx="4158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4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929586" y="2357430"/>
            <a:ext cx="5000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3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86710" y="2357430"/>
            <a:ext cx="436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6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2396" y="2357430"/>
            <a:ext cx="5239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5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58082" y="2357431"/>
            <a:ext cx="6112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1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15206" y="2357430"/>
            <a:ext cx="5239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9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72329" y="2357430"/>
            <a:ext cx="4158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noFill/>
                  <a:prstDash val="solid"/>
                </a:ln>
              </a:rPr>
              <a:t>6</a:t>
            </a:r>
            <a:endParaRPr lang="ru-RU" sz="2400" cap="none" spc="0" dirty="0">
              <a:ln w="12700">
                <a:noFill/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56059E-6 L -0.42413 -0.119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56059E-6 L -0.41406 -0.1197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953E-6 L 0.42691 -0.1251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56059E-6 L 0.42466 -0.11979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619842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</a:rPr>
              <a:t>Фізкультхвилинка</a:t>
            </a:r>
            <a:endParaRPr lang="ru-RU" sz="6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</a:endParaRPr>
          </a:p>
          <a:p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3" name="Руханка «ПАЛЯНИЦЯ»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8128000" cy="457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5816" y="6381328"/>
            <a:ext cx="315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 action="ppaction://hlinkpres?slideindex=1&amp;slidetitle="/>
              </a:rPr>
              <a:t>https://youtu.be/mrSywsx2c6w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260648"/>
            <a:ext cx="8606760" cy="6383062"/>
          </a:xfrm>
          <a:prstGeom prst="roundRect">
            <a:avLst>
              <a:gd name="adj" fmla="val 10153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1000100" y="2571745"/>
          <a:ext cx="1714510" cy="1071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2"/>
                <a:gridCol w="342902"/>
                <a:gridCol w="342902"/>
                <a:gridCol w="342902"/>
                <a:gridCol w="342902"/>
              </a:tblGrid>
              <a:tr h="357190"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57166"/>
            <a:ext cx="6500858" cy="11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71472" y="2928934"/>
            <a:ext cx="4507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 1)</a:t>
            </a:r>
            <a:endParaRPr lang="ru-RU" sz="20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1785926"/>
            <a:ext cx="11897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none" spc="0" dirty="0" err="1" smtClean="0">
                <a:ln w="12700">
                  <a:noFill/>
                  <a:prstDash val="solid"/>
                </a:ln>
              </a:rPr>
              <a:t>Моркви</a:t>
            </a:r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 -</a:t>
            </a:r>
            <a:endParaRPr lang="ru-RU" sz="20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1500174"/>
            <a:ext cx="11764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none" spc="0" dirty="0" err="1" smtClean="0">
                <a:ln w="12700">
                  <a:noFill/>
                  <a:prstDash val="solid"/>
                </a:ln>
              </a:rPr>
              <a:t>Капусти</a:t>
            </a:r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 -</a:t>
            </a:r>
            <a:endParaRPr lang="ru-RU" sz="20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2071678"/>
            <a:ext cx="10547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none" spc="0" dirty="0" err="1" smtClean="0">
                <a:ln w="12700">
                  <a:noFill/>
                  <a:prstDash val="solid"/>
                </a:ln>
              </a:rPr>
              <a:t>Цибул</a:t>
            </a:r>
            <a:r>
              <a:rPr lang="uk-UA" sz="2000" cap="none" spc="0" dirty="0" smtClean="0">
                <a:ln w="12700">
                  <a:noFill/>
                  <a:prstDash val="solid"/>
                </a:ln>
              </a:rPr>
              <a:t>і </a:t>
            </a:r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-</a:t>
            </a:r>
            <a:endParaRPr lang="ru-RU" sz="20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43042" y="1785926"/>
            <a:ext cx="1337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?, у 2р.біл.</a:t>
            </a:r>
            <a:endParaRPr lang="ru-RU" sz="20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1500174"/>
            <a:ext cx="9685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1370 кг</a:t>
            </a:r>
            <a:endParaRPr lang="ru-RU" sz="20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00166" y="2071678"/>
            <a:ext cx="10983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?, </a:t>
            </a:r>
            <a:r>
              <a:rPr lang="ru-RU" sz="2000" cap="none" spc="0" dirty="0" err="1" smtClean="0">
                <a:ln w="12700">
                  <a:noFill/>
                  <a:prstDash val="solid"/>
                </a:ln>
              </a:rPr>
              <a:t>решта</a:t>
            </a:r>
            <a:endParaRPr lang="ru-RU" sz="20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1785926"/>
            <a:ext cx="13115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5т = 500 кг</a:t>
            </a:r>
            <a:endParaRPr lang="ru-RU" sz="2000" cap="none" spc="0" dirty="0">
              <a:ln w="12700">
                <a:noFill/>
                <a:prstDash val="solid"/>
              </a:ln>
            </a:endParaRPr>
          </a:p>
        </p:txBody>
      </p:sp>
      <p:pic>
        <p:nvPicPr>
          <p:cNvPr id="35" name="Рисунок 34" descr="стрілк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86" b="-2041"/>
          <a:stretch>
            <a:fillRect/>
          </a:stretch>
        </p:blipFill>
        <p:spPr>
          <a:xfrm>
            <a:off x="2928926" y="1643050"/>
            <a:ext cx="781054" cy="714380"/>
          </a:xfrm>
          <a:prstGeom prst="rect">
            <a:avLst/>
          </a:prstGeom>
        </p:spPr>
      </p:pic>
      <p:sp>
        <p:nvSpPr>
          <p:cNvPr id="36" name="Правая фигурная скобка 35"/>
          <p:cNvSpPr/>
          <p:nvPr/>
        </p:nvSpPr>
        <p:spPr>
          <a:xfrm>
            <a:off x="3571868" y="1643050"/>
            <a:ext cx="214314" cy="71438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Прямоугольник 39"/>
          <p:cNvSpPr/>
          <p:nvPr/>
        </p:nvSpPr>
        <p:spPr>
          <a:xfrm>
            <a:off x="1357290" y="2428868"/>
            <a:ext cx="1433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1 3 7 0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0100" y="2571744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-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00232" y="2786058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2</a:t>
            </a:r>
            <a:endParaRPr lang="uk-UA" sz="3200" dirty="0">
              <a:solidFill>
                <a:srgbClr val="0070C0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000100" y="3286124"/>
            <a:ext cx="171451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357422" y="3143248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0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000232" y="3143248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4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643042" y="3143248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7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285852" y="3143248"/>
            <a:ext cx="50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2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714612" y="2928934"/>
            <a:ext cx="16834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2700">
                  <a:noFill/>
                  <a:prstDash val="solid"/>
                </a:ln>
              </a:rPr>
              <a:t>(</a:t>
            </a:r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кг) – </a:t>
            </a:r>
            <a:r>
              <a:rPr lang="ru-RU" sz="2000" cap="none" spc="0" dirty="0" err="1" smtClean="0">
                <a:ln w="12700">
                  <a:noFill/>
                  <a:prstDash val="solid"/>
                </a:ln>
              </a:rPr>
              <a:t>моркви</a:t>
            </a:r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;</a:t>
            </a:r>
            <a:endParaRPr lang="ru-RU" sz="2000" cap="none" spc="0" dirty="0">
              <a:ln w="12700">
                <a:noFill/>
                <a:prstDash val="solid"/>
              </a:ln>
            </a:endParaRP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1000100" y="3857628"/>
          <a:ext cx="1714510" cy="1071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2"/>
                <a:gridCol w="342902"/>
                <a:gridCol w="342902"/>
                <a:gridCol w="342902"/>
                <a:gridCol w="342902"/>
              </a:tblGrid>
              <a:tr h="357190"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" name="Прямоугольник 52"/>
          <p:cNvSpPr/>
          <p:nvPr/>
        </p:nvSpPr>
        <p:spPr>
          <a:xfrm>
            <a:off x="642910" y="4214818"/>
            <a:ext cx="4507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 2)</a:t>
            </a:r>
            <a:endParaRPr lang="ru-RU" sz="20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285852" y="3714751"/>
            <a:ext cx="1537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1 </a:t>
            </a:r>
            <a:r>
              <a:rPr lang="ru-RU" sz="2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3 7 0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00100" y="3857627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+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85852" y="4071941"/>
            <a:ext cx="2147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2 </a:t>
            </a:r>
            <a:r>
              <a:rPr lang="ru-RU" sz="20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7 4 0</a:t>
            </a:r>
            <a:endParaRPr lang="uk-UA" sz="3200" dirty="0">
              <a:solidFill>
                <a:srgbClr val="0070C0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000100" y="4572007"/>
            <a:ext cx="171451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2357422" y="4429131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0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000232" y="4429131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1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643042" y="4429131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1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285852" y="4429131"/>
            <a:ext cx="50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4</a:t>
            </a:r>
            <a:endParaRPr lang="uk-UA" sz="3200" dirty="0">
              <a:solidFill>
                <a:srgbClr val="0070C0"/>
              </a:solidFill>
            </a:endParaRPr>
          </a:p>
        </p:txBody>
      </p: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1000100" y="5143512"/>
          <a:ext cx="1714510" cy="1071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2"/>
                <a:gridCol w="342902"/>
                <a:gridCol w="342902"/>
                <a:gridCol w="342902"/>
                <a:gridCol w="342902"/>
              </a:tblGrid>
              <a:tr h="357190"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642910" y="5500702"/>
            <a:ext cx="3930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3)</a:t>
            </a:r>
            <a:endParaRPr lang="ru-RU" sz="20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357290" y="5000635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5 0 0 0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000100" y="5143511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-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357290" y="5357825"/>
            <a:ext cx="2414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4 1 1 0</a:t>
            </a:r>
            <a:endParaRPr lang="uk-UA" sz="3200" dirty="0">
              <a:solidFill>
                <a:srgbClr val="0070C0"/>
              </a:solidFill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000100" y="5857891"/>
            <a:ext cx="171451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2357422" y="571501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0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000232" y="571501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9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643042" y="571501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8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786050" y="4214818"/>
            <a:ext cx="26901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2700">
                  <a:noFill/>
                  <a:prstDash val="solid"/>
                </a:ln>
              </a:rPr>
              <a:t>(</a:t>
            </a:r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кг) – </a:t>
            </a:r>
            <a:r>
              <a:rPr lang="ru-RU" sz="2000" cap="none" spc="0" dirty="0" err="1" smtClean="0">
                <a:ln w="12700">
                  <a:noFill/>
                  <a:prstDash val="solid"/>
                </a:ln>
              </a:rPr>
              <a:t>капусти</a:t>
            </a:r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 </a:t>
            </a:r>
            <a:r>
              <a:rPr lang="ru-RU" sz="2000" cap="none" spc="0" dirty="0" err="1" smtClean="0">
                <a:ln w="12700">
                  <a:noFill/>
                  <a:prstDash val="solid"/>
                </a:ln>
              </a:rPr>
              <a:t>і</a:t>
            </a:r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 </a:t>
            </a:r>
            <a:r>
              <a:rPr lang="ru-RU" sz="2000" cap="none" spc="0" dirty="0" err="1" smtClean="0">
                <a:ln w="12700">
                  <a:noFill/>
                  <a:prstDash val="solid"/>
                </a:ln>
              </a:rPr>
              <a:t>моркви</a:t>
            </a:r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;</a:t>
            </a:r>
            <a:endParaRPr lang="ru-RU" sz="20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786050" y="5500702"/>
            <a:ext cx="14522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2700">
                  <a:noFill/>
                  <a:prstDash val="solid"/>
                </a:ln>
              </a:rPr>
              <a:t>(</a:t>
            </a:r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кг) - </a:t>
            </a:r>
            <a:r>
              <a:rPr lang="ru-RU" sz="2000" cap="none" spc="0" dirty="0" err="1" smtClean="0">
                <a:ln w="12700">
                  <a:noFill/>
                  <a:prstDash val="solid"/>
                </a:ln>
              </a:rPr>
              <a:t>цибулі</a:t>
            </a:r>
            <a:endParaRPr lang="ru-RU" sz="20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57224" y="6215082"/>
            <a:ext cx="50638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none" spc="0" dirty="0" err="1" smtClean="0">
                <a:ln w="12700">
                  <a:noFill/>
                  <a:prstDash val="solid"/>
                </a:ln>
              </a:rPr>
              <a:t>Відповідь</a:t>
            </a:r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: у магазин привезли 890 кг </a:t>
            </a:r>
            <a:r>
              <a:rPr lang="ru-RU" sz="2000" cap="none" spc="0" dirty="0" err="1" smtClean="0">
                <a:ln w="12700">
                  <a:noFill/>
                  <a:prstDash val="solid"/>
                </a:ln>
              </a:rPr>
              <a:t>цибулі</a:t>
            </a:r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.</a:t>
            </a:r>
            <a:endParaRPr lang="ru-RU" sz="2000" cap="none" spc="0" dirty="0">
              <a:ln w="12700">
                <a:noFill/>
                <a:prstDash val="solid"/>
              </a:ln>
            </a:endParaRPr>
          </a:p>
        </p:txBody>
      </p:sp>
      <p:pic>
        <p:nvPicPr>
          <p:cNvPr id="47" name="Рисунок 46" descr="pngwing.com - 2024-02-27T104205.24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933056"/>
            <a:ext cx="2219677" cy="2463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6" grpId="0" animBg="1"/>
      <p:bldP spid="40" grpId="0"/>
      <p:bldP spid="41" grpId="0"/>
      <p:bldP spid="42" grpId="0"/>
      <p:bldP spid="46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75" grpId="0"/>
      <p:bldP spid="76" grpId="0"/>
      <p:bldP spid="77" grpId="0"/>
      <p:bldP spid="78" grpId="0"/>
      <p:bldP spid="80" grpId="0"/>
      <p:bldP spid="81" grpId="0"/>
      <p:bldP spid="82" grpId="0"/>
      <p:bldP spid="84" grpId="0"/>
      <p:bldP spid="86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980728"/>
            <a:ext cx="6657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Домашнє</a:t>
            </a:r>
            <a:r>
              <a:rPr lang="ru-RU" sz="5400" b="1" cap="none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завдання</a:t>
            </a:r>
            <a:endParaRPr lang="ru-RU" sz="54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060848"/>
            <a:ext cx="8712968" cy="4464496"/>
          </a:xfrm>
          <a:prstGeom prst="roundRect">
            <a:avLst>
              <a:gd name="adj" fmla="val 10153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428868"/>
            <a:ext cx="83084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286388"/>
            <a:ext cx="1500198" cy="110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pngwing.com - 2024-02-27T104040.6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149080"/>
            <a:ext cx="2332860" cy="2332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9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16746</TotalTime>
  <Words>213</Words>
  <Application>Microsoft Office PowerPoint</Application>
  <PresentationFormat>Экран (4:3)</PresentationFormat>
  <Paragraphs>142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Позначення частин числа дробом. Ділення на двоцифрове число. Розв’язування задач на знаходження частини від числа. с. 81-82 (№ 610-615)</dc:title>
  <dc:creator>User</dc:creator>
  <cp:lastModifiedBy>rozumniki</cp:lastModifiedBy>
  <cp:revision>175</cp:revision>
  <dcterms:created xsi:type="dcterms:W3CDTF">2023-03-28T14:16:32Z</dcterms:created>
  <dcterms:modified xsi:type="dcterms:W3CDTF">2025-03-31T16:57:04Z</dcterms:modified>
</cp:coreProperties>
</file>