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509" r:id="rId2"/>
    <p:sldId id="454" r:id="rId3"/>
    <p:sldId id="501" r:id="rId4"/>
    <p:sldId id="502" r:id="rId5"/>
    <p:sldId id="504" r:id="rId6"/>
    <p:sldId id="503" r:id="rId7"/>
    <p:sldId id="257" r:id="rId8"/>
    <p:sldId id="258" r:id="rId9"/>
    <p:sldId id="259" r:id="rId10"/>
    <p:sldId id="260" r:id="rId11"/>
    <p:sldId id="261" r:id="rId12"/>
    <p:sldId id="262" r:id="rId13"/>
    <p:sldId id="505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510" r:id="rId23"/>
    <p:sldId id="511" r:id="rId24"/>
    <p:sldId id="272" r:id="rId25"/>
    <p:sldId id="273" r:id="rId26"/>
    <p:sldId id="274" r:id="rId27"/>
    <p:sldId id="275" r:id="rId28"/>
    <p:sldId id="512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506" r:id="rId38"/>
    <p:sldId id="508" r:id="rId39"/>
    <p:sldId id="507" r:id="rId40"/>
    <p:sldId id="284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4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B057-BB47-4B8E-AB9C-B9435E46B6D9}" type="datetimeFigureOut">
              <a:rPr lang="ru-RU" smtClean="0"/>
              <a:t>ср 16.04.25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5BC92-EBDF-4E2F-A88D-D1D09853D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535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B057-BB47-4B8E-AB9C-B9435E46B6D9}" type="datetimeFigureOut">
              <a:rPr lang="ru-RU" smtClean="0"/>
              <a:t>ср 16.04.25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5BC92-EBDF-4E2F-A88D-D1D09853D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327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B057-BB47-4B8E-AB9C-B9435E46B6D9}" type="datetimeFigureOut">
              <a:rPr lang="ru-RU" smtClean="0"/>
              <a:t>ср 16.04.25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5BC92-EBDF-4E2F-A88D-D1D09853D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642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B057-BB47-4B8E-AB9C-B9435E46B6D9}" type="datetimeFigureOut">
              <a:rPr lang="ru-RU" smtClean="0"/>
              <a:t>ср 16.04.25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5BC92-EBDF-4E2F-A88D-D1D09853D751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0897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B057-BB47-4B8E-AB9C-B9435E46B6D9}" type="datetimeFigureOut">
              <a:rPr lang="ru-RU" smtClean="0"/>
              <a:t>ср 16.04.25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5BC92-EBDF-4E2F-A88D-D1D09853D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172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B057-BB47-4B8E-AB9C-B9435E46B6D9}" type="datetimeFigureOut">
              <a:rPr lang="ru-RU" smtClean="0"/>
              <a:t>ср 16.04.25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5BC92-EBDF-4E2F-A88D-D1D09853D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317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B057-BB47-4B8E-AB9C-B9435E46B6D9}" type="datetimeFigureOut">
              <a:rPr lang="ru-RU" smtClean="0"/>
              <a:t>ср 16.04.25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5BC92-EBDF-4E2F-A88D-D1D09853D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949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B057-BB47-4B8E-AB9C-B9435E46B6D9}" type="datetimeFigureOut">
              <a:rPr lang="ru-RU" smtClean="0"/>
              <a:t>ср 16.04.25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5BC92-EBDF-4E2F-A88D-D1D09853D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094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B057-BB47-4B8E-AB9C-B9435E46B6D9}" type="datetimeFigureOut">
              <a:rPr lang="ru-RU" smtClean="0"/>
              <a:t>ср 16.04.25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5BC92-EBDF-4E2F-A88D-D1D09853D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995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16.04.25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809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B057-BB47-4B8E-AB9C-B9435E46B6D9}" type="datetimeFigureOut">
              <a:rPr lang="ru-RU" smtClean="0"/>
              <a:t>ср 16.04.25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5BC92-EBDF-4E2F-A88D-D1D09853D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488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B057-BB47-4B8E-AB9C-B9435E46B6D9}" type="datetimeFigureOut">
              <a:rPr lang="ru-RU" smtClean="0"/>
              <a:t>ср 16.04.25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5BC92-EBDF-4E2F-A88D-D1D09853D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709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B057-BB47-4B8E-AB9C-B9435E46B6D9}" type="datetimeFigureOut">
              <a:rPr lang="ru-RU" smtClean="0"/>
              <a:t>ср 16.04.25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5BC92-EBDF-4E2F-A88D-D1D09853D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695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B057-BB47-4B8E-AB9C-B9435E46B6D9}" type="datetimeFigureOut">
              <a:rPr lang="ru-RU" smtClean="0"/>
              <a:t>ср 16.04.25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5BC92-EBDF-4E2F-A88D-D1D09853D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122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B057-BB47-4B8E-AB9C-B9435E46B6D9}" type="datetimeFigureOut">
              <a:rPr lang="ru-RU" smtClean="0"/>
              <a:t>ср 16.04.25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5BC92-EBDF-4E2F-A88D-D1D09853D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50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B057-BB47-4B8E-AB9C-B9435E46B6D9}" type="datetimeFigureOut">
              <a:rPr lang="ru-RU" smtClean="0"/>
              <a:t>ср 16.04.25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5BC92-EBDF-4E2F-A88D-D1D09853D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007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B057-BB47-4B8E-AB9C-B9435E46B6D9}" type="datetimeFigureOut">
              <a:rPr lang="ru-RU" smtClean="0"/>
              <a:t>ср 16.04.25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5BC92-EBDF-4E2F-A88D-D1D09853D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842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B057-BB47-4B8E-AB9C-B9435E46B6D9}" type="datetimeFigureOut">
              <a:rPr lang="ru-RU" smtClean="0"/>
              <a:t>ср 16.04.25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5BC92-EBDF-4E2F-A88D-D1D09853D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489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FB7B057-BB47-4B8E-AB9C-B9435E46B6D9}" type="datetimeFigureOut">
              <a:rPr lang="ru-RU" smtClean="0"/>
              <a:t>ср 16.04.25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595BC92-EBDF-4E2F-A88D-D1D09853D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19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2.gif"/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12" Type="http://schemas.openxmlformats.org/officeDocument/2006/relationships/image" Target="../media/image21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11" Type="http://schemas.openxmlformats.org/officeDocument/2006/relationships/image" Target="../media/image20.gif"/><Relationship Id="rId5" Type="http://schemas.openxmlformats.org/officeDocument/2006/relationships/image" Target="../media/image14.gif"/><Relationship Id="rId10" Type="http://schemas.openxmlformats.org/officeDocument/2006/relationships/image" Target="../media/image19.gif"/><Relationship Id="rId4" Type="http://schemas.openxmlformats.org/officeDocument/2006/relationships/image" Target="../media/image13.gif"/><Relationship Id="rId9" Type="http://schemas.openxmlformats.org/officeDocument/2006/relationships/image" Target="../media/image18.gif"/><Relationship Id="rId1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89BCA1-29B5-4514-AC51-65DB3830D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t="3544" r="3977" b="2476"/>
          <a:stretch/>
        </p:blipFill>
        <p:spPr>
          <a:xfrm>
            <a:off x="391096" y="520882"/>
            <a:ext cx="1770185" cy="2567354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FB24FD-A576-48DC-A0F4-8B511B32B5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t="1905" r="7485" b="4246"/>
          <a:stretch/>
        </p:blipFill>
        <p:spPr>
          <a:xfrm>
            <a:off x="391096" y="3875271"/>
            <a:ext cx="1770185" cy="2461847"/>
          </a:xfrm>
          <a:prstGeom prst="rect">
            <a:avLst/>
          </a:prstGeom>
          <a:ln w="889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CBE23F-F18F-4582-A1D7-82CAA5493C9F}"/>
              </a:ext>
            </a:extLst>
          </p:cNvPr>
          <p:cNvSpPr txBox="1"/>
          <p:nvPr/>
        </p:nvSpPr>
        <p:spPr>
          <a:xfrm>
            <a:off x="1799768" y="4068873"/>
            <a:ext cx="731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002060"/>
                </a:solidFill>
              </a:rPr>
              <a:t> </a:t>
            </a:r>
            <a:r>
              <a:rPr lang="ru-RU" sz="8000" b="1" dirty="0" err="1">
                <a:solidFill>
                  <a:srgbClr val="002060"/>
                </a:solidFill>
              </a:rPr>
              <a:t>Світ</a:t>
            </a:r>
            <a:r>
              <a:rPr lang="ru-RU" sz="8000" b="1" dirty="0">
                <a:solidFill>
                  <a:srgbClr val="002060"/>
                </a:solidFill>
              </a:rPr>
              <a:t> </a:t>
            </a:r>
            <a:r>
              <a:rPr lang="ru-RU" sz="8000" b="1" dirty="0" err="1">
                <a:solidFill>
                  <a:srgbClr val="002060"/>
                </a:solidFill>
              </a:rPr>
              <a:t>тварин</a:t>
            </a:r>
            <a:endParaRPr lang="ru-RU" sz="80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6BBE37-455A-4696-96E4-B5C4A4C29C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358" y="5023779"/>
            <a:ext cx="3603642" cy="17830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10D968-1829-4C09-B68A-B307BA2E97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" b="99200" l="1572" r="100000">
                        <a14:foregroundMark x1="63836" y1="17200" x2="69182" y2="9800"/>
                        <a14:foregroundMark x1="76730" y1="16000" x2="76730" y2="8600"/>
                        <a14:foregroundMark x1="52201" y1="51000" x2="52201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955" y="485371"/>
            <a:ext cx="2081146" cy="32722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9390CA-9D14-41BB-BDB9-BDA52D8C8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00" b="94000" l="0" r="9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901" y="415575"/>
            <a:ext cx="2786467" cy="2786467"/>
          </a:xfrm>
          <a:prstGeom prst="rect">
            <a:avLst/>
          </a:prstGeom>
        </p:spPr>
      </p:pic>
      <p:pic>
        <p:nvPicPr>
          <p:cNvPr id="8" name="Рисунок 7" descr="Penguins.jpg">
            <a:extLst>
              <a:ext uri="{FF2B5EF4-FFF2-40B4-BE49-F238E27FC236}">
                <a16:creationId xmlns:a16="http://schemas.microsoft.com/office/drawing/2014/main" id="{E11B54B2-FA3D-4241-8AFC-58FC9CFD21A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829800" y="0"/>
            <a:ext cx="2342599" cy="2508812"/>
          </a:xfrm>
          <a:prstGeom prst="rect">
            <a:avLst/>
          </a:prstGeom>
        </p:spPr>
      </p:pic>
      <p:pic>
        <p:nvPicPr>
          <p:cNvPr id="9" name="Содержимое 3" descr="ZHABKA.png">
            <a:extLst>
              <a:ext uri="{FF2B5EF4-FFF2-40B4-BE49-F238E27FC236}">
                <a16:creationId xmlns:a16="http://schemas.microsoft.com/office/drawing/2014/main" id="{5DCAD0F1-8DE6-4314-8EC9-AB7ABF56C5C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363284" y="2629430"/>
            <a:ext cx="2994880" cy="24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01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550" y="6728"/>
            <a:ext cx="6343436" cy="1118687"/>
          </a:xfrm>
        </p:spPr>
        <p:txBody>
          <a:bodyPr>
            <a:noAutofit/>
          </a:bodyPr>
          <a:lstStyle/>
          <a:p>
            <a:r>
              <a:rPr lang="uk-UA" sz="80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Плазуни</a:t>
            </a:r>
            <a:endParaRPr lang="ru-RU" sz="8000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3784" y="890955"/>
            <a:ext cx="8135815" cy="5960318"/>
          </a:xfrm>
        </p:spPr>
        <p:txBody>
          <a:bodyPr>
            <a:normAutofit fontScale="85000" lnSpcReduction="20000"/>
          </a:bodyPr>
          <a:lstStyle/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Тіло вкрите лусочками чи </a:t>
            </a:r>
            <a:r>
              <a:rPr lang="uk-UA" b="1" dirty="0" err="1">
                <a:solidFill>
                  <a:srgbClr val="002060"/>
                </a:solidFill>
                <a:latin typeface="Segoe Script" panose="030B0504020000000003" pitchFamily="66" charset="0"/>
              </a:rPr>
              <a:t>панцирем</a:t>
            </a:r>
            <a:endParaRPr lang="uk-UA" b="1" dirty="0">
              <a:solidFill>
                <a:srgbClr val="002060"/>
              </a:solidFill>
              <a:latin typeface="Segoe Script" panose="030B0504020000000003" pitchFamily="66" charset="0"/>
            </a:endParaRPr>
          </a:p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Рухаються плазуючи</a:t>
            </a:r>
          </a:p>
          <a:p>
            <a:endParaRPr lang="uk-UA" b="1" dirty="0">
              <a:solidFill>
                <a:srgbClr val="002060"/>
              </a:solidFill>
              <a:latin typeface="Segoe Script" panose="030B0504020000000003" pitchFamily="66" charset="0"/>
            </a:endParaRPr>
          </a:p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Змії, ящірки, </a:t>
            </a:r>
          </a:p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черепахи, крокодили, </a:t>
            </a:r>
          </a:p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Вужі</a:t>
            </a:r>
          </a:p>
          <a:p>
            <a:pPr marL="0" indent="0">
              <a:buNone/>
            </a:pPr>
            <a:r>
              <a:rPr lang="uk-UA" sz="2600" b="1" dirty="0">
                <a:solidFill>
                  <a:srgbClr val="C00000"/>
                </a:solidFill>
              </a:rPr>
              <a:t>Тіло у плазунів складається  з голови, тулуба, хвоста. У всіх плазунів, крім змій, вужів, безногих ящірок, є чотири ноги. Шкіра суха, вкрита </a:t>
            </a:r>
            <a:r>
              <a:rPr lang="uk-UA" sz="2600" b="1" dirty="0" err="1">
                <a:solidFill>
                  <a:srgbClr val="C00000"/>
                </a:solidFill>
              </a:rPr>
              <a:t>лусочками.А</a:t>
            </a:r>
            <a:r>
              <a:rPr lang="uk-UA" sz="2600" b="1" dirty="0">
                <a:solidFill>
                  <a:srgbClr val="C00000"/>
                </a:solidFill>
              </a:rPr>
              <a:t> у черепах лусочки зрослися, </a:t>
            </a:r>
            <a:r>
              <a:rPr lang="uk-UA" sz="2600" b="1" dirty="0" err="1">
                <a:solidFill>
                  <a:srgbClr val="C00000"/>
                </a:solidFill>
              </a:rPr>
              <a:t>ут</a:t>
            </a:r>
            <a:r>
              <a:rPr lang="ru-RU" sz="2600" b="1" dirty="0" err="1">
                <a:solidFill>
                  <a:srgbClr val="C00000"/>
                </a:solidFill>
              </a:rPr>
              <a:t>ворюючи</a:t>
            </a:r>
            <a:r>
              <a:rPr lang="ru-RU" sz="2600" b="1" dirty="0">
                <a:solidFill>
                  <a:srgbClr val="C00000"/>
                </a:solidFill>
              </a:rPr>
              <a:t> </a:t>
            </a:r>
            <a:r>
              <a:rPr lang="ru-RU" sz="2600" b="1" dirty="0" err="1">
                <a:solidFill>
                  <a:srgbClr val="C00000"/>
                </a:solidFill>
              </a:rPr>
              <a:t>панцир</a:t>
            </a:r>
            <a:r>
              <a:rPr lang="ru-RU" sz="2600" b="1" dirty="0">
                <a:solidFill>
                  <a:srgbClr val="C00000"/>
                </a:solidFill>
              </a:rPr>
              <a:t>.                                                                                                     </a:t>
            </a:r>
            <a:r>
              <a:rPr lang="ru-RU" sz="2600" b="1" dirty="0" err="1">
                <a:solidFill>
                  <a:srgbClr val="C00000"/>
                </a:solidFill>
              </a:rPr>
              <a:t>Більшість</a:t>
            </a:r>
            <a:r>
              <a:rPr lang="ru-RU" sz="2600" b="1" dirty="0">
                <a:solidFill>
                  <a:srgbClr val="C00000"/>
                </a:solidFill>
              </a:rPr>
              <a:t> </a:t>
            </a:r>
            <a:r>
              <a:rPr lang="ru-RU" sz="2600" b="1" dirty="0" err="1">
                <a:solidFill>
                  <a:srgbClr val="C00000"/>
                </a:solidFill>
              </a:rPr>
              <a:t>плазунів</a:t>
            </a:r>
            <a:r>
              <a:rPr lang="ru-RU" sz="2600" b="1" dirty="0">
                <a:solidFill>
                  <a:srgbClr val="C00000"/>
                </a:solidFill>
              </a:rPr>
              <a:t> – </a:t>
            </a:r>
            <a:r>
              <a:rPr lang="ru-RU" sz="2600" b="1" dirty="0" err="1">
                <a:solidFill>
                  <a:srgbClr val="C00000"/>
                </a:solidFill>
              </a:rPr>
              <a:t>хижаки</a:t>
            </a:r>
            <a:r>
              <a:rPr lang="ru-RU" sz="2600" b="1" dirty="0">
                <a:solidFill>
                  <a:srgbClr val="C00000"/>
                </a:solidFill>
              </a:rPr>
              <a:t>.  </a:t>
            </a:r>
            <a:r>
              <a:rPr lang="uk-UA" sz="2600" b="1" dirty="0">
                <a:solidFill>
                  <a:srgbClr val="C00000"/>
                </a:solidFill>
              </a:rPr>
              <a:t>Плазуни – корисні тварини: ящірки, змії, поїдаючи комах, </a:t>
            </a:r>
            <a:r>
              <a:rPr lang="uk-UA" sz="2600" b="1" dirty="0" err="1">
                <a:solidFill>
                  <a:srgbClr val="C00000"/>
                </a:solidFill>
              </a:rPr>
              <a:t>мишей</a:t>
            </a:r>
            <a:r>
              <a:rPr lang="uk-UA" sz="2600" b="1" dirty="0">
                <a:solidFill>
                  <a:srgbClr val="C00000"/>
                </a:solidFill>
              </a:rPr>
              <a:t>, слимаків, знищують багато шкідників.   </a:t>
            </a:r>
            <a:r>
              <a:rPr lang="ru-RU" sz="2600" b="1" dirty="0">
                <a:solidFill>
                  <a:srgbClr val="C00000"/>
                </a:solidFill>
              </a:rPr>
              <a:t>Укус </a:t>
            </a:r>
            <a:r>
              <a:rPr lang="ru-RU" sz="2600" b="1" dirty="0" err="1">
                <a:solidFill>
                  <a:srgbClr val="C00000"/>
                </a:solidFill>
              </a:rPr>
              <a:t>багатьох</a:t>
            </a:r>
            <a:r>
              <a:rPr lang="ru-RU" sz="2600" b="1" dirty="0">
                <a:solidFill>
                  <a:srgbClr val="C00000"/>
                </a:solidFill>
              </a:rPr>
              <a:t> </a:t>
            </a:r>
            <a:r>
              <a:rPr lang="ru-RU" sz="2600" b="1" dirty="0" err="1">
                <a:solidFill>
                  <a:srgbClr val="C00000"/>
                </a:solidFill>
              </a:rPr>
              <a:t>змій</a:t>
            </a:r>
            <a:r>
              <a:rPr lang="ru-RU" sz="2600" b="1" dirty="0">
                <a:solidFill>
                  <a:srgbClr val="C00000"/>
                </a:solidFill>
              </a:rPr>
              <a:t> </a:t>
            </a:r>
            <a:r>
              <a:rPr lang="ru-RU" sz="2600" b="1" dirty="0" err="1">
                <a:solidFill>
                  <a:srgbClr val="C00000"/>
                </a:solidFill>
              </a:rPr>
              <a:t>небезпечний.Але</a:t>
            </a:r>
            <a:r>
              <a:rPr lang="ru-RU" sz="2600" b="1" dirty="0">
                <a:solidFill>
                  <a:srgbClr val="C00000"/>
                </a:solidFill>
              </a:rPr>
              <a:t> </a:t>
            </a:r>
            <a:r>
              <a:rPr lang="ru-RU" sz="2600" b="1" dirty="0" err="1">
                <a:solidFill>
                  <a:srgbClr val="C00000"/>
                </a:solidFill>
              </a:rPr>
              <a:t>змії</a:t>
            </a:r>
            <a:r>
              <a:rPr lang="ru-RU" sz="2600" b="1" dirty="0">
                <a:solidFill>
                  <a:srgbClr val="C00000"/>
                </a:solidFill>
              </a:rPr>
              <a:t>, як правило, </a:t>
            </a:r>
            <a:r>
              <a:rPr lang="ru-RU" sz="2600" b="1" dirty="0" err="1">
                <a:solidFill>
                  <a:srgbClr val="C00000"/>
                </a:solidFill>
              </a:rPr>
              <a:t>ніколи</a:t>
            </a:r>
            <a:r>
              <a:rPr lang="ru-RU" sz="2600" b="1" dirty="0">
                <a:solidFill>
                  <a:srgbClr val="C00000"/>
                </a:solidFill>
              </a:rPr>
              <a:t> не </a:t>
            </a:r>
            <a:r>
              <a:rPr lang="ru-RU" sz="2600" b="1" dirty="0" err="1">
                <a:solidFill>
                  <a:srgbClr val="C00000"/>
                </a:solidFill>
              </a:rPr>
              <a:t>нападають</a:t>
            </a:r>
            <a:r>
              <a:rPr lang="ru-RU" sz="2600" b="1" dirty="0">
                <a:solidFill>
                  <a:srgbClr val="C00000"/>
                </a:solidFill>
              </a:rPr>
              <a:t> на людей без причини, </a:t>
            </a:r>
            <a:r>
              <a:rPr lang="ru-RU" sz="2600" b="1" dirty="0" err="1">
                <a:solidFill>
                  <a:srgbClr val="C00000"/>
                </a:solidFill>
              </a:rPr>
              <a:t>навпаки</a:t>
            </a:r>
            <a:r>
              <a:rPr lang="ru-RU" sz="2600" b="1" dirty="0">
                <a:solidFill>
                  <a:srgbClr val="C00000"/>
                </a:solidFill>
              </a:rPr>
              <a:t>, вони </a:t>
            </a:r>
            <a:r>
              <a:rPr lang="ru-RU" sz="2600" b="1" dirty="0" err="1">
                <a:solidFill>
                  <a:srgbClr val="C00000"/>
                </a:solidFill>
              </a:rPr>
              <a:t>якомога</a:t>
            </a:r>
            <a:r>
              <a:rPr lang="ru-RU" sz="2600" b="1" dirty="0">
                <a:solidFill>
                  <a:srgbClr val="C00000"/>
                </a:solidFill>
              </a:rPr>
              <a:t> </a:t>
            </a:r>
            <a:r>
              <a:rPr lang="ru-RU" sz="2600" b="1" dirty="0" err="1">
                <a:solidFill>
                  <a:srgbClr val="C00000"/>
                </a:solidFill>
              </a:rPr>
              <a:t>уникають</a:t>
            </a:r>
            <a:r>
              <a:rPr lang="ru-RU" sz="2600" b="1" dirty="0">
                <a:solidFill>
                  <a:srgbClr val="C00000"/>
                </a:solidFill>
              </a:rPr>
              <a:t> </a:t>
            </a:r>
            <a:r>
              <a:rPr lang="ru-RU" sz="2600" b="1" dirty="0" err="1">
                <a:solidFill>
                  <a:srgbClr val="C00000"/>
                </a:solidFill>
              </a:rPr>
              <a:t>зустрічі</a:t>
            </a:r>
            <a:r>
              <a:rPr lang="ru-RU" sz="2600" b="1" dirty="0">
                <a:solidFill>
                  <a:srgbClr val="C00000"/>
                </a:solidFill>
              </a:rPr>
              <a:t> з ними. </a:t>
            </a:r>
          </a:p>
          <a:p>
            <a:endParaRPr lang="uk-UA" b="1" dirty="0">
              <a:solidFill>
                <a:srgbClr val="002060"/>
              </a:solidFill>
              <a:latin typeface="Segoe Script" panose="030B0504020000000003" pitchFamily="66" charset="0"/>
            </a:endParaRPr>
          </a:p>
          <a:p>
            <a:endParaRPr lang="ru-RU" dirty="0"/>
          </a:p>
        </p:txBody>
      </p:sp>
      <p:pic>
        <p:nvPicPr>
          <p:cNvPr id="6" name="Рисунок 5" descr="img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65477" y="128954"/>
            <a:ext cx="4126523" cy="67223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B95C2F-6394-4179-8DA3-5A8127DBD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234" y="128954"/>
            <a:ext cx="1382635" cy="9143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3651" y="-155206"/>
            <a:ext cx="10364451" cy="1596177"/>
          </a:xfrm>
        </p:spPr>
        <p:txBody>
          <a:bodyPr>
            <a:noAutofit/>
          </a:bodyPr>
          <a:lstStyle/>
          <a:p>
            <a:r>
              <a:rPr lang="uk-UA" sz="96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Земноводні</a:t>
            </a:r>
            <a:endParaRPr lang="ru-RU" sz="9600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123" y="1190465"/>
            <a:ext cx="8229600" cy="4493095"/>
          </a:xfrm>
        </p:spPr>
        <p:txBody>
          <a:bodyPr/>
          <a:lstStyle/>
          <a:p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</a:rPr>
              <a:t>Тіло вкрите вологою і тонкою шкірою</a:t>
            </a:r>
          </a:p>
          <a:p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</a:rPr>
              <a:t>Частину життя проводять на суші, 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</a:rPr>
              <a:t>а іншу – у воді</a:t>
            </a:r>
          </a:p>
          <a:p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</a:rPr>
              <a:t>Жаба, ропуха, саламандра, тритон </a:t>
            </a:r>
          </a:p>
          <a:p>
            <a:endParaRPr lang="ru-RU" dirty="0"/>
          </a:p>
        </p:txBody>
      </p:sp>
      <p:pic>
        <p:nvPicPr>
          <p:cNvPr id="5" name="Рисунок 4" descr="завантаженн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6216" y="1174440"/>
            <a:ext cx="4665784" cy="568356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7AB4B5-7177-4B91-B5AC-2646F8BEB9CE}"/>
              </a:ext>
            </a:extLst>
          </p:cNvPr>
          <p:cNvSpPr/>
          <p:nvPr/>
        </p:nvSpPr>
        <p:spPr>
          <a:xfrm>
            <a:off x="181082" y="3215121"/>
            <a:ext cx="7877908" cy="3456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Земноводні народжуються і розвиваються в воді, а живуть на суші біля прісних водойм. Їх друга назва «амфібії», що означає «ті, що живуть подвійним життям». Їх температура тіла така сама, як температура навколишнього середовища. Тому земноводні активні в теплу пору року, а з приходом сильної посухи або холодів тварини впадають в сплячку.</a:t>
            </a:r>
            <a:endParaRPr lang="ru-RU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4D4D03-7F52-4EE8-9E56-BAF21F843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65" y="52418"/>
            <a:ext cx="1382635" cy="9143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170" y="-127170"/>
            <a:ext cx="6740768" cy="1596177"/>
          </a:xfrm>
        </p:spPr>
        <p:txBody>
          <a:bodyPr>
            <a:noAutofit/>
          </a:bodyPr>
          <a:lstStyle/>
          <a:p>
            <a:r>
              <a:rPr lang="uk-UA" sz="72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Комахи</a:t>
            </a:r>
            <a:endParaRPr lang="ru-RU" sz="7200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3235" y="1018975"/>
            <a:ext cx="8229600" cy="4493095"/>
          </a:xfrm>
        </p:spPr>
        <p:txBody>
          <a:bodyPr/>
          <a:lstStyle/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Мають 6 ніжок</a:t>
            </a:r>
          </a:p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Метелик, оса, бабка, </a:t>
            </a:r>
          </a:p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бджола, мураха, коник, </a:t>
            </a:r>
          </a:p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жук, муха, сонечко</a:t>
            </a:r>
          </a:p>
          <a:p>
            <a:endParaRPr lang="ru-RU" dirty="0"/>
          </a:p>
        </p:txBody>
      </p:sp>
      <p:pic>
        <p:nvPicPr>
          <p:cNvPr id="6" name="Рисунок 5" descr="komakhi-c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415" y="3042784"/>
            <a:ext cx="5187711" cy="386003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648D859-2BDE-4B7B-83FA-03C7D22806F4}"/>
              </a:ext>
            </a:extLst>
          </p:cNvPr>
          <p:cNvSpPr/>
          <p:nvPr/>
        </p:nvSpPr>
        <p:spPr>
          <a:xfrm>
            <a:off x="5720647" y="1027866"/>
            <a:ext cx="6190620" cy="5019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Тіло комахи складається з 3 частин: голова, груди, черевце. Вони мають ноги та крильця.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голові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є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вусики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рот. За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допомогою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вусиків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комахи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відчувають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запах. Нюх у них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дуже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добрий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допомагає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їм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пошуках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їжі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Живуть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комахи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всюди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у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воді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ґрунті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траві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 деревах, в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будинках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тілі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тварин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людей. Без комах природа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була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збідніла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адже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вони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запилюють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квіти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є кормом для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багатьох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тварин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Проте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комарі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мухи є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переносниками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хвороб, є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багато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комах –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шкідників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саду, городу. Та все ж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користь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комах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значно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більша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ніж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шкода!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 panose="020F0502020204030204" pitchFamily="34" charset="0"/>
              <a:buChar char="-"/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Яких комах ви знаєте? (метелик, оса, бабка, бджола, мураха, коник, жук, муха, сонечко)</a:t>
            </a:r>
            <a:endParaRPr lang="ru-RU" sz="16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02CAF3-1E7F-4E4C-BE84-1AC18E8BE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65" y="0"/>
            <a:ext cx="1382635" cy="91439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3356F1-33CD-493D-ABF8-C04209C35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193" y="1127113"/>
            <a:ext cx="7652530" cy="53915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10CB38-5217-4959-9D77-E9F17065B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4920"/>
            <a:ext cx="3603642" cy="178308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22982A1-1D56-4FC2-8787-76E2BB940990}"/>
              </a:ext>
            </a:extLst>
          </p:cNvPr>
          <p:cNvSpPr txBox="1">
            <a:spLocks/>
          </p:cNvSpPr>
          <p:nvPr/>
        </p:nvSpPr>
        <p:spPr>
          <a:xfrm>
            <a:off x="2075337" y="5862"/>
            <a:ext cx="9094802" cy="302187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uk-UA" sz="8800" b="1" dirty="0">
                <a:solidFill>
                  <a:srgbClr val="002060"/>
                </a:solidFill>
              </a:rPr>
              <a:t>“Коло вибору”</a:t>
            </a:r>
            <a:endParaRPr lang="ru-RU" sz="88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B2B27EF-5E63-4897-865E-11994468B30C}"/>
              </a:ext>
            </a:extLst>
          </p:cNvPr>
          <p:cNvSpPr/>
          <p:nvPr/>
        </p:nvSpPr>
        <p:spPr>
          <a:xfrm>
            <a:off x="540963" y="1413748"/>
            <a:ext cx="23386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srgbClr val="002060"/>
                </a:solidFill>
              </a:rPr>
              <a:t>Стрибають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BCF056C-981D-48C5-851A-8C2AAA00E99C}"/>
              </a:ext>
            </a:extLst>
          </p:cNvPr>
          <p:cNvSpPr/>
          <p:nvPr/>
        </p:nvSpPr>
        <p:spPr>
          <a:xfrm>
            <a:off x="744385" y="1989909"/>
            <a:ext cx="19248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rgbClr val="002060"/>
                </a:solidFill>
              </a:rPr>
              <a:t>Літають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76EEF02-1502-4961-9FF3-6B49D16F1E25}"/>
              </a:ext>
            </a:extLst>
          </p:cNvPr>
          <p:cNvSpPr/>
          <p:nvPr/>
        </p:nvSpPr>
        <p:spPr>
          <a:xfrm>
            <a:off x="1034395" y="2636240"/>
            <a:ext cx="16970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srgbClr val="002060"/>
                </a:solidFill>
              </a:rPr>
              <a:t>Бігають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D03DE6C-33CD-403A-945B-65CC3C25125E}"/>
              </a:ext>
            </a:extLst>
          </p:cNvPr>
          <p:cNvSpPr/>
          <p:nvPr/>
        </p:nvSpPr>
        <p:spPr>
          <a:xfrm>
            <a:off x="1298152" y="3234565"/>
            <a:ext cx="21527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srgbClr val="002060"/>
                </a:solidFill>
              </a:rPr>
              <a:t>Плавають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B4094F0-05C6-4B67-A5CD-3E2067D678D5}"/>
              </a:ext>
            </a:extLst>
          </p:cNvPr>
          <p:cNvSpPr/>
          <p:nvPr/>
        </p:nvSpPr>
        <p:spPr>
          <a:xfrm>
            <a:off x="1576338" y="3880896"/>
            <a:ext cx="2128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srgbClr val="002060"/>
                </a:solidFill>
              </a:rPr>
              <a:t>Повзають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22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67" y="62627"/>
            <a:ext cx="10364451" cy="1596177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Допоможи знайти хатинку</a:t>
            </a:r>
            <a:endParaRPr lang="ru-RU" sz="5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Содержимое 3" descr="bear1.pn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7408" y="1160748"/>
            <a:ext cx="1296144" cy="1800200"/>
          </a:xfrm>
          <a:prstGeom prst="rect">
            <a:avLst/>
          </a:prstGeom>
        </p:spPr>
      </p:pic>
      <p:pic>
        <p:nvPicPr>
          <p:cNvPr id="5" name="Рисунок 4" descr="goldfish-logo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32557" y="3069740"/>
            <a:ext cx="1296144" cy="1368152"/>
          </a:xfrm>
          <a:prstGeom prst="rect">
            <a:avLst/>
          </a:prstGeom>
        </p:spPr>
      </p:pic>
      <p:pic>
        <p:nvPicPr>
          <p:cNvPr id="6" name="Рисунок 5" descr="kartinki-sobak_1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8137" y="5044008"/>
            <a:ext cx="1368152" cy="1224136"/>
          </a:xfrm>
          <a:prstGeom prst="rect">
            <a:avLst/>
          </a:prstGeom>
        </p:spPr>
      </p:pic>
      <p:pic>
        <p:nvPicPr>
          <p:cNvPr id="7" name="Рисунок 6" descr="pr87496id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57991" y="1520788"/>
            <a:ext cx="1584176" cy="1296144"/>
          </a:xfrm>
          <a:prstGeom prst="rect">
            <a:avLst/>
          </a:prstGeom>
        </p:spPr>
      </p:pic>
      <p:pic>
        <p:nvPicPr>
          <p:cNvPr id="8" name="Рисунок 7" descr="skvorez-1.jpg"/>
          <p:cNvPicPr/>
          <p:nvPr/>
        </p:nvPicPr>
        <p:blipFill>
          <a:blip r:embed="rId6" cstate="print"/>
          <a:srcRect l="5647" t="8654" r="22735"/>
          <a:stretch>
            <a:fillRect/>
          </a:stretch>
        </p:blipFill>
        <p:spPr>
          <a:xfrm>
            <a:off x="6157991" y="3032956"/>
            <a:ext cx="1584176" cy="1224136"/>
          </a:xfrm>
          <a:prstGeom prst="rect">
            <a:avLst/>
          </a:prstGeom>
        </p:spPr>
      </p:pic>
      <p:pic>
        <p:nvPicPr>
          <p:cNvPr id="9" name="Рисунок 8" descr="завантаження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57991" y="4633207"/>
            <a:ext cx="1512168" cy="140800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647728" y="2060848"/>
            <a:ext cx="187220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Барліг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647728" y="3429000"/>
            <a:ext cx="187220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Вода</a:t>
            </a:r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647728" y="5085184"/>
            <a:ext cx="187220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Будка</a:t>
            </a:r>
            <a:endParaRPr lang="ru-RU" sz="2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896200" y="5157192"/>
            <a:ext cx="187220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Вулик</a:t>
            </a:r>
            <a:endParaRPr lang="ru-RU" sz="2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896200" y="3356992"/>
            <a:ext cx="187220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Шпаківня</a:t>
            </a:r>
            <a:endParaRPr lang="ru-RU" sz="28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896200" y="1700808"/>
            <a:ext cx="187220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Дупло</a:t>
            </a:r>
            <a:endParaRPr lang="ru-RU" sz="28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4B46144-CC38-4E73-B125-4EB2250F2D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995" y="5449991"/>
            <a:ext cx="2129006" cy="140800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22" y="0"/>
            <a:ext cx="10364451" cy="1596177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</a:rPr>
              <a:t>Відгадай тварину і назви групу, до якої вона належить</a:t>
            </a:r>
            <a:endParaRPr lang="ru-RU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Содержимое 3" descr="Testudo_horsfieldii;_Baikonur_001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9877" y="1367555"/>
            <a:ext cx="9144000" cy="53732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7B9993-FF52-42AC-8E89-57083C654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65" y="5943599"/>
            <a:ext cx="1382635" cy="9143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990" y="0"/>
            <a:ext cx="10364451" cy="1596177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</a:rPr>
              <a:t>Відгадай тварину і назви групу, до якої вона належить</a:t>
            </a:r>
            <a:endParaRPr lang="ru-RU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Содержимое 5" descr="960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56793"/>
            <a:ext cx="9144000" cy="53012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A1EA69-8BFD-45B1-9F4D-09C38BDCF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65" y="5943599"/>
            <a:ext cx="1382635" cy="9143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359" y="0"/>
            <a:ext cx="10364451" cy="1596177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</a:rPr>
              <a:t>Відгадай тварину і назви групу, до якої вона належить</a:t>
            </a:r>
            <a:endParaRPr lang="ru-RU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Содержимое 4" descr="nzm-3924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484784"/>
            <a:ext cx="9144000" cy="53732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672DC8-99A4-4D0D-8731-07EF898DC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65" y="5943599"/>
            <a:ext cx="1382635" cy="91439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252" y="90978"/>
            <a:ext cx="10364451" cy="1596177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</a:rPr>
              <a:t>Відгадай тварину і назви групу, до якої вона належить</a:t>
            </a:r>
            <a:endParaRPr lang="ru-RU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Содержимое 5" descr="Blauhai_vor_den_Azoren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1" y="1556793"/>
            <a:ext cx="9143999" cy="53012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8AB26E-B91D-4650-B037-848A7E12B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65" y="5943599"/>
            <a:ext cx="1382635" cy="91439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206" y="104632"/>
            <a:ext cx="10364451" cy="1596177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</a:rPr>
              <a:t>Відгадай тварину і назви групу, до якої вона належить</a:t>
            </a:r>
            <a:endParaRPr lang="ru-RU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Содержимое 4" descr="7332778d48641f430cc0b4781e426cbe.pn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1" y="1700809"/>
            <a:ext cx="9143999" cy="51571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1672F4-C6C9-4C77-A4B8-09E1CCB8C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65" y="5943599"/>
            <a:ext cx="1382635" cy="9143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844062" y="620773"/>
            <a:ext cx="2347103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rgbClr val="002060"/>
                </a:solidFill>
              </a:rPr>
              <a:pPr algn="ctr"/>
              <a:t>16.04.2025</a:t>
            </a:fld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7644" y="5662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Сьогодні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39363" y="118301"/>
            <a:ext cx="8732066" cy="48577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Програма «Як почуває себе ненька Україна?» в прямому ефірі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73D871-F8E9-49D2-B0F0-2844CCCC5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12" y="1273705"/>
            <a:ext cx="9644776" cy="542518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4EB3798-FD88-4C06-853A-DDD3032B46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94" y="3033088"/>
            <a:ext cx="664369" cy="414962"/>
          </a:xfrm>
          <a:prstGeom prst="rect">
            <a:avLst/>
          </a:prstGeom>
        </p:spPr>
      </p:pic>
      <p:sp>
        <p:nvSpPr>
          <p:cNvPr id="35" name="Прямокутник 34">
            <a:extLst>
              <a:ext uri="{FF2B5EF4-FFF2-40B4-BE49-F238E27FC236}">
                <a16:creationId xmlns:a16="http://schemas.microsoft.com/office/drawing/2014/main" id="{877B13A1-60DA-45AE-AA15-944A5F7E597F}"/>
              </a:ext>
            </a:extLst>
          </p:cNvPr>
          <p:cNvSpPr/>
          <p:nvPr/>
        </p:nvSpPr>
        <p:spPr>
          <a:xfrm>
            <a:off x="266700" y="6363471"/>
            <a:ext cx="11658600" cy="2293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Прямокутник 36">
            <a:extLst>
              <a:ext uri="{FF2B5EF4-FFF2-40B4-BE49-F238E27FC236}">
                <a16:creationId xmlns:a16="http://schemas.microsoft.com/office/drawing/2014/main" id="{B85ABA71-FB8C-485A-89DE-104D54B4A742}"/>
              </a:ext>
            </a:extLst>
          </p:cNvPr>
          <p:cNvSpPr/>
          <p:nvPr/>
        </p:nvSpPr>
        <p:spPr>
          <a:xfrm>
            <a:off x="363592" y="6226573"/>
            <a:ext cx="655583" cy="450107"/>
          </a:xfrm>
          <a:prstGeom prst="rect">
            <a:avLst/>
          </a:prstGeom>
          <a:solidFill>
            <a:srgbClr val="FF535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Бульбашка прямої мови: прямокутна з округленими кутами 38">
            <a:extLst>
              <a:ext uri="{FF2B5EF4-FFF2-40B4-BE49-F238E27FC236}">
                <a16:creationId xmlns:a16="http://schemas.microsoft.com/office/drawing/2014/main" id="{4B21E80B-0553-4061-ABBB-97E9DE1F1BF0}"/>
              </a:ext>
            </a:extLst>
          </p:cNvPr>
          <p:cNvSpPr/>
          <p:nvPr/>
        </p:nvSpPr>
        <p:spPr>
          <a:xfrm>
            <a:off x="1784926" y="2105025"/>
            <a:ext cx="3358574" cy="1669615"/>
          </a:xfrm>
          <a:prstGeom prst="wedgeRoundRectCallout">
            <a:avLst>
              <a:gd name="adj1" fmla="val -35552"/>
              <a:gd name="adj2" fmla="val 70543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Привіт, друзі!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А яка зараз пора року?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Який місяць?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Яке сьогодні число?</a:t>
            </a:r>
          </a:p>
        </p:txBody>
      </p:sp>
      <p:sp>
        <p:nvSpPr>
          <p:cNvPr id="40" name="Бульбашка прямої мови: прямокутна з округленими кутами 39">
            <a:extLst>
              <a:ext uri="{FF2B5EF4-FFF2-40B4-BE49-F238E27FC236}">
                <a16:creationId xmlns:a16="http://schemas.microsoft.com/office/drawing/2014/main" id="{8473B87A-8FC6-499A-A4D1-0F4D70A28CF5}"/>
              </a:ext>
            </a:extLst>
          </p:cNvPr>
          <p:cNvSpPr/>
          <p:nvPr/>
        </p:nvSpPr>
        <p:spPr>
          <a:xfrm>
            <a:off x="7562850" y="2405761"/>
            <a:ext cx="4362450" cy="1669615"/>
          </a:xfrm>
          <a:prstGeom prst="wedgeRoundRectCallout">
            <a:avLst>
              <a:gd name="adj1" fmla="val -2654"/>
              <a:gd name="adj2" fmla="val 65979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Мої вітання!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Яким було вранці небо, коли ми йшли до школи?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Що стосовно опадів?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Кому відома температура повітря?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F09E29-7A8E-409D-AECB-A0F140449E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8" y="888601"/>
            <a:ext cx="1252335" cy="11898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5E1AD2-88D3-47EA-B8D3-3A7F23041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370" y="3513811"/>
            <a:ext cx="3154630" cy="31546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F6FC828-A386-4342-819F-695585A908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t="26148" r="22962" b="15187"/>
          <a:stretch/>
        </p:blipFill>
        <p:spPr>
          <a:xfrm>
            <a:off x="511314" y="3774640"/>
            <a:ext cx="2515687" cy="246258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F1AB15-A88F-4B91-BA9C-D64E97864E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032" y="966892"/>
            <a:ext cx="1578284" cy="149955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217174F-9E38-447C-A352-96DA99E9B9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86" y="887896"/>
            <a:ext cx="1643765" cy="11635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488E775-1C68-4EE4-9A64-3F64C0C259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1"/>
          <a:stretch/>
        </p:blipFill>
        <p:spPr>
          <a:xfrm>
            <a:off x="4018530" y="3505914"/>
            <a:ext cx="4588328" cy="36586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D14F36-9611-4EC1-A130-2C1A9A0413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44" y="536442"/>
            <a:ext cx="1456853" cy="13841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08A414-56C1-47AC-8707-4F81085714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396" y="819705"/>
            <a:ext cx="1100920" cy="11009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F8B9490-6A0B-49BF-AE3C-51451CD437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192" y="734867"/>
            <a:ext cx="1747023" cy="174702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9292096-47CE-46A7-B798-8C7C557B5DC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770" y="1044274"/>
            <a:ext cx="1239764" cy="117792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216BB6D-51BD-45A5-ABDB-4345FF15F7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618" y="4509366"/>
            <a:ext cx="1759323" cy="116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10677 0.0020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77 0.00208 L 0.21862 0.0020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62 0.00208 L 0.36524 0.0053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31" y="16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524 0.00532 L 0.53438 0.0053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38 0.00532 L 0.6957 0.0039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57 0.00394 L 0.88047 -0.00185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32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7" grpId="1" animBg="1"/>
      <p:bldP spid="37" grpId="2" animBg="1"/>
      <p:bldP spid="37" grpId="3" animBg="1"/>
      <p:bldP spid="37" grpId="4" animBg="1"/>
      <p:bldP spid="37" grpId="5" animBg="1"/>
      <p:bldP spid="37" grpId="6" animBg="1"/>
      <p:bldP spid="39" grpId="0" animBg="1"/>
      <p:bldP spid="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544" y="0"/>
            <a:ext cx="10364451" cy="1596177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</a:rPr>
              <a:t>Відгадай тварину і назви групу, до якої вона належить</a:t>
            </a:r>
            <a:endParaRPr lang="ru-RU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Содержимое 5" descr="_98776281_gettyimages-521697453.jpg"/>
          <p:cNvPicPr>
            <a:picLocks noGrp="1"/>
          </p:cNvPicPr>
          <p:nvPr>
            <p:ph idx="1"/>
          </p:nvPr>
        </p:nvPicPr>
        <p:blipFill>
          <a:blip r:embed="rId2" cstate="print"/>
          <a:srcRect r="21564"/>
          <a:stretch>
            <a:fillRect/>
          </a:stretch>
        </p:blipFill>
        <p:spPr>
          <a:xfrm>
            <a:off x="1524001" y="1628801"/>
            <a:ext cx="9144000" cy="52291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BEF985-6D7A-4F7A-80FF-39688B34F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65" y="5943599"/>
            <a:ext cx="1382635" cy="91439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1036" y="0"/>
            <a:ext cx="10364451" cy="1596177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</a:rPr>
              <a:t>Відгадай тварину і назви групу, до якої вона належить</a:t>
            </a:r>
            <a:endParaRPr lang="ru-RU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Содержимое 4" descr="9JjSZDs8K459WC5U4a_qT_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484784"/>
            <a:ext cx="9144000" cy="53732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B6CDD4-1074-40B6-B319-0D32BDE5F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65" y="5943599"/>
            <a:ext cx="1382635" cy="91439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1036" y="0"/>
            <a:ext cx="10364451" cy="1596177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</a:rPr>
              <a:t>Відгадай тварину і назви групу, до якої вона належить</a:t>
            </a:r>
            <a:endParaRPr lang="ru-RU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Содержимое 4" descr="9JjSZDs8K459WC5U4a_qT_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484784"/>
            <a:ext cx="9144000" cy="53732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B6CDD4-1074-40B6-B319-0D32BDE5F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65" y="5943599"/>
            <a:ext cx="1382635" cy="91439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1036" y="0"/>
            <a:ext cx="10364451" cy="1596177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</a:rPr>
              <a:t>Відгадай тварину і назви групу, до якої вона належить</a:t>
            </a:r>
            <a:endParaRPr lang="ru-RU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Содержимое 4" descr="9JjSZDs8K459WC5U4a_qT_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484784"/>
            <a:ext cx="9144000" cy="53732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B6CDD4-1074-40B6-B319-0D32BDE5F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65" y="5943599"/>
            <a:ext cx="1382635" cy="91439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267" y="0"/>
            <a:ext cx="10364451" cy="1596177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</a:rPr>
              <a:t>Відгадай тварину і назви групу, до якої вона належить</a:t>
            </a:r>
            <a:endParaRPr lang="ru-RU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Содержимое 5" descr="1200px-Common_Toad_(Bufo_bufo)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1" y="1484784"/>
            <a:ext cx="9143999" cy="53732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A4390B-807F-4FBE-8BB2-E37536261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65" y="5943599"/>
            <a:ext cx="1382635" cy="9143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590" y="0"/>
            <a:ext cx="10364451" cy="1596177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</a:rPr>
              <a:t>Відгадай тварину і назви групу, до якої вона належить</a:t>
            </a:r>
            <a:endParaRPr lang="ru-RU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Содержимое 4" descr="завантаження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1" y="1556792"/>
            <a:ext cx="9143999" cy="530120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5585E9-D162-410C-9F50-E6563ABAE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65" y="5943599"/>
            <a:ext cx="1382635" cy="91439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821" y="0"/>
            <a:ext cx="10364451" cy="1596177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Відгадай тварину і назви групу, до якої вона належить</a:t>
            </a:r>
            <a:endParaRPr lang="ru-RU" b="1" dirty="0">
              <a:solidFill>
                <a:srgbClr val="002060"/>
              </a:solidFill>
              <a:latin typeface="Segoe Script" panose="030B0504020000000003" pitchFamily="66" charset="0"/>
            </a:endParaRPr>
          </a:p>
        </p:txBody>
      </p:sp>
      <p:pic>
        <p:nvPicPr>
          <p:cNvPr id="6" name="Содержимое 5" descr="49905916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1" y="1484785"/>
            <a:ext cx="9144000" cy="53732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DAB714-2506-434F-83CD-ECEB4354F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65" y="5943599"/>
            <a:ext cx="1382635" cy="91439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652" y="0"/>
            <a:ext cx="10364451" cy="1596177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Відгадай тварину і назви групу, до якої вона належить</a:t>
            </a:r>
            <a:endParaRPr lang="ru-RU" b="1" dirty="0">
              <a:solidFill>
                <a:srgbClr val="002060"/>
              </a:solidFill>
              <a:latin typeface="Segoe Script" panose="030B0504020000000003" pitchFamily="66" charset="0"/>
            </a:endParaRPr>
          </a:p>
        </p:txBody>
      </p:sp>
      <p:pic>
        <p:nvPicPr>
          <p:cNvPr id="5" name="Содержимое 4" descr="lastivchine-gnizdo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484784"/>
            <a:ext cx="9144000" cy="53732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263B35-48DC-4C4C-8360-6EF6A86F4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65" y="5943599"/>
            <a:ext cx="1382635" cy="91439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652" y="0"/>
            <a:ext cx="10364451" cy="1596177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Відгадай тварину і назви групу, до якої вона належить</a:t>
            </a:r>
            <a:endParaRPr lang="ru-RU" b="1" dirty="0">
              <a:solidFill>
                <a:srgbClr val="002060"/>
              </a:solidFill>
              <a:latin typeface="Segoe Script" panose="030B0504020000000003" pitchFamily="66" charset="0"/>
            </a:endParaRPr>
          </a:p>
        </p:txBody>
      </p:sp>
      <p:pic>
        <p:nvPicPr>
          <p:cNvPr id="5" name="Содержимое 4" descr="lastivchine-gnizdo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484784"/>
            <a:ext cx="9144000" cy="53732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263B35-48DC-4C4C-8360-6EF6A86F4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65" y="5943599"/>
            <a:ext cx="1382635" cy="91439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990" y="137871"/>
            <a:ext cx="10364451" cy="1596177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Відгадай тварину і назви групу, до якої вона належить</a:t>
            </a:r>
            <a:endParaRPr lang="ru-RU" b="1" dirty="0">
              <a:solidFill>
                <a:srgbClr val="002060"/>
              </a:solidFill>
              <a:latin typeface="Segoe Script" panose="030B0504020000000003" pitchFamily="66" charset="0"/>
            </a:endParaRPr>
          </a:p>
        </p:txBody>
      </p:sp>
      <p:pic>
        <p:nvPicPr>
          <p:cNvPr id="6" name="Содержимое 5" descr="catfish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628801"/>
            <a:ext cx="9144000" cy="52291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C9ECC6-A449-4555-93DB-80038A37A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65" y="5943599"/>
            <a:ext cx="1382635" cy="9143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35560" y="0"/>
            <a:ext cx="7920880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uk-UA" sz="5400" b="1" dirty="0">
                <a:ln/>
                <a:solidFill>
                  <a:srgbClr val="002060"/>
                </a:solidFill>
              </a:rPr>
              <a:t>Різноманітний світ </a:t>
            </a:r>
          </a:p>
          <a:p>
            <a:pPr algn="ctr"/>
            <a:r>
              <a:rPr lang="uk-UA" sz="5400" b="1" dirty="0">
                <a:ln/>
                <a:solidFill>
                  <a:srgbClr val="002060"/>
                </a:solidFill>
              </a:rPr>
              <a:t>тварин</a:t>
            </a:r>
            <a:endParaRPr lang="ru-RU" sz="5400" b="1" dirty="0">
              <a:ln/>
              <a:solidFill>
                <a:srgbClr val="002060"/>
              </a:solidFill>
            </a:endParaRPr>
          </a:p>
        </p:txBody>
      </p:sp>
      <p:pic>
        <p:nvPicPr>
          <p:cNvPr id="5" name="Рисунок 4" descr="Koa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785" y="1854796"/>
            <a:ext cx="4197877" cy="3148408"/>
          </a:xfrm>
          <a:prstGeom prst="rect">
            <a:avLst/>
          </a:prstGeom>
        </p:spPr>
      </p:pic>
      <p:pic>
        <p:nvPicPr>
          <p:cNvPr id="6" name="Рисунок 5" descr="Pengui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8954" y="1854796"/>
            <a:ext cx="2939819" cy="3148406"/>
          </a:xfrm>
          <a:prstGeom prst="rect">
            <a:avLst/>
          </a:prstGeom>
        </p:spPr>
      </p:pic>
      <p:pic>
        <p:nvPicPr>
          <p:cNvPr id="7" name="Рисунок 6" descr="Jellyfis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89324" y="1854796"/>
            <a:ext cx="4197876" cy="314840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422F1E3-5418-4F81-BB90-9147A9C5B46D}"/>
              </a:ext>
            </a:extLst>
          </p:cNvPr>
          <p:cNvSpPr/>
          <p:nvPr/>
        </p:nvSpPr>
        <p:spPr>
          <a:xfrm>
            <a:off x="744416" y="5003202"/>
            <a:ext cx="107031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З давніх – давен люди вірили в богів – покровителів всього живого на землі. Покровителькою тварин була Фауна. Тому і стали називати тваринний світ Фауною.</a:t>
            </a:r>
            <a:endParaRPr lang="ru-RU" sz="36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9E1BF2-7D29-4A40-9FF1-8402318E00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202" y="100471"/>
            <a:ext cx="1759323" cy="116352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759" y="104631"/>
            <a:ext cx="10364451" cy="1596177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</a:rPr>
              <a:t>Відгадай тварину і назви групу, до якої вона належить</a:t>
            </a:r>
            <a:endParaRPr lang="ru-RU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Содержимое 4" descr="ukraineseed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 flipV="1">
            <a:off x="1524001" y="1700808"/>
            <a:ext cx="9143999" cy="51571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F36913-D194-490A-8DFB-18FEFD92A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65" y="5943599"/>
            <a:ext cx="1382635" cy="91439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21" y="0"/>
            <a:ext cx="10364451" cy="1596177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</a:rPr>
              <a:t>Відгадай тварину і назви групу, до якої вона належить</a:t>
            </a:r>
            <a:endParaRPr lang="ru-RU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Содержимое 5" descr="389577_1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1" y="1484785"/>
            <a:ext cx="9143999" cy="53732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225094-2F11-45CE-98A1-8B720B18E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65" y="5943599"/>
            <a:ext cx="1382635" cy="91439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375" y="90978"/>
            <a:ext cx="10364451" cy="1596177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</a:rPr>
              <a:t>Відгадай тварину і назви групу, до якої вона належить</a:t>
            </a:r>
            <a:endParaRPr lang="ru-RU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Содержимое 4" descr="opys-snihura-tvir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56792"/>
            <a:ext cx="9144000" cy="530120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15085B-780B-4755-8558-2F066BE9E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65" y="5943599"/>
            <a:ext cx="1382635" cy="91439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206" y="0"/>
            <a:ext cx="10364451" cy="1596177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</a:rPr>
              <a:t>Відгадай тварину і назви групу, до якої вона належить</a:t>
            </a:r>
            <a:endParaRPr lang="ru-RU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Содержимое 5" descr="Cow_female_black_white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56792"/>
            <a:ext cx="9144000" cy="530120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70C9F7-1991-45F5-BB63-07CF88EE6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65" y="5943599"/>
            <a:ext cx="1382635" cy="91439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126147"/>
            <a:ext cx="10364451" cy="1596177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Відгадай тварину і назви групу, до якої вона належить</a:t>
            </a:r>
            <a:endParaRPr lang="ru-RU" b="1" dirty="0">
              <a:solidFill>
                <a:srgbClr val="002060"/>
              </a:solidFill>
              <a:latin typeface="Segoe Script" panose="030B0504020000000003" pitchFamily="66" charset="0"/>
            </a:endParaRPr>
          </a:p>
        </p:txBody>
      </p:sp>
      <p:pic>
        <p:nvPicPr>
          <p:cNvPr id="5" name="Содержимое 4" descr="113839854_large_0_3cdeb_a10dda91_XL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484784"/>
            <a:ext cx="9144000" cy="53732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9DF302-1A0F-4782-856F-CD4A4FB2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65" y="5943599"/>
            <a:ext cx="1382635" cy="91439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590" y="0"/>
            <a:ext cx="10364451" cy="1596177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Відгадай тварину і назви групу, до якої вона належить</a:t>
            </a:r>
            <a:endParaRPr lang="ru-RU" b="1" dirty="0">
              <a:solidFill>
                <a:srgbClr val="002060"/>
              </a:solidFill>
              <a:latin typeface="Segoe Script" panose="030B0504020000000003" pitchFamily="66" charset="0"/>
            </a:endParaRPr>
          </a:p>
        </p:txBody>
      </p:sp>
      <p:pic>
        <p:nvPicPr>
          <p:cNvPr id="6" name="Содержимое 5" descr="bilka3-f4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1" y="1484785"/>
            <a:ext cx="9143999" cy="53732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A91C7D-5D9E-4D6D-8941-A0E217099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65" y="5943599"/>
            <a:ext cx="1382635" cy="91439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Відгадай тварину і назви групу, до якої вона належить</a:t>
            </a:r>
            <a:endParaRPr lang="ru-RU" b="1" dirty="0">
              <a:solidFill>
                <a:srgbClr val="002060"/>
              </a:solidFill>
              <a:latin typeface="Segoe Script" panose="030B0504020000000003" pitchFamily="66" charset="0"/>
            </a:endParaRPr>
          </a:p>
        </p:txBody>
      </p:sp>
      <p:pic>
        <p:nvPicPr>
          <p:cNvPr id="8" name="Содержимое 7" descr="Карась-фото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56792"/>
            <a:ext cx="9144000" cy="530120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5F1BE1-C3C1-4E49-99BF-0D7E71170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65" y="5943599"/>
            <a:ext cx="1382635" cy="91439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3CBD6F6-13B7-43FE-AF40-3FE72AD972C5}"/>
              </a:ext>
            </a:extLst>
          </p:cNvPr>
          <p:cNvSpPr/>
          <p:nvPr/>
        </p:nvSpPr>
        <p:spPr>
          <a:xfrm>
            <a:off x="390565" y="497861"/>
            <a:ext cx="11195536" cy="6683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uk-UA" sz="16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ctr">
              <a:lnSpc>
                <a:spcPct val="115000"/>
              </a:lnSpc>
              <a:spcAft>
                <a:spcPts val="1000"/>
              </a:spcAft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uk-U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Скажіть що не так.</a:t>
            </a:r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Прилетіли  птиці: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Голуби,  синиці,  мухи  і  стрижі,                                                                                                        </a:t>
            </a: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Що  неправильно,  скажи.   (Мухи – комахи)                                                                                                                             </a:t>
            </a: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Прилетіли  птиці:                                                                                                                                                    </a:t>
            </a: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Журавлі,  синиці,  шпаки  і  чижі,                                                                                                           </a:t>
            </a: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Галки  і  стрижі,  комарі,  зозулі.                                                                                                                                                                                                                                                                      Що  неправильно,  скажи.  (Комарі – комахи )                                                                                                                                                                              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Прилетіли  птиці:                                                                                                                    </a:t>
            </a: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Сороки і вовки.                                                                                                                                         </a:t>
            </a: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  неправильно,  скажи.  (Вовки – звірі)                                                                                                                                                  </a:t>
            </a:r>
            <a:endParaRPr lang="ru-RU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Прилетіли  птиці:                                                                                                                 </a:t>
            </a:r>
            <a:endParaRPr lang="ru-RU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Фазани,  синиці,  окуні  і  </a:t>
            </a:r>
            <a:r>
              <a:rPr lang="uk-UA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солов’ї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                                                                                                    </a:t>
            </a: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Що  неправильно,  скажи. (Окуні – риби)</a:t>
            </a:r>
            <a:endParaRPr lang="ru-RU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uk-UA" sz="1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1FF760B-27B4-4975-8994-4B2DC9266F4B}"/>
              </a:ext>
            </a:extLst>
          </p:cNvPr>
          <p:cNvSpPr/>
          <p:nvPr/>
        </p:nvSpPr>
        <p:spPr>
          <a:xfrm>
            <a:off x="390565" y="0"/>
            <a:ext cx="11195537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uk-UA" sz="4400" b="1" dirty="0">
                <a:ln/>
                <a:solidFill>
                  <a:srgbClr val="002060"/>
                </a:solidFill>
              </a:rPr>
              <a:t>   Гра «Прилетіли птиці»</a:t>
            </a:r>
            <a:endParaRPr lang="ru-RU" sz="4400" b="1" dirty="0">
              <a:ln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7303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AA067E9-7846-4B96-9D47-FABACA6C8289}"/>
              </a:ext>
            </a:extLst>
          </p:cNvPr>
          <p:cNvSpPr/>
          <p:nvPr/>
        </p:nvSpPr>
        <p:spPr>
          <a:xfrm>
            <a:off x="390565" y="0"/>
            <a:ext cx="11195537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uk-UA" sz="4400" b="1" dirty="0">
                <a:ln/>
                <a:solidFill>
                  <a:srgbClr val="002060"/>
                </a:solidFill>
              </a:rPr>
              <a:t>   Гра  «Так. Ні.»</a:t>
            </a:r>
            <a:endParaRPr lang="ru-RU" sz="4400" b="1" dirty="0">
              <a:ln/>
              <a:solidFill>
                <a:srgbClr val="00206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3A70CD1-1740-48E0-83F1-ABADCB3FEDAE}"/>
              </a:ext>
            </a:extLst>
          </p:cNvPr>
          <p:cNvSpPr/>
          <p:nvPr/>
        </p:nvSpPr>
        <p:spPr>
          <a:xfrm>
            <a:off x="480646" y="596252"/>
            <a:ext cx="10468707" cy="6376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Риби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усе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життя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проводять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(так)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375"/>
              </a:spcAft>
              <a:buFont typeface="Wingdings" panose="05000000000000000000" pitchFamily="2" charset="2"/>
              <a:buChar char="v"/>
            </a:pP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Більшість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плазунів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хижаки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(так)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375"/>
              </a:spcAft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Кури не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відносяться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птахів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літають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ні</a:t>
            </a:r>
            <a:r>
              <a:rPr lang="uk-UA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375"/>
              </a:spcAft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Кінь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спить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лежачи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uk-UA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ні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375"/>
              </a:spcAft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Жаби-корисні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земноводні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(так)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375"/>
              </a:spcAft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Перелітні птахи називаються так тому, що вони перелітають ближче до людських домівок </a:t>
            </a:r>
            <a:r>
              <a:rPr lang="uk-UA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(ні)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Друга назва земноводних – амфібії 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(так)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Головна ознака комах – наявність вусиків </a:t>
            </a:r>
            <a:r>
              <a:rPr lang="uk-UA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(ні)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Звірі – не єдині тварини, які годують малят молоком </a:t>
            </a:r>
            <a:r>
              <a:rPr lang="uk-UA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(ні)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195" algn="just">
              <a:lnSpc>
                <a:spcPct val="150000"/>
              </a:lnSpc>
              <a:spcAft>
                <a:spcPts val="15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зможемо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жити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Аргументуйте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свою думку</a:t>
            </a:r>
            <a:endParaRPr lang="ru-RU" sz="2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31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2537A39-2717-4081-AFD6-6AD6E78DCC99}"/>
              </a:ext>
            </a:extLst>
          </p:cNvPr>
          <p:cNvSpPr/>
          <p:nvPr/>
        </p:nvSpPr>
        <p:spPr>
          <a:xfrm>
            <a:off x="140678" y="562709"/>
            <a:ext cx="11195537" cy="5601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uk-UA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зараз позмагаємося групами. Перша група має назвати якнайбільше представників групи 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Птахи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інші група – </a:t>
            </a:r>
            <a:r>
              <a:rPr lang="uk-UA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Риби. </a:t>
            </a:r>
            <a:endParaRPr lang="ru-RU" sz="20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Птахи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ворона, голуб, горобець, гуска, дятел, жайворонок, журавель, синиця, лелека, шпак, ластівка, чапля, курка.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uk-UA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Риби: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карась, короп, сом, краснопірка, лосось, лящ, окунь, судак, товстолобик, форель, щука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uk-UA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 група, яка називала птахів – розмалюйте рибу, а та, яка називала риб – розмалюйте птаха.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6B3CC8A-2C4A-43AB-9045-945B514B233D}"/>
              </a:ext>
            </a:extLst>
          </p:cNvPr>
          <p:cNvSpPr/>
          <p:nvPr/>
        </p:nvSpPr>
        <p:spPr>
          <a:xfrm>
            <a:off x="390565" y="0"/>
            <a:ext cx="11195537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uk-UA" sz="4400" b="1" dirty="0">
                <a:ln/>
                <a:solidFill>
                  <a:srgbClr val="002060"/>
                </a:solidFill>
              </a:rPr>
              <a:t>    Змагання «Хто більше?»</a:t>
            </a:r>
            <a:endParaRPr lang="ru-RU" sz="4400" b="1" dirty="0">
              <a:ln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614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BED08A-7DBD-4E73-9505-757A074D22FA}"/>
              </a:ext>
            </a:extLst>
          </p:cNvPr>
          <p:cNvSpPr txBox="1"/>
          <p:nvPr/>
        </p:nvSpPr>
        <p:spPr>
          <a:xfrm>
            <a:off x="222738" y="644769"/>
            <a:ext cx="1146516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endParaRPr lang="ru-RU" dirty="0"/>
          </a:p>
          <a:p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Почула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жаба,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лісі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побудували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хатинки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Захотілося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їй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теж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хатинці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Пострибала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вона на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галявину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стукає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хатки з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написом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«Птахи»: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Я жабка-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скрекотушка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пустіть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мене до себе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 з хатки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горобець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запитує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 у тебе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пір'ячко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є?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—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відповідає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жаба.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крильця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дзьоб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тебе є?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— говорить жаба.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птах,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іншої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оселі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Поскакала жаба до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іншої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хатинки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з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написом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Комахи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Стукає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каже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-Я жабка –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скрекотушка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пустіть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мене до себе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коник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запитує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тебе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шість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ніг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чотири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кум-кум! —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закумкала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відповідь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жаба.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комаха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іншу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хатку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—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засюрчав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коник.</a:t>
            </a:r>
          </a:p>
          <a:p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7E59909-A495-431B-B259-6E3F9DEB6116}"/>
              </a:ext>
            </a:extLst>
          </p:cNvPr>
          <p:cNvSpPr/>
          <p:nvPr/>
        </p:nvSpPr>
        <p:spPr>
          <a:xfrm>
            <a:off x="222738" y="162286"/>
            <a:ext cx="11195537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uk-UA" sz="4400" b="1" dirty="0">
                <a:ln/>
                <a:solidFill>
                  <a:srgbClr val="002060"/>
                </a:solidFill>
              </a:rPr>
              <a:t> Як жабка собі хатку шукала</a:t>
            </a:r>
            <a:endParaRPr lang="ru-RU" sz="4400" b="1" dirty="0">
              <a:ln/>
              <a:solidFill>
                <a:srgbClr val="002060"/>
              </a:solidFill>
            </a:endParaRPr>
          </a:p>
        </p:txBody>
      </p:sp>
      <p:pic>
        <p:nvPicPr>
          <p:cNvPr id="4" name="Содержимое 3" descr="ZHABKA.png">
            <a:extLst>
              <a:ext uri="{FF2B5EF4-FFF2-40B4-BE49-F238E27FC236}">
                <a16:creationId xmlns:a16="http://schemas.microsoft.com/office/drawing/2014/main" id="{22C6CFC2-1379-4801-9740-FE4A0E942AD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91847" y="1849869"/>
            <a:ext cx="2994880" cy="2452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990D99-EAA1-4596-81BE-301F5A3F3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065" y="5631471"/>
            <a:ext cx="1759323" cy="116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333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8032"/>
            <a:ext cx="10364451" cy="1596177"/>
          </a:xfrm>
        </p:spPr>
        <p:txBody>
          <a:bodyPr/>
          <a:lstStyle/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Завдання від Жабки</a:t>
            </a:r>
            <a:endParaRPr lang="ru-RU" b="1" dirty="0">
              <a:solidFill>
                <a:srgbClr val="002060"/>
              </a:solidFill>
              <a:latin typeface="Segoe Script" panose="030B0504020000000003" pitchFamily="66" charset="0"/>
            </a:endParaRPr>
          </a:p>
        </p:txBody>
      </p:sp>
      <p:pic>
        <p:nvPicPr>
          <p:cNvPr id="4" name="Содержимое 3" descr="ZHABK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03723" y="1556792"/>
            <a:ext cx="6473591" cy="5301208"/>
          </a:xfr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4E7D5A3-2DE3-4132-B94D-DF43D43CD9B1}"/>
              </a:ext>
            </a:extLst>
          </p:cNvPr>
          <p:cNvSpPr txBox="1">
            <a:spLocks/>
          </p:cNvSpPr>
          <p:nvPr/>
        </p:nvSpPr>
        <p:spPr>
          <a:xfrm>
            <a:off x="0" y="751310"/>
            <a:ext cx="8229600" cy="6106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>
                <a:solidFill>
                  <a:srgbClr val="002060"/>
                </a:solidFill>
              </a:rPr>
              <a:t>Прошу вас </a:t>
            </a:r>
            <a:r>
              <a:rPr lang="ru-RU" b="1" i="1" dirty="0" err="1">
                <a:solidFill>
                  <a:srgbClr val="002060"/>
                </a:solidFill>
              </a:rPr>
              <a:t>тільки</a:t>
            </a:r>
            <a:r>
              <a:rPr lang="ru-RU" b="1" i="1" dirty="0">
                <a:solidFill>
                  <a:srgbClr val="002060"/>
                </a:solidFill>
              </a:rPr>
              <a:t> не </a:t>
            </a:r>
            <a:r>
              <a:rPr lang="ru-RU" b="1" i="1" dirty="0" err="1">
                <a:solidFill>
                  <a:srgbClr val="002060"/>
                </a:solidFill>
              </a:rPr>
              <a:t>забувати</a:t>
            </a:r>
            <a:r>
              <a:rPr lang="ru-RU" b="1" i="1" dirty="0">
                <a:solidFill>
                  <a:srgbClr val="002060"/>
                </a:solidFill>
              </a:rPr>
              <a:t>: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i="1" dirty="0" err="1">
                <a:solidFill>
                  <a:srgbClr val="002060"/>
                </a:solidFill>
              </a:rPr>
              <a:t>Кожна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тварина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варта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любові</a:t>
            </a:r>
            <a:r>
              <a:rPr lang="ru-RU" b="1" i="1" dirty="0">
                <a:solidFill>
                  <a:srgbClr val="002060"/>
                </a:solidFill>
              </a:rPr>
              <a:t>!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Кожного дня і </a:t>
            </a:r>
            <a:r>
              <a:rPr lang="ru-RU" b="1" i="1" dirty="0" err="1">
                <a:solidFill>
                  <a:srgbClr val="002060"/>
                </a:solidFill>
              </a:rPr>
              <a:t>кожну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хвилинку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i="1" dirty="0" err="1">
                <a:solidFill>
                  <a:srgbClr val="002060"/>
                </a:solidFill>
              </a:rPr>
              <a:t>Оберігайте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всяку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звіринку</a:t>
            </a:r>
            <a:r>
              <a:rPr lang="ru-RU" b="1" i="1" dirty="0">
                <a:solidFill>
                  <a:srgbClr val="002060"/>
                </a:solidFill>
              </a:rPr>
              <a:t>!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i="1" dirty="0" err="1">
                <a:solidFill>
                  <a:srgbClr val="002060"/>
                </a:solidFill>
              </a:rPr>
              <a:t>Тільки</a:t>
            </a:r>
            <a:r>
              <a:rPr lang="ru-RU" b="1" i="1" dirty="0">
                <a:solidFill>
                  <a:srgbClr val="002060"/>
                </a:solidFill>
              </a:rPr>
              <a:t> добра </a:t>
            </a:r>
            <a:r>
              <a:rPr lang="ru-RU" b="1" i="1" dirty="0" err="1">
                <a:solidFill>
                  <a:srgbClr val="002060"/>
                </a:solidFill>
              </a:rPr>
              <a:t>їм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потрібно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бажати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І </a:t>
            </a:r>
            <a:r>
              <a:rPr lang="ru-RU" b="1" i="1" dirty="0" err="1">
                <a:solidFill>
                  <a:srgbClr val="002060"/>
                </a:solidFill>
              </a:rPr>
              <a:t>намагайтеся</a:t>
            </a:r>
            <a:r>
              <a:rPr lang="ru-RU" b="1" i="1" dirty="0">
                <a:solidFill>
                  <a:srgbClr val="002060"/>
                </a:solidFill>
              </a:rPr>
              <a:t> не </a:t>
            </a:r>
            <a:r>
              <a:rPr lang="ru-RU" b="1" i="1" dirty="0" err="1">
                <a:solidFill>
                  <a:srgbClr val="002060"/>
                </a:solidFill>
              </a:rPr>
              <a:t>ображати</a:t>
            </a:r>
            <a:r>
              <a:rPr lang="ru-RU" b="1" i="1" dirty="0">
                <a:solidFill>
                  <a:srgbClr val="002060"/>
                </a:solidFill>
              </a:rPr>
              <a:t>!</a:t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C44DF8-8CBD-4C40-97BF-791FFDD99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5377"/>
            <a:ext cx="2438400" cy="16126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54FBF9C-1EAB-49C1-9BDA-AEF300907866}"/>
              </a:ext>
            </a:extLst>
          </p:cNvPr>
          <p:cNvSpPr/>
          <p:nvPr/>
        </p:nvSpPr>
        <p:spPr>
          <a:xfrm>
            <a:off x="205151" y="1425933"/>
            <a:ext cx="1099624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Поскакала жабка до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третьої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хатинки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написом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Звірі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й проситься: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-Я жабка-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скрекотушка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пустіть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мене до себе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зайчик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запитує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 тебе є шерсть?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немає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годуєш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дитинчат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молоком? —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задумливо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питає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ведмедиця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—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зітхнула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жабка.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звір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шукай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інше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житло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—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хитнувши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рогами, сказав олень.</a:t>
            </a:r>
          </a:p>
          <a:p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Засмутилася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жабка,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пустили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жодної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хатки, і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пострибала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річки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чому засмутилася жабка?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всі разом допоможемо жабці побудувати собі будиночок. Ми будемо виконувати завдання і в процесі його будувати. І, виконуючи завдання, подумайте який напис буде на хатинці.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8985DD1-0FF6-46BF-AF32-1329332F9A2D}"/>
              </a:ext>
            </a:extLst>
          </p:cNvPr>
          <p:cNvSpPr/>
          <p:nvPr/>
        </p:nvSpPr>
        <p:spPr>
          <a:xfrm>
            <a:off x="498230" y="150563"/>
            <a:ext cx="11195537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uk-UA" sz="4400" b="1" dirty="0">
                <a:ln/>
                <a:solidFill>
                  <a:srgbClr val="002060"/>
                </a:solidFill>
              </a:rPr>
              <a:t> Як жабка собі хатку шукала</a:t>
            </a:r>
            <a:endParaRPr lang="ru-RU" sz="4400" b="1" dirty="0">
              <a:ln/>
              <a:solidFill>
                <a:srgbClr val="002060"/>
              </a:solidFill>
            </a:endParaRPr>
          </a:p>
        </p:txBody>
      </p:sp>
      <p:pic>
        <p:nvPicPr>
          <p:cNvPr id="4" name="Содержимое 3" descr="ZHABKA.png">
            <a:extLst>
              <a:ext uri="{FF2B5EF4-FFF2-40B4-BE49-F238E27FC236}">
                <a16:creationId xmlns:a16="http://schemas.microsoft.com/office/drawing/2014/main" id="{BF0AF609-D2BE-4A7F-BE10-5543131013D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93109" y="654116"/>
            <a:ext cx="2994880" cy="2452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B81D4D-113C-49CA-8207-8CA32E450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677" y="5694480"/>
            <a:ext cx="1759323" cy="116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37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00762A-06C0-46A6-B2E1-A29EA6C333BA}"/>
              </a:ext>
            </a:extLst>
          </p:cNvPr>
          <p:cNvSpPr/>
          <p:nvPr/>
        </p:nvSpPr>
        <p:spPr>
          <a:xfrm>
            <a:off x="152402" y="839279"/>
            <a:ext cx="781929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Красива велика кішка! Погратися б з нею трішки. Але стало не до ігор, як дізнався, що це… </a:t>
            </a: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Цар звірів я, це кожен знає, я грізним риком всіх лякаю.</a:t>
            </a: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Живу на фермі, маю роги, даю молоко та не корова.</a:t>
            </a:r>
          </a:p>
          <a:p>
            <a:endParaRPr lang="uk-U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В Африці я проживаю, дуже довгу шию маю.</a:t>
            </a: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В калюжах я люблю купатись, рохкати й в </a:t>
            </a:r>
            <a:r>
              <a:rPr lang="uk-UA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багні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валятись.</a:t>
            </a: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Я великий та міцний, всіх дивує хобот мій.</a:t>
            </a: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Рудим хвостом славиться, </a:t>
            </a:r>
            <a:r>
              <a:rPr lang="uk-UA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хитрункою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називається.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20E958D-0D88-4139-92C1-910DD2AE83CB}"/>
              </a:ext>
            </a:extLst>
          </p:cNvPr>
          <p:cNvSpPr/>
          <p:nvPr/>
        </p:nvSpPr>
        <p:spPr>
          <a:xfrm>
            <a:off x="498231" y="69838"/>
            <a:ext cx="11195537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uk-UA" sz="4400" b="1" dirty="0">
                <a:ln/>
                <a:solidFill>
                  <a:srgbClr val="002060"/>
                </a:solidFill>
              </a:rPr>
              <a:t>  Відгадай загадку</a:t>
            </a:r>
            <a:endParaRPr lang="ru-RU" sz="4400" b="1" dirty="0">
              <a:ln/>
              <a:solidFill>
                <a:srgbClr val="002060"/>
              </a:solidFill>
            </a:endParaRPr>
          </a:p>
        </p:txBody>
      </p:sp>
      <p:pic>
        <p:nvPicPr>
          <p:cNvPr id="1026" name="Picture 2" descr="Более 196 700 работ на тему «тигр»: стоковые фото, картинки ...">
            <a:extLst>
              <a:ext uri="{FF2B5EF4-FFF2-40B4-BE49-F238E27FC236}">
                <a16:creationId xmlns:a16="http://schemas.microsoft.com/office/drawing/2014/main" id="{C8BCCE40-4887-40A0-9C31-16B828C66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040" y="1335794"/>
            <a:ext cx="4155390" cy="463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иллюстрация льва PNG , лев, животное, иллюстрация PNG ...">
            <a:extLst>
              <a:ext uri="{FF2B5EF4-FFF2-40B4-BE49-F238E27FC236}">
                <a16:creationId xmlns:a16="http://schemas.microsoft.com/office/drawing/2014/main" id="{F5767F9D-9564-4872-93AF-7A8B02F27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040" y="1335794"/>
            <a:ext cx="4155390" cy="463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Более 12 500 работ на тему «домашняя коза»: стоковые фото ...">
            <a:extLst>
              <a:ext uri="{FF2B5EF4-FFF2-40B4-BE49-F238E27FC236}">
                <a16:creationId xmlns:a16="http://schemas.microsoft.com/office/drawing/2014/main" id="{D4767502-83F1-4BFF-A192-ADDF6403D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51" y="1335794"/>
            <a:ext cx="4155390" cy="463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Жираф — Википедия">
            <a:extLst>
              <a:ext uri="{FF2B5EF4-FFF2-40B4-BE49-F238E27FC236}">
                <a16:creationId xmlns:a16="http://schemas.microsoft.com/office/drawing/2014/main" id="{2DC46D26-487D-47AA-BBA7-123716890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039" y="1335792"/>
            <a:ext cx="4234301" cy="463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72 000+ стокових фото, фото роялті-фрі та зображень на тему ...">
            <a:extLst>
              <a:ext uri="{FF2B5EF4-FFF2-40B4-BE49-F238E27FC236}">
                <a16:creationId xmlns:a16="http://schemas.microsoft.com/office/drawing/2014/main" id="{F26E7F67-5002-453B-8129-9438B365B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040" y="1335792"/>
            <a:ext cx="4155390" cy="463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Более 322 900 работ на тему «слон»: стоковые фото, картинки ...">
            <a:extLst>
              <a:ext uri="{FF2B5EF4-FFF2-40B4-BE49-F238E27FC236}">
                <a16:creationId xmlns:a16="http://schemas.microsoft.com/office/drawing/2014/main" id="{B3EE2F87-8E2E-403F-BA5A-D655725F2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145" y="1353377"/>
            <a:ext cx="4160453" cy="463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Лисиця, як і багато інших диких звірів.. - Київське обласне ...">
            <a:extLst>
              <a:ext uri="{FF2B5EF4-FFF2-40B4-BE49-F238E27FC236}">
                <a16:creationId xmlns:a16="http://schemas.microsoft.com/office/drawing/2014/main" id="{1FAC0A8E-1CF7-4098-9C21-5BCCD59DC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098" y="1353376"/>
            <a:ext cx="4204501" cy="462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0A4FA42-9A8E-4525-B44C-CE56CDE1D7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677" y="5694480"/>
            <a:ext cx="1759323" cy="116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7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477" y="138472"/>
            <a:ext cx="7620626" cy="844061"/>
          </a:xfrm>
        </p:spPr>
        <p:txBody>
          <a:bodyPr>
            <a:noAutofit/>
          </a:bodyPr>
          <a:lstStyle/>
          <a:p>
            <a:r>
              <a:rPr lang="uk-UA" sz="80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Звірі</a:t>
            </a:r>
            <a:endParaRPr lang="ru-RU" sz="8000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06284"/>
            <a:ext cx="10364452" cy="3424107"/>
          </a:xfrm>
        </p:spPr>
        <p:txBody>
          <a:bodyPr/>
          <a:lstStyle/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Тіло вкрите шерстю</a:t>
            </a:r>
          </a:p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Вигодовують малят молоком</a:t>
            </a:r>
          </a:p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Ведмідь, заєць, олень, </a:t>
            </a:r>
          </a:p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лисиця, їжак, корова,</a:t>
            </a:r>
          </a:p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 коза, баран, собака, кіт, </a:t>
            </a:r>
          </a:p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миша </a:t>
            </a:r>
            <a:endParaRPr lang="ru-RU" b="1" dirty="0">
              <a:solidFill>
                <a:srgbClr val="002060"/>
              </a:solidFill>
              <a:latin typeface="Segoe Script" panose="030B0504020000000003" pitchFamily="66" charset="0"/>
            </a:endParaRPr>
          </a:p>
        </p:txBody>
      </p:sp>
      <p:pic>
        <p:nvPicPr>
          <p:cNvPr id="4" name="Рисунок 3" descr="332752_1584557861.jpg"/>
          <p:cNvPicPr>
            <a:picLocks noChangeAspect="1"/>
          </p:cNvPicPr>
          <p:nvPr/>
        </p:nvPicPr>
        <p:blipFill>
          <a:blip r:embed="rId2" cstate="print"/>
          <a:srcRect t="23501"/>
          <a:stretch>
            <a:fillRect/>
          </a:stretch>
        </p:blipFill>
        <p:spPr>
          <a:xfrm>
            <a:off x="0" y="3645876"/>
            <a:ext cx="5556738" cy="321212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3B822F4-2EB6-46EF-81BA-7089A63F48D5}"/>
              </a:ext>
            </a:extLst>
          </p:cNvPr>
          <p:cNvSpPr/>
          <p:nvPr/>
        </p:nvSpPr>
        <p:spPr>
          <a:xfrm>
            <a:off x="5720733" y="337764"/>
            <a:ext cx="6096000" cy="60142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Їхнє тіло вкрите шерстю. Ці тварини єдині, які годують малят молоком. (Це звірі або ссавці)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uk-UA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 тварини відносяться до звірів? 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(лисиця, ведмідь, вовк, лось, собака, кіт, тигр, корова…)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 panose="020F0502020204030204" pitchFamily="34" charset="0"/>
              <a:buChar char="-"/>
            </a:pPr>
            <a:r>
              <a:rPr lang="uk-UA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Цікаво те, що звірі сплять по різному:</a:t>
            </a:r>
            <a:endParaRPr lang="ru-RU" sz="16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Лев спить  на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спині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 черевом догори і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безтурботно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піднімає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вгору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напівзігнуті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лапи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Мабуть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багато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хто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бачив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 спить 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кінь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стоячи. 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Кажани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сплять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вчепившись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кігтями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гілку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дерева,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склепіння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печери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горища, вони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загортаються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крила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ковдру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і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засинають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повиснувши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головою донизу.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їжаки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борсуки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сплять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згорнувшись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клубочком.  </a:t>
            </a:r>
            <a:endParaRPr lang="ru-RU" sz="16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E74D94-60D3-4546-A03A-37B90F563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65" y="5943599"/>
            <a:ext cx="1382635" cy="9143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138" y="37408"/>
            <a:ext cx="5580185" cy="1596177"/>
          </a:xfrm>
        </p:spPr>
        <p:txBody>
          <a:bodyPr>
            <a:noAutofit/>
          </a:bodyPr>
          <a:lstStyle/>
          <a:p>
            <a:r>
              <a:rPr lang="uk-UA" sz="96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Риби</a:t>
            </a:r>
            <a:endParaRPr lang="ru-RU" sz="9600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" y="1307124"/>
            <a:ext cx="8229600" cy="4493095"/>
          </a:xfrm>
        </p:spPr>
        <p:txBody>
          <a:bodyPr/>
          <a:lstStyle/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Тіло вкрите лускою</a:t>
            </a:r>
          </a:p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Живуть в водоймах</a:t>
            </a:r>
          </a:p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Короп, сом,</a:t>
            </a:r>
          </a:p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 щука, карась, лящ,</a:t>
            </a:r>
          </a:p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 акула, форель, </a:t>
            </a:r>
          </a:p>
          <a:p>
            <a:r>
              <a:rPr lang="uk-UA" b="1" dirty="0">
                <a:solidFill>
                  <a:srgbClr val="002060"/>
                </a:solidFill>
                <a:latin typeface="Segoe Script" panose="030B0504020000000003" pitchFamily="66" charset="0"/>
              </a:rPr>
              <a:t>лосось, білий амур  </a:t>
            </a:r>
            <a:endParaRPr lang="ru-RU" b="1" dirty="0">
              <a:solidFill>
                <a:srgbClr val="002060"/>
              </a:solidFill>
              <a:latin typeface="Segoe Script" panose="030B0504020000000003" pitchFamily="66" charset="0"/>
            </a:endParaRPr>
          </a:p>
        </p:txBody>
      </p:sp>
      <p:pic>
        <p:nvPicPr>
          <p:cNvPr id="4" name="Рисунок 3" descr="ryiby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305" y="4401685"/>
            <a:ext cx="2477230" cy="229838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75C1B30-FC9A-496A-AC40-8F438C54AB0F}"/>
              </a:ext>
            </a:extLst>
          </p:cNvPr>
          <p:cNvSpPr/>
          <p:nvPr/>
        </p:nvSpPr>
        <p:spPr>
          <a:xfrm>
            <a:off x="4991253" y="252245"/>
            <a:ext cx="6643283" cy="6563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Основною ознакою наступної групи тварин є те, що їхнє тіло вкрите лускою. 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Хто це? (Це риби)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uk-UA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 назви риб ви знаєте? (короп, сом, щука, карась, тюлька)</a:t>
            </a:r>
            <a:endParaRPr lang="ru-RU" sz="16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де живуть риби? (в водоймах)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 panose="020F0502020204030204" pitchFamily="34" charset="0"/>
              <a:buChar char="-"/>
            </a:pP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Тіло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риб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складається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голови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тулуба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хвоста.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Воно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сплюснуте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боків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вкрите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лускою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слизом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Завдяки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такій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будові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тіла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риби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швидко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рухаються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воді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Дихають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риби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зябрами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Живляться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різноманітною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їжею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                                                                                                                  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Взимку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риби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повільно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плавають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холодній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воді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шукаючи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залишки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водоростей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іншу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їжу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Важко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дихати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водою, над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якою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крига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Тому люди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прорубують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ополонки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вставляють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комиш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воду, через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стебло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якого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кисень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потрібний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дихання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риб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потрапляє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воду.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Риби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багатство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наших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водойм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М'ясо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ікра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риб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корисні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продукти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харчування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людини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72E9F2-F19C-4B11-9191-C223C205F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76" y="5450007"/>
            <a:ext cx="1890177" cy="125005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8954" y="-213401"/>
            <a:ext cx="5849190" cy="1819463"/>
          </a:xfrm>
        </p:spPr>
        <p:txBody>
          <a:bodyPr>
            <a:noAutofit/>
          </a:bodyPr>
          <a:lstStyle/>
          <a:p>
            <a:r>
              <a:rPr lang="uk-UA" sz="96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Птахи</a:t>
            </a:r>
            <a:endParaRPr lang="ru-RU" sz="9600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1015" y="1049216"/>
            <a:ext cx="8229600" cy="4493095"/>
          </a:xfrm>
        </p:spPr>
        <p:txBody>
          <a:bodyPr/>
          <a:lstStyle/>
          <a:p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</a:rPr>
              <a:t>Тіло вкрите пір</a:t>
            </a:r>
            <a:r>
              <a:rPr lang="en-US" b="1" dirty="0">
                <a:solidFill>
                  <a:srgbClr val="002060"/>
                </a:solidFill>
                <a:latin typeface="Segoe Print" panose="02000600000000000000" pitchFamily="2" charset="0"/>
              </a:rPr>
              <a:t>’</a:t>
            </a:r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</a:rPr>
              <a:t>ям</a:t>
            </a:r>
          </a:p>
          <a:p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</a:rPr>
              <a:t>Синиця, снігур, горобець, </a:t>
            </a:r>
          </a:p>
          <a:p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</a:rPr>
              <a:t>сова, журавель, лелека, </a:t>
            </a:r>
          </a:p>
          <a:p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</a:rPr>
              <a:t>ластівка, дятел</a:t>
            </a:r>
          </a:p>
          <a:p>
            <a:endParaRPr lang="uk-UA" dirty="0"/>
          </a:p>
          <a:p>
            <a:endParaRPr lang="ru-RU" dirty="0"/>
          </a:p>
        </p:txBody>
      </p:sp>
      <p:pic>
        <p:nvPicPr>
          <p:cNvPr id="5" name="Рисунок 4" descr="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785" y="3260372"/>
            <a:ext cx="5158153" cy="35976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CB20CFD-3CFD-40B1-AFCE-D87C74EAE573}"/>
              </a:ext>
            </a:extLst>
          </p:cNvPr>
          <p:cNvSpPr/>
          <p:nvPr/>
        </p:nvSpPr>
        <p:spPr>
          <a:xfrm>
            <a:off x="5369168" y="147428"/>
            <a:ext cx="6576646" cy="6563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Тварини наступної групи мають тіло, вкрите пір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ям. Хто здогадався про кого це? (Це птахи)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 птахи вам відомі? (синиця, снігур, горобець, сова, журавель, лелека)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Пригадайте, чому перелітні птахи залишають рідні краї і летять у вирій? </a:t>
            </a: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(вони не мають що їсти)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що роблять зимуючі птахи? </a:t>
            </a: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(перелітають ближче до житла людей)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Дуже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важко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птахам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взимку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Особливо маленьким.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десяти,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можливо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тільки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1-2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доживають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весни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Вони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потребують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нашої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допомоги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Розвішуючи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годівнички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підгодовуючи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птахів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ми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рятуємо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одне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пташине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життя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6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 panose="020F0502020204030204" pitchFamily="34" charset="0"/>
              <a:buChar char="-"/>
            </a:pPr>
            <a:r>
              <a:rPr lang="uk-UA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 знаєте ви, чим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підгодовувати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пташок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uk-UA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насіння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соняшника</a:t>
            </a:r>
            <a:r>
              <a:rPr lang="uk-UA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пшоно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просо, овес, пшениц</a:t>
            </a:r>
            <a:r>
              <a:rPr lang="uk-UA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я, я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горобини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привернуть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увагу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снігурів</a:t>
            </a:r>
            <a:r>
              <a:rPr lang="uk-UA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есолоне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сало та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м'ясо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також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використовують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підгодівлі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птахів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люблять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синички</a:t>
            </a:r>
            <a:r>
              <a:rPr lang="uk-UA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6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1FE6FA-6E56-4039-A32F-00AC35257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18" y="5943601"/>
            <a:ext cx="1382635" cy="9143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5</TotalTime>
  <Words>1879</Words>
  <Application>Microsoft Office PowerPoint</Application>
  <PresentationFormat>Широкоэкранный</PresentationFormat>
  <Paragraphs>182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9" baseType="lpstr">
      <vt:lpstr>Arial</vt:lpstr>
      <vt:lpstr>Calibri</vt:lpstr>
      <vt:lpstr>Monotype Corsiva</vt:lpstr>
      <vt:lpstr>Segoe Print</vt:lpstr>
      <vt:lpstr>Segoe Script</vt:lpstr>
      <vt:lpstr>Times New Roman</vt:lpstr>
      <vt:lpstr>Tw Cen MT</vt:lpstr>
      <vt:lpstr>Wingdings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Звірі</vt:lpstr>
      <vt:lpstr>Риби</vt:lpstr>
      <vt:lpstr>Птахи</vt:lpstr>
      <vt:lpstr>Плазуни</vt:lpstr>
      <vt:lpstr>Земноводні</vt:lpstr>
      <vt:lpstr>Комахи</vt:lpstr>
      <vt:lpstr>Презентация PowerPoint</vt:lpstr>
      <vt:lpstr>Допоможи знайти хатинку</vt:lpstr>
      <vt:lpstr>Відгадай тварину і назви групу, до якої вона належить</vt:lpstr>
      <vt:lpstr>Відгадай тварину і назви групу, до якої вона належить</vt:lpstr>
      <vt:lpstr>Відгадай тварину і назви групу, до якої вона належить</vt:lpstr>
      <vt:lpstr>Відгадай тварину і назви групу, до якої вона належить</vt:lpstr>
      <vt:lpstr>Відгадай тварину і назви групу, до якої вона належить</vt:lpstr>
      <vt:lpstr>Відгадай тварину і назви групу, до якої вона належить</vt:lpstr>
      <vt:lpstr>Відгадай тварину і назви групу, до якої вона належить</vt:lpstr>
      <vt:lpstr>Відгадай тварину і назви групу, до якої вона належить</vt:lpstr>
      <vt:lpstr>Відгадай тварину і назви групу, до якої вона належить</vt:lpstr>
      <vt:lpstr>Відгадай тварину і назви групу, до якої вона належить</vt:lpstr>
      <vt:lpstr>Відгадай тварину і назви групу, до якої вона належить</vt:lpstr>
      <vt:lpstr>Відгадай тварину і назви групу, до якої вона належить</vt:lpstr>
      <vt:lpstr>Відгадай тварину і назви групу, до якої вона належить</vt:lpstr>
      <vt:lpstr>Відгадай тварину і назви групу, до якої вона належить</vt:lpstr>
      <vt:lpstr>Відгадай тварину і назви групу, до якої вона належить</vt:lpstr>
      <vt:lpstr>Відгадай тварину і назви групу, до якої вона належить</vt:lpstr>
      <vt:lpstr>Відгадай тварину і назви групу, до якої вона належить</vt:lpstr>
      <vt:lpstr>Відгадай тварину і назви групу, до якої вона належить</vt:lpstr>
      <vt:lpstr>Відгадай тварину і назви групу, до якої вона належить</vt:lpstr>
      <vt:lpstr>Відгадай тварину і назви групу, до якої вона належить</vt:lpstr>
      <vt:lpstr>Відгадай тварину і назви групу, до якої вона належить</vt:lpstr>
      <vt:lpstr>Відгадай тварину і назви групу, до якої вона належить</vt:lpstr>
      <vt:lpstr>Презентация PowerPoint</vt:lpstr>
      <vt:lpstr>Презентация PowerPoint</vt:lpstr>
      <vt:lpstr>Презентация PowerPoint</vt:lpstr>
      <vt:lpstr>Завдання від Жабки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Цаценко</dc:creator>
  <cp:lastModifiedBy>Елена Цаценко</cp:lastModifiedBy>
  <cp:revision>1</cp:revision>
  <dcterms:created xsi:type="dcterms:W3CDTF">2025-04-16T16:48:03Z</dcterms:created>
  <dcterms:modified xsi:type="dcterms:W3CDTF">2025-04-16T16:53:08Z</dcterms:modified>
</cp:coreProperties>
</file>