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73" r:id="rId3"/>
    <p:sldId id="279" r:id="rId4"/>
    <p:sldId id="258" r:id="rId5"/>
    <p:sldId id="268" r:id="rId6"/>
    <p:sldId id="269" r:id="rId7"/>
    <p:sldId id="259" r:id="rId8"/>
    <p:sldId id="260" r:id="rId9"/>
    <p:sldId id="270" r:id="rId10"/>
    <p:sldId id="272" r:id="rId11"/>
    <p:sldId id="275" r:id="rId12"/>
    <p:sldId id="276" r:id="rId13"/>
    <p:sldId id="277" r:id="rId14"/>
    <p:sldId id="280"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93C9"/>
    <a:srgbClr val="FF3399"/>
    <a:srgbClr val="990033"/>
    <a:srgbClr val="009900"/>
    <a:srgbClr val="CC99FF"/>
    <a:srgbClr val="CC3399"/>
    <a:srgbClr val="FF6600"/>
    <a:srgbClr val="00FF00"/>
    <a:srgbClr val="00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86463" autoAdjust="0"/>
  </p:normalViewPr>
  <p:slideViewPr>
    <p:cSldViewPr>
      <p:cViewPr>
        <p:scale>
          <a:sx n="70" d="100"/>
          <a:sy n="70" d="100"/>
        </p:scale>
        <p:origin x="-1184" y="-3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28.04.2025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28.04.2025</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3.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i9vnOS-yeE?feature=shared" TargetMode="External"/><Relationship Id="rId2" Type="http://schemas.openxmlformats.org/officeDocument/2006/relationships/hyperlink" Target="https://youtu.be/wvVTuGOc61M?feature=shared"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epositphotos_100374424-stock-illustration-boys-with-inflatable-circle-waving-removebg-preview.png"/>
          <p:cNvPicPr>
            <a:picLocks noChangeAspect="1"/>
          </p:cNvPicPr>
          <p:nvPr/>
        </p:nvPicPr>
        <p:blipFill>
          <a:blip r:embed="rId2" cstate="print"/>
          <a:stretch>
            <a:fillRect/>
          </a:stretch>
        </p:blipFill>
        <p:spPr>
          <a:xfrm>
            <a:off x="1161438" y="1059582"/>
            <a:ext cx="2173455" cy="956320"/>
          </a:xfrm>
          <a:prstGeom prst="rect">
            <a:avLst/>
          </a:prstGeom>
        </p:spPr>
      </p:pic>
      <p:pic>
        <p:nvPicPr>
          <p:cNvPr id="6" name="Рисунок 5" descr="pngwing.com.png"/>
          <p:cNvPicPr>
            <a:picLocks noChangeAspect="1"/>
          </p:cNvPicPr>
          <p:nvPr/>
        </p:nvPicPr>
        <p:blipFill>
          <a:blip r:embed="rId3" cstate="print">
            <a:lum bright="-10000" contrast="30000"/>
          </a:blip>
          <a:stretch>
            <a:fillRect/>
          </a:stretch>
        </p:blipFill>
        <p:spPr>
          <a:xfrm>
            <a:off x="2915816" y="0"/>
            <a:ext cx="6008043" cy="4903220"/>
          </a:xfrm>
          <a:prstGeom prst="rect">
            <a:avLst/>
          </a:prstGeom>
        </p:spPr>
      </p:pic>
      <p:sp>
        <p:nvSpPr>
          <p:cNvPr id="5" name="Прямоугольник 4"/>
          <p:cNvSpPr/>
          <p:nvPr/>
        </p:nvSpPr>
        <p:spPr>
          <a:xfrm>
            <a:off x="3563888" y="411510"/>
            <a:ext cx="5112568" cy="3170099"/>
          </a:xfrm>
          <a:prstGeom prst="rect">
            <a:avLst/>
          </a:prstGeom>
        </p:spPr>
        <p:txBody>
          <a:bodyPr wrap="square">
            <a:spAutoFit/>
          </a:bodyPr>
          <a:lstStyle/>
          <a:p>
            <a:pPr algn="ctr"/>
            <a:r>
              <a:rPr lang="ru-RU" sz="4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Правила поведінки на воді.</a:t>
            </a:r>
          </a:p>
          <a:p>
            <a:pPr algn="ctr"/>
            <a:r>
              <a:rPr lang="ru-RU" sz="4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Надання першої допомоги</a:t>
            </a:r>
          </a:p>
          <a:p>
            <a:pPr algn="ctr"/>
            <a:r>
              <a:rPr lang="ru-RU" sz="40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потерпілим.</a:t>
            </a:r>
            <a:endParaRPr lang="ru-RU" sz="40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pic>
        <p:nvPicPr>
          <p:cNvPr id="3" name="Рисунок 2" descr="pngwing.com (3).png"/>
          <p:cNvPicPr>
            <a:picLocks noChangeAspect="1"/>
          </p:cNvPicPr>
          <p:nvPr/>
        </p:nvPicPr>
        <p:blipFill>
          <a:blip r:embed="rId4" cstate="print"/>
          <a:stretch>
            <a:fillRect/>
          </a:stretch>
        </p:blipFill>
        <p:spPr>
          <a:xfrm>
            <a:off x="107504" y="1995686"/>
            <a:ext cx="3995936" cy="2996953"/>
          </a:xfrm>
          <a:prstGeom prst="rect">
            <a:avLst/>
          </a:prstGeom>
          <a:effectLst>
            <a:glow rad="101600">
              <a:schemeClr val="bg1">
                <a:alpha val="60000"/>
              </a:schemeClr>
            </a:glow>
          </a:effectLst>
        </p:spPr>
      </p:pic>
      <p:pic>
        <p:nvPicPr>
          <p:cNvPr id="8" name="Рисунок 7" descr="—Pngtree—young people from drowning and_5756188.png"/>
          <p:cNvPicPr>
            <a:picLocks noChangeAspect="1"/>
          </p:cNvPicPr>
          <p:nvPr/>
        </p:nvPicPr>
        <p:blipFill>
          <a:blip r:embed="rId5" cstate="print"/>
          <a:stretch>
            <a:fillRect/>
          </a:stretch>
        </p:blipFill>
        <p:spPr>
          <a:xfrm>
            <a:off x="0" y="699542"/>
            <a:ext cx="899592" cy="899592"/>
          </a:xfrm>
          <a:prstGeom prst="rect">
            <a:avLst/>
          </a:prstGeom>
        </p:spPr>
      </p:pic>
      <p:sp>
        <p:nvSpPr>
          <p:cNvPr id="9" name="Прямоугольник 8"/>
          <p:cNvSpPr/>
          <p:nvPr/>
        </p:nvSpPr>
        <p:spPr>
          <a:xfrm>
            <a:off x="7909175" y="4835723"/>
            <a:ext cx="1234825" cy="307777"/>
          </a:xfrm>
          <a:prstGeom prst="rect">
            <a:avLst/>
          </a:prstGeom>
          <a:noFill/>
        </p:spPr>
        <p:txBody>
          <a:bodyPr wrap="none" lIns="91440" tIns="45720" rIns="91440" bIns="45720">
            <a:spAutoFit/>
          </a:bodyPr>
          <a:lstStyle/>
          <a:p>
            <a:pPr algn="ctr"/>
            <a:r>
              <a:rPr lang="ru-RU" sz="1400" b="0" cap="none" spc="0" dirty="0" smtClean="0">
                <a:ln w="18415" cmpd="sng">
                  <a:noFill/>
                  <a:prstDash val="solid"/>
                </a:ln>
                <a:solidFill>
                  <a:srgbClr val="FFFFFF"/>
                </a:solidFill>
                <a:effectLst>
                  <a:outerShdw blurRad="63500" dir="3600000" algn="tl" rotWithShape="0">
                    <a:srgbClr val="000000">
                      <a:alpha val="70000"/>
                    </a:srgbClr>
                  </a:outerShdw>
                </a:effectLst>
              </a:rPr>
              <a:t>Білецька В.Ю.</a:t>
            </a:r>
            <a:endParaRPr lang="ru-RU" sz="1400" b="0" cap="none" spc="0" dirty="0">
              <a:ln w="18415" cmpd="sng">
                <a:no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0" y="699542"/>
            <a:ext cx="9144000" cy="3384376"/>
          </a:xfrm>
          <a:prstGeom prst="rect">
            <a:avLst/>
          </a:prstGeom>
          <a:noFill/>
          <a:ln w="9525">
            <a:noFill/>
            <a:miter lim="800000"/>
            <a:headEnd/>
            <a:tailEnd/>
          </a:ln>
        </p:spPr>
      </p:pic>
      <p:sp>
        <p:nvSpPr>
          <p:cNvPr id="10" name="Скругленный прямоугольник 9"/>
          <p:cNvSpPr/>
          <p:nvPr/>
        </p:nvSpPr>
        <p:spPr>
          <a:xfrm>
            <a:off x="2123728" y="3219822"/>
            <a:ext cx="5184576" cy="1532334"/>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lgn="ctr">
              <a:buAutoNum type="arabicPeriod"/>
            </a:pPr>
            <a:r>
              <a:rPr lang="ru-RU" sz="2800" b="1" dirty="0" smtClean="0">
                <a:solidFill>
                  <a:prstClr val="black"/>
                </a:solidFill>
              </a:rPr>
              <a:t>Негайно </a:t>
            </a:r>
            <a:r>
              <a:rPr lang="ru-RU" sz="2800" b="1" dirty="0" err="1" smtClean="0">
                <a:solidFill>
                  <a:prstClr val="black"/>
                </a:solidFill>
              </a:rPr>
              <a:t>виклич</a:t>
            </a:r>
            <a:endParaRPr lang="ru-RU" sz="2800" b="1" dirty="0" smtClean="0">
              <a:solidFill>
                <a:prstClr val="black"/>
              </a:solidFill>
            </a:endParaRPr>
          </a:p>
          <a:p>
            <a:pPr marL="457200" lvl="0" indent="-457200" algn="ctr"/>
            <a:r>
              <a:rPr lang="ru-RU" sz="2800" b="1" dirty="0" smtClean="0">
                <a:solidFill>
                  <a:prstClr val="black"/>
                </a:solidFill>
              </a:rPr>
              <a:t> </a:t>
            </a:r>
            <a:r>
              <a:rPr lang="ru-RU" sz="2800" b="1" dirty="0" err="1" smtClean="0">
                <a:solidFill>
                  <a:prstClr val="black"/>
                </a:solidFill>
              </a:rPr>
              <a:t>швидку</a:t>
            </a:r>
            <a:r>
              <a:rPr lang="ru-RU" sz="2800" b="1" dirty="0" smtClean="0">
                <a:solidFill>
                  <a:prstClr val="black"/>
                </a:solidFill>
              </a:rPr>
              <a:t> </a:t>
            </a:r>
            <a:r>
              <a:rPr lang="ru-RU" sz="2800" b="1" dirty="0" err="1" smtClean="0">
                <a:solidFill>
                  <a:prstClr val="black"/>
                </a:solidFill>
              </a:rPr>
              <a:t>допомогу</a:t>
            </a:r>
            <a:r>
              <a:rPr lang="ru-RU" sz="2800" b="1" dirty="0" smtClean="0">
                <a:solidFill>
                  <a:prstClr val="black"/>
                </a:solidFill>
              </a:rPr>
              <a:t> (</a:t>
            </a:r>
            <a:r>
              <a:rPr lang="ru-RU" sz="2800" b="1" dirty="0" smtClean="0">
                <a:solidFill>
                  <a:srgbClr val="FF0000"/>
                </a:solidFill>
              </a:rPr>
              <a:t>103</a:t>
            </a:r>
            <a:r>
              <a:rPr lang="ru-RU" sz="2800" b="1" dirty="0" smtClean="0">
                <a:solidFill>
                  <a:prstClr val="black"/>
                </a:solidFill>
              </a:rPr>
              <a:t>).</a:t>
            </a:r>
          </a:p>
          <a:p>
            <a:pPr algn="ctr"/>
            <a:endParaRPr lang="uk-UA" sz="2800" dirty="0" smtClean="0"/>
          </a:p>
        </p:txBody>
      </p:sp>
      <p:pic>
        <p:nvPicPr>
          <p:cNvPr id="4" name="Рисунок 3" descr="pngwing.com (3).png"/>
          <p:cNvPicPr>
            <a:picLocks noChangeAspect="1"/>
          </p:cNvPicPr>
          <p:nvPr/>
        </p:nvPicPr>
        <p:blipFill>
          <a:blip r:embed="rId3" cstate="print"/>
          <a:stretch>
            <a:fillRect/>
          </a:stretch>
        </p:blipFill>
        <p:spPr>
          <a:xfrm flipH="1">
            <a:off x="6660232" y="3219822"/>
            <a:ext cx="2267743" cy="1844825"/>
          </a:xfrm>
          <a:prstGeom prst="rect">
            <a:avLst/>
          </a:prstGeom>
          <a:effectLst>
            <a:glow rad="101600">
              <a:schemeClr val="bg1">
                <a:alpha val="60000"/>
              </a:schemeClr>
            </a:glow>
          </a:effectLst>
        </p:spPr>
      </p:pic>
      <p:pic>
        <p:nvPicPr>
          <p:cNvPr id="9" name="Рисунок 8" descr="—Pngtree—young people from drowning and_5756188.png"/>
          <p:cNvPicPr>
            <a:picLocks noChangeAspect="1"/>
          </p:cNvPicPr>
          <p:nvPr/>
        </p:nvPicPr>
        <p:blipFill>
          <a:blip r:embed="rId4" cstate="print"/>
          <a:stretch>
            <a:fillRect/>
          </a:stretch>
        </p:blipFill>
        <p:spPr>
          <a:xfrm>
            <a:off x="395536" y="195486"/>
            <a:ext cx="2880320" cy="2880320"/>
          </a:xfrm>
          <a:prstGeom prst="rect">
            <a:avLst/>
          </a:prstGeom>
        </p:spPr>
      </p:pic>
      <p:pic>
        <p:nvPicPr>
          <p:cNvPr id="11" name="Рисунок 10" descr="istockphoto-1365165428-612x612-removebg-preview.png"/>
          <p:cNvPicPr>
            <a:picLocks noChangeAspect="1"/>
          </p:cNvPicPr>
          <p:nvPr/>
        </p:nvPicPr>
        <p:blipFill>
          <a:blip r:embed="rId5" cstate="print"/>
          <a:stretch>
            <a:fillRect/>
          </a:stretch>
        </p:blipFill>
        <p:spPr>
          <a:xfrm>
            <a:off x="4499992" y="-164554"/>
            <a:ext cx="3960440" cy="3960440"/>
          </a:xfrm>
          <a:prstGeom prst="rect">
            <a:avLst/>
          </a:prstGeom>
        </p:spPr>
      </p:pic>
      <p:sp>
        <p:nvSpPr>
          <p:cNvPr id="2" name="Прямоугольник 1"/>
          <p:cNvSpPr/>
          <p:nvPr/>
        </p:nvSpPr>
        <p:spPr>
          <a:xfrm>
            <a:off x="3491880" y="987574"/>
            <a:ext cx="6192688" cy="1384995"/>
          </a:xfrm>
          <a:prstGeom prst="rect">
            <a:avLst/>
          </a:prstGeom>
        </p:spPr>
        <p:txBody>
          <a:bodyPr wrap="square">
            <a:spAutoFit/>
          </a:bodyPr>
          <a:lstStyle/>
          <a:p>
            <a:pPr algn="ctr"/>
            <a:r>
              <a:rPr lang="ru-RU"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Надання першої </a:t>
            </a:r>
          </a:p>
          <a:p>
            <a:pPr algn="ctr"/>
            <a:r>
              <a:rPr lang="ru-RU"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медичної допомоги </a:t>
            </a:r>
          </a:p>
          <a:p>
            <a:pPr algn="ctr"/>
            <a:r>
              <a:rPr lang="ru-RU"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потопаючому:</a:t>
            </a:r>
            <a:endParaRPr lang="ru-RU" sz="28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ndParaRPr>
          </a:p>
        </p:txBody>
      </p:sp>
      <p:pic>
        <p:nvPicPr>
          <p:cNvPr id="12" name="Рисунок 11" descr="e5520a0a58f177fe3ba3d175d1066475-removebg-preview.png"/>
          <p:cNvPicPr>
            <a:picLocks noChangeAspect="1"/>
          </p:cNvPicPr>
          <p:nvPr/>
        </p:nvPicPr>
        <p:blipFill>
          <a:blip r:embed="rId6" cstate="print"/>
          <a:stretch>
            <a:fillRect/>
          </a:stretch>
        </p:blipFill>
        <p:spPr>
          <a:xfrm>
            <a:off x="395536" y="3507854"/>
            <a:ext cx="1368152" cy="1368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2" cstate="print"/>
          <a:srcRect/>
          <a:stretch>
            <a:fillRect/>
          </a:stretch>
        </p:blipFill>
        <p:spPr bwMode="auto">
          <a:xfrm>
            <a:off x="0" y="699542"/>
            <a:ext cx="9144000" cy="3384376"/>
          </a:xfrm>
          <a:prstGeom prst="rect">
            <a:avLst/>
          </a:prstGeom>
          <a:noFill/>
          <a:ln w="9525">
            <a:noFill/>
            <a:miter lim="800000"/>
            <a:headEnd/>
            <a:tailEnd/>
          </a:ln>
        </p:spPr>
      </p:pic>
      <p:pic>
        <p:nvPicPr>
          <p:cNvPr id="4" name="Рисунок 3" descr="pngwing.com (3).png"/>
          <p:cNvPicPr>
            <a:picLocks noChangeAspect="1"/>
          </p:cNvPicPr>
          <p:nvPr/>
        </p:nvPicPr>
        <p:blipFill>
          <a:blip r:embed="rId3" cstate="print"/>
          <a:stretch>
            <a:fillRect/>
          </a:stretch>
        </p:blipFill>
        <p:spPr>
          <a:xfrm>
            <a:off x="0" y="2499742"/>
            <a:ext cx="2555776" cy="2427734"/>
          </a:xfrm>
          <a:prstGeom prst="rect">
            <a:avLst/>
          </a:prstGeom>
          <a:effectLst>
            <a:glow rad="101600">
              <a:schemeClr val="bg1">
                <a:alpha val="60000"/>
              </a:schemeClr>
            </a:glow>
          </a:effectLst>
        </p:spPr>
      </p:pic>
      <p:pic>
        <p:nvPicPr>
          <p:cNvPr id="8" name="Рисунок 7" descr="—Pngtree—young people from drowning and_5756188.png"/>
          <p:cNvPicPr>
            <a:picLocks noChangeAspect="1"/>
          </p:cNvPicPr>
          <p:nvPr/>
        </p:nvPicPr>
        <p:blipFill>
          <a:blip r:embed="rId4" cstate="print"/>
          <a:stretch>
            <a:fillRect/>
          </a:stretch>
        </p:blipFill>
        <p:spPr>
          <a:xfrm>
            <a:off x="683568" y="-380578"/>
            <a:ext cx="3528392" cy="3528392"/>
          </a:xfrm>
          <a:prstGeom prst="rect">
            <a:avLst/>
          </a:prstGeom>
        </p:spPr>
      </p:pic>
      <p:pic>
        <p:nvPicPr>
          <p:cNvPr id="9" name="Рисунок 8" descr="istockphoto-1365165428-612x612-removebg-preview.png"/>
          <p:cNvPicPr>
            <a:picLocks noChangeAspect="1"/>
          </p:cNvPicPr>
          <p:nvPr/>
        </p:nvPicPr>
        <p:blipFill>
          <a:blip r:embed="rId5" cstate="print"/>
          <a:stretch>
            <a:fillRect/>
          </a:stretch>
        </p:blipFill>
        <p:spPr>
          <a:xfrm>
            <a:off x="4499992" y="771550"/>
            <a:ext cx="2520280" cy="2520280"/>
          </a:xfrm>
          <a:prstGeom prst="rect">
            <a:avLst/>
          </a:prstGeom>
        </p:spPr>
      </p:pic>
      <p:sp>
        <p:nvSpPr>
          <p:cNvPr id="12" name="Скругленный прямоугольник 11"/>
          <p:cNvSpPr/>
          <p:nvPr/>
        </p:nvSpPr>
        <p:spPr>
          <a:xfrm>
            <a:off x="2123728" y="3363838"/>
            <a:ext cx="5184576" cy="1532334"/>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uk-UA" sz="2800" dirty="0" smtClean="0"/>
          </a:p>
          <a:p>
            <a:pPr algn="ctr"/>
            <a:endParaRPr lang="uk-UA" sz="2800" dirty="0" smtClean="0"/>
          </a:p>
          <a:p>
            <a:pPr algn="ctr"/>
            <a:endParaRPr lang="uk-UA" sz="2800" dirty="0" smtClean="0"/>
          </a:p>
        </p:txBody>
      </p:sp>
      <p:sp>
        <p:nvSpPr>
          <p:cNvPr id="5" name="Прямоугольник 4"/>
          <p:cNvSpPr/>
          <p:nvPr/>
        </p:nvSpPr>
        <p:spPr>
          <a:xfrm>
            <a:off x="2123728" y="3363838"/>
            <a:ext cx="4896544" cy="1569660"/>
          </a:xfrm>
          <a:prstGeom prst="rect">
            <a:avLst/>
          </a:prstGeom>
        </p:spPr>
        <p:txBody>
          <a:bodyPr wrap="square">
            <a:spAutoFit/>
          </a:bodyPr>
          <a:lstStyle/>
          <a:p>
            <a:pPr lvl="0" algn="ctr"/>
            <a:r>
              <a:rPr lang="ru-RU" sz="2400" b="1" dirty="0" smtClean="0">
                <a:solidFill>
                  <a:prstClr val="black"/>
                </a:solidFill>
              </a:rPr>
              <a:t>2.Оцінити ситуацію — не ризикуй власним життям. Якщо можеш – кинь рятувальне коло, палицю, рушник.</a:t>
            </a:r>
          </a:p>
        </p:txBody>
      </p:sp>
      <p:pic>
        <p:nvPicPr>
          <p:cNvPr id="10" name="Рисунок 9" descr="pngwing.com (2).png"/>
          <p:cNvPicPr>
            <a:picLocks noChangeAspect="1"/>
          </p:cNvPicPr>
          <p:nvPr/>
        </p:nvPicPr>
        <p:blipFill>
          <a:blip r:embed="rId6" cstate="print"/>
          <a:stretch>
            <a:fillRect/>
          </a:stretch>
        </p:blipFill>
        <p:spPr>
          <a:xfrm>
            <a:off x="6622148" y="3651870"/>
            <a:ext cx="2521852" cy="170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5536" y="483518"/>
            <a:ext cx="8496944" cy="578882"/>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uk-UA" sz="2800" dirty="0" smtClean="0"/>
          </a:p>
        </p:txBody>
      </p:sp>
      <p:pic>
        <p:nvPicPr>
          <p:cNvPr id="4" name="Рисунок 3" descr="pngwing.com (3).png"/>
          <p:cNvPicPr>
            <a:picLocks noChangeAspect="1"/>
          </p:cNvPicPr>
          <p:nvPr/>
        </p:nvPicPr>
        <p:blipFill>
          <a:blip r:embed="rId2" cstate="print"/>
          <a:stretch>
            <a:fillRect/>
          </a:stretch>
        </p:blipFill>
        <p:spPr>
          <a:xfrm>
            <a:off x="0" y="843558"/>
            <a:ext cx="2267743" cy="1844825"/>
          </a:xfrm>
          <a:prstGeom prst="rect">
            <a:avLst/>
          </a:prstGeom>
          <a:effectLst>
            <a:glow rad="101600">
              <a:schemeClr val="bg1">
                <a:alpha val="60000"/>
              </a:schemeClr>
            </a:glow>
          </a:effectLst>
        </p:spPr>
      </p:pic>
      <p:sp>
        <p:nvSpPr>
          <p:cNvPr id="5" name="Прямоугольник 4"/>
          <p:cNvSpPr/>
          <p:nvPr/>
        </p:nvSpPr>
        <p:spPr>
          <a:xfrm>
            <a:off x="323528" y="483518"/>
            <a:ext cx="8676456" cy="461665"/>
          </a:xfrm>
          <a:prstGeom prst="rect">
            <a:avLst/>
          </a:prstGeom>
        </p:spPr>
        <p:txBody>
          <a:bodyPr wrap="square">
            <a:spAutoFit/>
          </a:bodyPr>
          <a:lstStyle/>
          <a:p>
            <a:pPr lvl="0" algn="ctr"/>
            <a:r>
              <a:rPr lang="ru-RU" sz="2400" b="1" dirty="0" smtClean="0">
                <a:solidFill>
                  <a:prstClr val="black"/>
                </a:solidFill>
              </a:rPr>
              <a:t>3. Якщо витягнув потерпілого – перевір свідомість і дихання:</a:t>
            </a:r>
          </a:p>
        </p:txBody>
      </p:sp>
      <p:pic>
        <p:nvPicPr>
          <p:cNvPr id="6" name="Рисунок 5" descr="Рисунок4-Photoroom-removebg-preview (1).png"/>
          <p:cNvPicPr>
            <a:picLocks noChangeAspect="1"/>
          </p:cNvPicPr>
          <p:nvPr/>
        </p:nvPicPr>
        <p:blipFill>
          <a:blip r:embed="rId3" cstate="print"/>
          <a:srcRect l="6623" t="33817" r="56618" b="49901"/>
          <a:stretch>
            <a:fillRect/>
          </a:stretch>
        </p:blipFill>
        <p:spPr>
          <a:xfrm>
            <a:off x="3419872" y="1203598"/>
            <a:ext cx="2664296" cy="936104"/>
          </a:xfrm>
          <a:prstGeom prst="rect">
            <a:avLst/>
          </a:prstGeom>
          <a:ln>
            <a:noFill/>
          </a:ln>
          <a:effectLst>
            <a:softEdge rad="112500"/>
          </a:effectLst>
        </p:spPr>
      </p:pic>
      <p:pic>
        <p:nvPicPr>
          <p:cNvPr id="7" name="Рисунок 6" descr="Рисунок4-Photoroom-removebg-preview (1).png"/>
          <p:cNvPicPr>
            <a:picLocks noChangeAspect="1"/>
          </p:cNvPicPr>
          <p:nvPr/>
        </p:nvPicPr>
        <p:blipFill>
          <a:blip r:embed="rId3" cstate="print"/>
          <a:srcRect l="10597" t="32565" r="62579" b="56163"/>
          <a:stretch>
            <a:fillRect/>
          </a:stretch>
        </p:blipFill>
        <p:spPr>
          <a:xfrm>
            <a:off x="3707904" y="1131590"/>
            <a:ext cx="1944216" cy="648072"/>
          </a:xfrm>
          <a:prstGeom prst="rect">
            <a:avLst/>
          </a:prstGeom>
        </p:spPr>
      </p:pic>
      <p:sp>
        <p:nvSpPr>
          <p:cNvPr id="8" name="Прямоугольник 7"/>
          <p:cNvSpPr/>
          <p:nvPr/>
        </p:nvSpPr>
        <p:spPr>
          <a:xfrm>
            <a:off x="-324544" y="4083918"/>
            <a:ext cx="4464496" cy="923330"/>
          </a:xfrm>
          <a:prstGeom prst="rect">
            <a:avLst/>
          </a:prstGeom>
        </p:spPr>
        <p:txBody>
          <a:bodyPr wrap="square">
            <a:spAutoFit/>
          </a:bodyPr>
          <a:lstStyle/>
          <a:p>
            <a:pPr lvl="1" algn="ctr"/>
            <a:r>
              <a:rPr lang="ru-RU" b="1" dirty="0" smtClean="0"/>
              <a:t>Немає дихання? Починай штучне дихання і непрямий масаж серця </a:t>
            </a:r>
          </a:p>
          <a:p>
            <a:pPr lvl="1" algn="ctr"/>
            <a:r>
              <a:rPr lang="ru-RU" b="1" dirty="0" smtClean="0"/>
              <a:t>(30 натискань – 2 вдихи).</a:t>
            </a:r>
          </a:p>
        </p:txBody>
      </p:sp>
      <p:sp>
        <p:nvSpPr>
          <p:cNvPr id="9" name="Прямоугольник 8"/>
          <p:cNvSpPr/>
          <p:nvPr/>
        </p:nvSpPr>
        <p:spPr>
          <a:xfrm>
            <a:off x="5004048" y="3363838"/>
            <a:ext cx="3960440" cy="1015663"/>
          </a:xfrm>
          <a:prstGeom prst="rect">
            <a:avLst/>
          </a:prstGeom>
        </p:spPr>
        <p:txBody>
          <a:bodyPr wrap="square">
            <a:spAutoFit/>
          </a:bodyPr>
          <a:lstStyle/>
          <a:p>
            <a:pPr lvl="1" algn="ctr"/>
            <a:r>
              <a:rPr lang="ru-RU" sz="2000" dirty="0" smtClean="0">
                <a:solidFill>
                  <a:prstClr val="black"/>
                </a:solidFill>
              </a:rPr>
              <a:t>Є дихання? Поклади постраждалого на бік і </a:t>
            </a:r>
            <a:r>
              <a:rPr lang="ru-RU" sz="2000" b="1" dirty="0" smtClean="0">
                <a:solidFill>
                  <a:prstClr val="black"/>
                </a:solidFill>
              </a:rPr>
              <a:t>очікуй лікарів.</a:t>
            </a:r>
            <a:endParaRPr lang="ru-RU" sz="2000" dirty="0" smtClean="0">
              <a:solidFill>
                <a:prstClr val="black"/>
              </a:solidFill>
            </a:endParaRPr>
          </a:p>
        </p:txBody>
      </p:sp>
      <p:pic>
        <p:nvPicPr>
          <p:cNvPr id="10" name="Рисунок 9" descr="Рисунок4-Photoroom-removebg-preview (1).png"/>
          <p:cNvPicPr>
            <a:picLocks noChangeAspect="1"/>
          </p:cNvPicPr>
          <p:nvPr/>
        </p:nvPicPr>
        <p:blipFill>
          <a:blip r:embed="rId3" cstate="print"/>
          <a:srcRect l="45957" b="44903"/>
          <a:stretch>
            <a:fillRect/>
          </a:stretch>
        </p:blipFill>
        <p:spPr>
          <a:xfrm>
            <a:off x="5436096" y="555526"/>
            <a:ext cx="4392488" cy="3552180"/>
          </a:xfrm>
          <a:prstGeom prst="rect">
            <a:avLst/>
          </a:prstGeom>
        </p:spPr>
      </p:pic>
      <p:pic>
        <p:nvPicPr>
          <p:cNvPr id="12" name="Рисунок 11" descr="Рисунок4-Photoroom-removebg-preview (2).png"/>
          <p:cNvPicPr>
            <a:picLocks noChangeAspect="1"/>
          </p:cNvPicPr>
          <p:nvPr/>
        </p:nvPicPr>
        <p:blipFill>
          <a:blip r:embed="rId4" cstate="print"/>
          <a:srcRect l="65703"/>
          <a:stretch>
            <a:fillRect/>
          </a:stretch>
        </p:blipFill>
        <p:spPr>
          <a:xfrm>
            <a:off x="4283968" y="3363838"/>
            <a:ext cx="2389808" cy="1928901"/>
          </a:xfrm>
          <a:prstGeom prst="rect">
            <a:avLst/>
          </a:prstGeom>
        </p:spPr>
      </p:pic>
      <p:pic>
        <p:nvPicPr>
          <p:cNvPr id="13" name="Рисунок 12" descr="Рисунок4-Photoroom-removebg-preview (2).png"/>
          <p:cNvPicPr>
            <a:picLocks noChangeAspect="1"/>
          </p:cNvPicPr>
          <p:nvPr/>
        </p:nvPicPr>
        <p:blipFill>
          <a:blip r:embed="rId4" cstate="print"/>
          <a:srcRect l="36409" r="33080"/>
          <a:stretch>
            <a:fillRect/>
          </a:stretch>
        </p:blipFill>
        <p:spPr>
          <a:xfrm>
            <a:off x="1979712" y="2571750"/>
            <a:ext cx="2051720" cy="1763708"/>
          </a:xfrm>
          <a:prstGeom prst="rect">
            <a:avLst/>
          </a:prstGeom>
        </p:spPr>
      </p:pic>
      <p:pic>
        <p:nvPicPr>
          <p:cNvPr id="14" name="Рисунок 13" descr="Рисунок4-Photoroom-removebg-preview (2).png"/>
          <p:cNvPicPr>
            <a:picLocks noChangeAspect="1"/>
          </p:cNvPicPr>
          <p:nvPr/>
        </p:nvPicPr>
        <p:blipFill>
          <a:blip r:embed="rId4" cstate="print"/>
          <a:srcRect r="62521"/>
          <a:stretch>
            <a:fillRect/>
          </a:stretch>
        </p:blipFill>
        <p:spPr>
          <a:xfrm>
            <a:off x="251520" y="2643758"/>
            <a:ext cx="1944216" cy="1360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print"/>
          <a:srcRect/>
          <a:stretch>
            <a:fillRect/>
          </a:stretch>
        </p:blipFill>
        <p:spPr bwMode="auto">
          <a:xfrm>
            <a:off x="0" y="699542"/>
            <a:ext cx="9144000" cy="3384376"/>
          </a:xfrm>
          <a:prstGeom prst="rect">
            <a:avLst/>
          </a:prstGeom>
          <a:noFill/>
          <a:ln w="9525">
            <a:noFill/>
            <a:miter lim="800000"/>
            <a:headEnd/>
            <a:tailEnd/>
          </a:ln>
        </p:spPr>
      </p:pic>
      <p:sp>
        <p:nvSpPr>
          <p:cNvPr id="3" name="Скругленный прямоугольник 2"/>
          <p:cNvSpPr/>
          <p:nvPr/>
        </p:nvSpPr>
        <p:spPr>
          <a:xfrm>
            <a:off x="1331640" y="483518"/>
            <a:ext cx="7344816"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b="1" dirty="0" smtClean="0"/>
              <a:t>4. Зігрій постраждалого</a:t>
            </a:r>
            <a:r>
              <a:rPr lang="ru-RU" sz="2400" dirty="0" smtClean="0"/>
              <a:t>, накрий ковдрою або одягом.</a:t>
            </a:r>
          </a:p>
        </p:txBody>
      </p:sp>
      <p:pic>
        <p:nvPicPr>
          <p:cNvPr id="4" name="Рисунок 3" descr="pngwing.com (3).png"/>
          <p:cNvPicPr>
            <a:picLocks noChangeAspect="1"/>
          </p:cNvPicPr>
          <p:nvPr/>
        </p:nvPicPr>
        <p:blipFill>
          <a:blip r:embed="rId3" cstate="print"/>
          <a:stretch>
            <a:fillRect/>
          </a:stretch>
        </p:blipFill>
        <p:spPr>
          <a:xfrm>
            <a:off x="755576" y="2571750"/>
            <a:ext cx="2267743" cy="1844825"/>
          </a:xfrm>
          <a:prstGeom prst="rect">
            <a:avLst/>
          </a:prstGeom>
          <a:effectLst>
            <a:glow rad="101600">
              <a:schemeClr val="bg1">
                <a:alpha val="60000"/>
              </a:schemeClr>
            </a:glow>
          </a:effectLst>
        </p:spPr>
      </p:pic>
      <p:sp>
        <p:nvSpPr>
          <p:cNvPr id="6" name="Скругленный прямоугольник 5"/>
          <p:cNvSpPr/>
          <p:nvPr/>
        </p:nvSpPr>
        <p:spPr>
          <a:xfrm>
            <a:off x="2195736" y="1419622"/>
            <a:ext cx="5688632"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dirty="0" smtClean="0"/>
              <a:t>5. </a:t>
            </a:r>
            <a:r>
              <a:rPr lang="ru-RU" sz="2400" b="1" dirty="0" smtClean="0"/>
              <a:t>Не давай їсти або пити</a:t>
            </a:r>
            <a:r>
              <a:rPr lang="ru-RU" sz="2400" dirty="0" smtClean="0"/>
              <a:t>, поки медики не приїдуть.</a:t>
            </a:r>
            <a:endParaRPr lang="ru-RU" sz="2400" dirty="0"/>
          </a:p>
        </p:txBody>
      </p:sp>
      <p:pic>
        <p:nvPicPr>
          <p:cNvPr id="7" name="Рисунок 6" descr="Рисунок2-removebg-preview (1).png"/>
          <p:cNvPicPr>
            <a:picLocks noChangeAspect="1"/>
          </p:cNvPicPr>
          <p:nvPr/>
        </p:nvPicPr>
        <p:blipFill>
          <a:blip r:embed="rId4" cstate="print">
            <a:clrChange>
              <a:clrFrom>
                <a:srgbClr val="7F7F7F">
                  <a:alpha val="78431"/>
                </a:srgbClr>
              </a:clrFrom>
              <a:clrTo>
                <a:srgbClr val="7F7F7F">
                  <a:alpha val="0"/>
                </a:srgbClr>
              </a:clrTo>
            </a:clrChange>
          </a:blip>
          <a:srcRect b="6240"/>
          <a:stretch>
            <a:fillRect/>
          </a:stretch>
        </p:blipFill>
        <p:spPr>
          <a:xfrm>
            <a:off x="0" y="267494"/>
            <a:ext cx="3347864" cy="2232248"/>
          </a:xfrm>
          <a:prstGeom prst="rect">
            <a:avLst/>
          </a:prstGeom>
        </p:spPr>
      </p:pic>
      <p:pic>
        <p:nvPicPr>
          <p:cNvPr id="9" name="Рисунок 8" descr="Рисунок2-removebg-preview (1).png"/>
          <p:cNvPicPr>
            <a:picLocks noChangeAspect="1"/>
          </p:cNvPicPr>
          <p:nvPr/>
        </p:nvPicPr>
        <p:blipFill>
          <a:blip r:embed="rId4" cstate="print">
            <a:clrChange>
              <a:clrFrom>
                <a:srgbClr val="7F7F7F">
                  <a:alpha val="78431"/>
                </a:srgbClr>
              </a:clrFrom>
              <a:clrTo>
                <a:srgbClr val="7F7F7F">
                  <a:alpha val="0"/>
                </a:srgbClr>
              </a:clrTo>
            </a:clrChange>
          </a:blip>
          <a:srcRect t="81309"/>
          <a:stretch>
            <a:fillRect/>
          </a:stretch>
        </p:blipFill>
        <p:spPr>
          <a:xfrm>
            <a:off x="0" y="2211710"/>
            <a:ext cx="3347864" cy="444997"/>
          </a:xfrm>
          <a:prstGeom prst="rect">
            <a:avLst/>
          </a:prstGeom>
          <a:ln>
            <a:noFill/>
          </a:ln>
          <a:effectLst>
            <a:softEdge rad="112500"/>
          </a:effectLst>
        </p:spPr>
      </p:pic>
      <p:sp>
        <p:nvSpPr>
          <p:cNvPr id="10" name="AutoShape 2" descr="Water safety children: векторна графіка, зображення, Water safety children малюнки | Завантажити з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1" name="Рисунок 10" descr="30e0ee00f0fe5874d5a36b6ffa4dc8d6-removebg-preview.png"/>
          <p:cNvPicPr>
            <a:picLocks noChangeAspect="1"/>
          </p:cNvPicPr>
          <p:nvPr/>
        </p:nvPicPr>
        <p:blipFill>
          <a:blip r:embed="rId5" cstate="print"/>
          <a:stretch>
            <a:fillRect/>
          </a:stretch>
        </p:blipFill>
        <p:spPr>
          <a:xfrm>
            <a:off x="4716016" y="2713035"/>
            <a:ext cx="2194493" cy="2430465"/>
          </a:xfrm>
          <a:prstGeom prst="rect">
            <a:avLst/>
          </a:prstGeom>
        </p:spPr>
      </p:pic>
      <p:pic>
        <p:nvPicPr>
          <p:cNvPr id="12" name="Picture 5" descr="Більше 470 стокових ілюстрацій, векторної графіки та картинок роялті-фрі на тему вишка рятувальників - iStock"/>
          <p:cNvPicPr>
            <a:picLocks noChangeAspect="1" noChangeArrowheads="1"/>
          </p:cNvPicPr>
          <p:nvPr/>
        </p:nvPicPr>
        <p:blipFill>
          <a:blip r:embed="rId6" cstate="print">
            <a:clrChange>
              <a:clrFrom>
                <a:srgbClr val="FFFFFF"/>
              </a:clrFrom>
              <a:clrTo>
                <a:srgbClr val="FFFFFF">
                  <a:alpha val="0"/>
                </a:srgbClr>
              </a:clrTo>
            </a:clrChange>
          </a:blip>
          <a:srcRect t="10786"/>
          <a:stretch>
            <a:fillRect/>
          </a:stretch>
        </p:blipFill>
        <p:spPr bwMode="auto">
          <a:xfrm>
            <a:off x="6660232" y="1203598"/>
            <a:ext cx="3528391" cy="3147814"/>
          </a:xfrm>
          <a:prstGeom prst="rect">
            <a:avLst/>
          </a:prstGeom>
          <a:noFill/>
        </p:spPr>
      </p:pic>
      <p:pic>
        <p:nvPicPr>
          <p:cNvPr id="13" name="Рисунок 12" descr="30e0ee00f0fe5874d5a36b6ffa4dc8d6-removebg-preview.png"/>
          <p:cNvPicPr>
            <a:picLocks noChangeAspect="1"/>
          </p:cNvPicPr>
          <p:nvPr/>
        </p:nvPicPr>
        <p:blipFill>
          <a:blip r:embed="rId5" cstate="print"/>
          <a:srcRect t="44441"/>
          <a:stretch>
            <a:fillRect/>
          </a:stretch>
        </p:blipFill>
        <p:spPr>
          <a:xfrm>
            <a:off x="4139952" y="3361107"/>
            <a:ext cx="2194493" cy="1350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55526"/>
            <a:ext cx="8064896" cy="523220"/>
          </a:xfrm>
          <a:prstGeom prst="rect">
            <a:avLst/>
          </a:prstGeom>
        </p:spPr>
        <p:txBody>
          <a:bodyPr wrap="square">
            <a:spAutoFit/>
          </a:bodyPr>
          <a:lstStyle/>
          <a:p>
            <a:r>
              <a:rPr lang="en-US" sz="2800" dirty="0" smtClean="0">
                <a:hlinkClick r:id="rId2"/>
              </a:rPr>
              <a:t>https://youtu.be/wvVTuGOc61M?feature=shared</a:t>
            </a:r>
            <a:r>
              <a:rPr lang="uk-UA" sz="2800" dirty="0" smtClean="0"/>
              <a:t> </a:t>
            </a:r>
            <a:endParaRPr lang="ru-RU" sz="2800" dirty="0"/>
          </a:p>
        </p:txBody>
      </p:sp>
      <p:sp>
        <p:nvSpPr>
          <p:cNvPr id="3" name="Прямоугольник 2"/>
          <p:cNvSpPr/>
          <p:nvPr/>
        </p:nvSpPr>
        <p:spPr>
          <a:xfrm>
            <a:off x="755576" y="1347614"/>
            <a:ext cx="9296680" cy="523220"/>
          </a:xfrm>
          <a:prstGeom prst="rect">
            <a:avLst/>
          </a:prstGeom>
        </p:spPr>
        <p:txBody>
          <a:bodyPr wrap="square">
            <a:spAutoFit/>
          </a:bodyPr>
          <a:lstStyle/>
          <a:p>
            <a:r>
              <a:rPr lang="en-US" sz="2800" dirty="0" smtClean="0">
                <a:hlinkClick r:id="rId3"/>
              </a:rPr>
              <a:t>https://youtu.be/Xi9vnOS-yeE?feature=shared</a:t>
            </a:r>
            <a:r>
              <a:rPr lang="uk-UA" sz="2800" dirty="0" smtClean="0"/>
              <a:t> </a:t>
            </a:r>
            <a:endParaRPr lang="ru-RU" sz="2800" dirty="0"/>
          </a:p>
        </p:txBody>
      </p:sp>
      <p:pic>
        <p:nvPicPr>
          <p:cNvPr id="4" name="Рисунок 3" descr="pngwing.com (3).png"/>
          <p:cNvPicPr>
            <a:picLocks noChangeAspect="1"/>
          </p:cNvPicPr>
          <p:nvPr/>
        </p:nvPicPr>
        <p:blipFill>
          <a:blip r:embed="rId4" cstate="print"/>
          <a:stretch>
            <a:fillRect/>
          </a:stretch>
        </p:blipFill>
        <p:spPr>
          <a:xfrm>
            <a:off x="323528" y="2067694"/>
            <a:ext cx="2555776" cy="2427734"/>
          </a:xfrm>
          <a:prstGeom prst="rect">
            <a:avLst/>
          </a:prstGeom>
          <a:effectLst>
            <a:glow rad="101600">
              <a:schemeClr val="bg1">
                <a:alpha val="6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i.pinimg.com/736x/da/4e/a9/da4ea9d88afb7a7fbbdde3b9f1fadc72.jpg"/>
          <p:cNvPicPr>
            <a:picLocks noChangeAspect="1" noChangeArrowheads="1"/>
          </p:cNvPicPr>
          <p:nvPr/>
        </p:nvPicPr>
        <p:blipFill>
          <a:blip r:embed="rId2" cstate="print"/>
          <a:srcRect l="8054" t="29000" r="6031" b="8001"/>
          <a:stretch>
            <a:fillRect/>
          </a:stretch>
        </p:blipFill>
        <p:spPr bwMode="auto">
          <a:xfrm>
            <a:off x="4860032" y="1779661"/>
            <a:ext cx="4160461" cy="2925325"/>
          </a:xfrm>
          <a:prstGeom prst="rect">
            <a:avLst/>
          </a:prstGeom>
          <a:ln>
            <a:noFill/>
          </a:ln>
          <a:effectLst>
            <a:softEdge rad="112500"/>
          </a:effectLst>
        </p:spPr>
      </p:pic>
      <p:pic>
        <p:nvPicPr>
          <p:cNvPr id="8" name="Рисунок 7" descr="istockphoto-1365165428-612x612-removebg-preview.png"/>
          <p:cNvPicPr>
            <a:picLocks noChangeAspect="1"/>
          </p:cNvPicPr>
          <p:nvPr/>
        </p:nvPicPr>
        <p:blipFill>
          <a:blip r:embed="rId3" cstate="print"/>
          <a:srcRect t="9714" b="7620"/>
          <a:stretch>
            <a:fillRect/>
          </a:stretch>
        </p:blipFill>
        <p:spPr>
          <a:xfrm>
            <a:off x="899592" y="267494"/>
            <a:ext cx="5400600" cy="4464496"/>
          </a:xfrm>
          <a:prstGeom prst="rect">
            <a:avLst/>
          </a:prstGeom>
        </p:spPr>
      </p:pic>
      <p:sp>
        <p:nvSpPr>
          <p:cNvPr id="7170" name="AutoShape 2" descr="A wide and scenic countryside landscape featuring a village near a calm body of water in early spring. The trees are beginning to bud, and the grass is turning green. The sky is clear with soft clouds, and there are reflections in the water. The atmosphere is peaceful and fresh, capturing the transition from winter to spr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7" name="Рисунок 6" descr="pngwing.com (2).png"/>
          <p:cNvPicPr>
            <a:picLocks noChangeAspect="1"/>
          </p:cNvPicPr>
          <p:nvPr/>
        </p:nvPicPr>
        <p:blipFill>
          <a:blip r:embed="rId4" cstate="print"/>
          <a:stretch>
            <a:fillRect/>
          </a:stretch>
        </p:blipFill>
        <p:spPr>
          <a:xfrm>
            <a:off x="107504" y="1995686"/>
            <a:ext cx="2736304" cy="2815490"/>
          </a:xfrm>
          <a:prstGeom prst="rect">
            <a:avLst/>
          </a:prstGeom>
        </p:spPr>
      </p:pic>
      <p:sp>
        <p:nvSpPr>
          <p:cNvPr id="6" name="Прямоугольник 5"/>
          <p:cNvSpPr/>
          <p:nvPr/>
        </p:nvSpPr>
        <p:spPr>
          <a:xfrm>
            <a:off x="1331640" y="1059582"/>
            <a:ext cx="4745484" cy="2123658"/>
          </a:xfrm>
          <a:prstGeom prst="rect">
            <a:avLst/>
          </a:prstGeom>
        </p:spPr>
        <p:txBody>
          <a:bodyPr wrap="square">
            <a:spAutoFit/>
          </a:bodyPr>
          <a:lstStyle/>
          <a:p>
            <a:pPr lvl="0" algn="ctr"/>
            <a:r>
              <a:rPr lang="ru-RU" sz="4400" b="1" dirty="0" smtClean="0">
                <a:ln w="18415" cmpd="sng">
                  <a:solidFill>
                    <a:srgbClr val="0000FF"/>
                  </a:solidFill>
                  <a:prstDash val="solid"/>
                </a:ln>
                <a:solidFill>
                  <a:srgbClr val="FFFFFF"/>
                </a:solidFill>
                <a:effectLst>
                  <a:glow rad="228600">
                    <a:schemeClr val="accent5">
                      <a:satMod val="175000"/>
                      <a:alpha val="40000"/>
                    </a:schemeClr>
                  </a:glow>
                </a:effectLst>
                <a:latin typeface="Arial Black" pitchFamily="34" charset="0"/>
              </a:rPr>
              <a:t>Правила </a:t>
            </a:r>
          </a:p>
          <a:p>
            <a:pPr lvl="0" algn="ctr"/>
            <a:r>
              <a:rPr lang="ru-RU" sz="4400" b="1" dirty="0" smtClean="0">
                <a:ln w="18415" cmpd="sng">
                  <a:solidFill>
                    <a:srgbClr val="0000FF"/>
                  </a:solidFill>
                  <a:prstDash val="solid"/>
                </a:ln>
                <a:solidFill>
                  <a:srgbClr val="FFFFFF"/>
                </a:solidFill>
                <a:effectLst>
                  <a:glow rad="228600">
                    <a:schemeClr val="accent5">
                      <a:satMod val="175000"/>
                      <a:alpha val="40000"/>
                    </a:schemeClr>
                  </a:glow>
                </a:effectLst>
                <a:latin typeface="Arial Black" pitchFamily="34" charset="0"/>
              </a:rPr>
              <a:t>поведінки </a:t>
            </a:r>
          </a:p>
          <a:p>
            <a:pPr lvl="0" algn="ctr"/>
            <a:r>
              <a:rPr lang="ru-RU" sz="4400" b="1" dirty="0" smtClean="0">
                <a:ln w="18415" cmpd="sng">
                  <a:solidFill>
                    <a:srgbClr val="0000FF"/>
                  </a:solidFill>
                  <a:prstDash val="solid"/>
                </a:ln>
                <a:solidFill>
                  <a:srgbClr val="FFFFFF"/>
                </a:solidFill>
                <a:effectLst>
                  <a:glow rad="228600">
                    <a:schemeClr val="accent5">
                      <a:satMod val="175000"/>
                      <a:alpha val="40000"/>
                    </a:schemeClr>
                  </a:glow>
                </a:effectLst>
                <a:latin typeface="Arial Black" pitchFamily="34" charset="0"/>
              </a:rPr>
              <a:t>на воді</a:t>
            </a:r>
            <a:endParaRPr lang="ru-RU" sz="4400" b="1" dirty="0" smtClean="0">
              <a:ln w="18415" cmpd="sng">
                <a:solidFill>
                  <a:srgbClr val="0000FF"/>
                </a:solidFill>
                <a:prstDash val="solid"/>
              </a:ln>
              <a:solidFill>
                <a:srgbClr val="0000FF"/>
              </a:solidFill>
              <a:effectLst>
                <a:glow rad="228600">
                  <a:schemeClr val="accent5">
                    <a:satMod val="175000"/>
                    <a:alpha val="40000"/>
                  </a:schemeClr>
                </a:glow>
              </a:effectLst>
              <a:latin typeface="Arial Black" pitchFamily="34" charset="0"/>
            </a:endParaRPr>
          </a:p>
        </p:txBody>
      </p:sp>
      <p:pic>
        <p:nvPicPr>
          <p:cNvPr id="13" name="Рисунок 12" descr="depositphotos_100374424-stock-illustration-boys-with-inflatable-circle-waving-removebg-preview.png"/>
          <p:cNvPicPr>
            <a:picLocks noChangeAspect="1"/>
          </p:cNvPicPr>
          <p:nvPr/>
        </p:nvPicPr>
        <p:blipFill>
          <a:blip r:embed="rId5" cstate="print"/>
          <a:stretch>
            <a:fillRect/>
          </a:stretch>
        </p:blipFill>
        <p:spPr>
          <a:xfrm>
            <a:off x="5508104" y="627534"/>
            <a:ext cx="3155382" cy="1388368"/>
          </a:xfrm>
          <a:prstGeom prst="rect">
            <a:avLst/>
          </a:prstGeom>
        </p:spPr>
      </p:pic>
      <p:pic>
        <p:nvPicPr>
          <p:cNvPr id="14" name="Рисунок 13" descr="5548596+3215+632596+3025+63256+.png"/>
          <p:cNvPicPr>
            <a:picLocks noChangeAspect="1"/>
          </p:cNvPicPr>
          <p:nvPr/>
        </p:nvPicPr>
        <p:blipFill>
          <a:blip r:embed="rId6" cstate="print"/>
          <a:stretch>
            <a:fillRect/>
          </a:stretch>
        </p:blipFill>
        <p:spPr>
          <a:xfrm>
            <a:off x="0" y="339502"/>
            <a:ext cx="1728192"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 на воді.jpg"/>
          <p:cNvPicPr>
            <a:picLocks noChangeAspect="1"/>
          </p:cNvPicPr>
          <p:nvPr/>
        </p:nvPicPr>
        <p:blipFill>
          <a:blip r:embed="rId2" cstate="print"/>
          <a:srcRect l="20475" t="59800" b="12200"/>
          <a:stretch>
            <a:fillRect/>
          </a:stretch>
        </p:blipFill>
        <p:spPr>
          <a:xfrm>
            <a:off x="1872208" y="1131590"/>
            <a:ext cx="7271792" cy="1872208"/>
          </a:xfrm>
          <a:prstGeom prst="rect">
            <a:avLst/>
          </a:prstGeom>
        </p:spPr>
      </p:pic>
      <p:pic>
        <p:nvPicPr>
          <p:cNvPr id="2" name="Рисунок 1" descr="Рисунок5-Photoroom-removebg-preview.png"/>
          <p:cNvPicPr>
            <a:picLocks noChangeAspect="1"/>
          </p:cNvPicPr>
          <p:nvPr/>
        </p:nvPicPr>
        <p:blipFill>
          <a:blip r:embed="rId3" cstate="print"/>
          <a:srcRect b="6780"/>
          <a:stretch>
            <a:fillRect/>
          </a:stretch>
        </p:blipFill>
        <p:spPr>
          <a:xfrm>
            <a:off x="0" y="-236562"/>
            <a:ext cx="9144000" cy="5380062"/>
          </a:xfrm>
          <a:prstGeom prst="rect">
            <a:avLst/>
          </a:prstGeom>
        </p:spPr>
      </p:pic>
      <p:pic>
        <p:nvPicPr>
          <p:cNvPr id="4" name="Рисунок 3" descr="istockphoto-1365165428-612x612-removebg-preview.png"/>
          <p:cNvPicPr>
            <a:picLocks noChangeAspect="1"/>
          </p:cNvPicPr>
          <p:nvPr/>
        </p:nvPicPr>
        <p:blipFill>
          <a:blip r:embed="rId4" cstate="print"/>
          <a:stretch>
            <a:fillRect/>
          </a:stretch>
        </p:blipFill>
        <p:spPr>
          <a:xfrm>
            <a:off x="7164288" y="411510"/>
            <a:ext cx="576064" cy="576064"/>
          </a:xfrm>
          <a:prstGeom prst="rect">
            <a:avLst/>
          </a:prstGeom>
        </p:spPr>
      </p:pic>
      <p:sp>
        <p:nvSpPr>
          <p:cNvPr id="5" name="Скругленный прямоугольник 4"/>
          <p:cNvSpPr/>
          <p:nvPr/>
        </p:nvSpPr>
        <p:spPr>
          <a:xfrm>
            <a:off x="755576" y="123478"/>
            <a:ext cx="4680520" cy="1464231"/>
          </a:xfrm>
          <a:prstGeom prst="roundRect">
            <a:avLst/>
          </a:prstGeom>
          <a:ln w="57150">
            <a:solidFill>
              <a:srgbClr val="00B0F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smtClean="0"/>
              <a:t>1.Купайтеся тільки у спеціально відведених місцях.</a:t>
            </a:r>
            <a:r>
              <a:rPr lang="ru-RU" sz="2000" dirty="0" smtClean="0"/>
              <a:t> Уникайте водойм з сильними течіями або невідомою глибиною.</a:t>
            </a:r>
            <a:endParaRPr lang="ru-RU" sz="2000" b="1" dirty="0">
              <a:solidFill>
                <a:srgbClr val="0070C0"/>
              </a:solidFill>
              <a:latin typeface="Arial Unicode MS" pitchFamily="34" charset="-128"/>
              <a:ea typeface="Arial Unicode MS" pitchFamily="34" charset="-128"/>
              <a:cs typeface="Arial Unicode MS" pitchFamily="34" charset="-128"/>
            </a:endParaRPr>
          </a:p>
        </p:txBody>
      </p:sp>
      <p:pic>
        <p:nvPicPr>
          <p:cNvPr id="6" name="Рисунок 5" descr="pngwing.com (2).png"/>
          <p:cNvPicPr>
            <a:picLocks noChangeAspect="1"/>
          </p:cNvPicPr>
          <p:nvPr/>
        </p:nvPicPr>
        <p:blipFill>
          <a:blip r:embed="rId5" cstate="print"/>
          <a:stretch>
            <a:fillRect/>
          </a:stretch>
        </p:blipFill>
        <p:spPr>
          <a:xfrm>
            <a:off x="179512" y="4003935"/>
            <a:ext cx="1107515" cy="1139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rot="1255505">
            <a:off x="7638798" y="3264268"/>
            <a:ext cx="742659" cy="1181411"/>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242" name="AutoShape 2" descr="Water safety children: векторна графіка, зображення, Water safety children малюнки | Завантажити з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2" name="Рисунок 11" descr="depositphotos_100374424-stock-illustration-boys-with-inflatable-circle-waving-removebg-preview.png"/>
          <p:cNvPicPr>
            <a:picLocks noChangeAspect="1"/>
          </p:cNvPicPr>
          <p:nvPr/>
        </p:nvPicPr>
        <p:blipFill>
          <a:blip r:embed="rId2" cstate="print"/>
          <a:stretch>
            <a:fillRect/>
          </a:stretch>
        </p:blipFill>
        <p:spPr>
          <a:xfrm>
            <a:off x="2699792" y="699542"/>
            <a:ext cx="3155382" cy="1388368"/>
          </a:xfrm>
          <a:prstGeom prst="rect">
            <a:avLst/>
          </a:prstGeom>
        </p:spPr>
      </p:pic>
      <p:sp>
        <p:nvSpPr>
          <p:cNvPr id="3" name="Скругленный прямоугольник 2"/>
          <p:cNvSpPr/>
          <p:nvPr/>
        </p:nvSpPr>
        <p:spPr>
          <a:xfrm flipH="1">
            <a:off x="2195736" y="3003798"/>
            <a:ext cx="5184576" cy="2009061"/>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800" b="1" dirty="0" smtClean="0"/>
              <a:t>2. Не заходьте у воду самі, якщо не впевнені у своїх силах.</a:t>
            </a:r>
            <a:r>
              <a:rPr lang="ru-RU" sz="2800" dirty="0" smtClean="0"/>
              <a:t> Діти мають купатися тільки під наглядом дорослих.</a:t>
            </a:r>
          </a:p>
        </p:txBody>
      </p:sp>
      <p:pic>
        <p:nvPicPr>
          <p:cNvPr id="13" name="Рисунок 12" descr="lovepik-summer-mom-and-child-playing-at-the-beach-png-image_401399221_wh1200.png"/>
          <p:cNvPicPr>
            <a:picLocks noChangeAspect="1"/>
          </p:cNvPicPr>
          <p:nvPr/>
        </p:nvPicPr>
        <p:blipFill>
          <a:blip r:embed="rId3" cstate="print"/>
          <a:stretch>
            <a:fillRect/>
          </a:stretch>
        </p:blipFill>
        <p:spPr>
          <a:xfrm flipH="1">
            <a:off x="6012160" y="411510"/>
            <a:ext cx="2304256" cy="2304256"/>
          </a:xfrm>
          <a:prstGeom prst="rect">
            <a:avLst/>
          </a:prstGeom>
        </p:spPr>
      </p:pic>
      <p:pic>
        <p:nvPicPr>
          <p:cNvPr id="14" name="Рисунок 13" descr="30e0ee00f0fe5874d5a36b6ffa4dc8d6-removebg-preview.png"/>
          <p:cNvPicPr>
            <a:picLocks noChangeAspect="1"/>
          </p:cNvPicPr>
          <p:nvPr/>
        </p:nvPicPr>
        <p:blipFill>
          <a:blip r:embed="rId4" cstate="print"/>
          <a:stretch>
            <a:fillRect/>
          </a:stretch>
        </p:blipFill>
        <p:spPr>
          <a:xfrm flipH="1">
            <a:off x="179512" y="3075806"/>
            <a:ext cx="1690437" cy="1872208"/>
          </a:xfrm>
          <a:prstGeom prst="rect">
            <a:avLst/>
          </a:prstGeom>
        </p:spPr>
      </p:pic>
      <p:pic>
        <p:nvPicPr>
          <p:cNvPr id="5" name="Рисунок 4" descr="pngwing.com (1).png"/>
          <p:cNvPicPr>
            <a:picLocks noChangeAspect="1"/>
          </p:cNvPicPr>
          <p:nvPr/>
        </p:nvPicPr>
        <p:blipFill>
          <a:blip r:embed="rId5" cstate="print"/>
          <a:srcRect l="10714"/>
          <a:stretch>
            <a:fillRect/>
          </a:stretch>
        </p:blipFill>
        <p:spPr>
          <a:xfrm flipH="1">
            <a:off x="6876256" y="2643758"/>
            <a:ext cx="1800200" cy="2122467"/>
          </a:xfrm>
          <a:prstGeom prst="rect">
            <a:avLst/>
          </a:prstGeom>
          <a:effectLst>
            <a:glow rad="101600">
              <a:schemeClr val="bg1">
                <a:alpha val="60000"/>
              </a:schemeClr>
            </a:glow>
          </a:effectLst>
        </p:spPr>
      </p:pic>
      <p:pic>
        <p:nvPicPr>
          <p:cNvPr id="10245" name="Picture 5" descr="Більше 470 стокових ілюстрацій, векторної графіки та картинок роялті-фрі на тему вишка рятувальників - iStock"/>
          <p:cNvPicPr>
            <a:picLocks noChangeAspect="1" noChangeArrowheads="1"/>
          </p:cNvPicPr>
          <p:nvPr/>
        </p:nvPicPr>
        <p:blipFill>
          <a:blip r:embed="rId6" cstate="print">
            <a:clrChange>
              <a:clrFrom>
                <a:srgbClr val="FFFFFF"/>
              </a:clrFrom>
              <a:clrTo>
                <a:srgbClr val="FFFFFF">
                  <a:alpha val="0"/>
                </a:srgbClr>
              </a:clrTo>
            </a:clrChange>
          </a:blip>
          <a:srcRect t="10786"/>
          <a:stretch>
            <a:fillRect/>
          </a:stretch>
        </p:blipFill>
        <p:spPr bwMode="auto">
          <a:xfrm>
            <a:off x="-828600" y="0"/>
            <a:ext cx="3528391" cy="31478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Screenshot_1.jpg"/>
          <p:cNvPicPr>
            <a:picLocks noChangeAspect="1"/>
          </p:cNvPicPr>
          <p:nvPr/>
        </p:nvPicPr>
        <p:blipFill>
          <a:blip r:embed="rId2" cstate="print"/>
          <a:stretch>
            <a:fillRect/>
          </a:stretch>
        </p:blipFill>
        <p:spPr>
          <a:xfrm>
            <a:off x="0" y="0"/>
            <a:ext cx="5508104" cy="3363838"/>
          </a:xfrm>
          <a:prstGeom prst="rect">
            <a:avLst/>
          </a:prstGeom>
        </p:spPr>
      </p:pic>
      <p:pic>
        <p:nvPicPr>
          <p:cNvPr id="5121" name="Picture 1"/>
          <p:cNvPicPr>
            <a:picLocks noChangeAspect="1" noChangeArrowheads="1"/>
          </p:cNvPicPr>
          <p:nvPr/>
        </p:nvPicPr>
        <p:blipFill>
          <a:blip r:embed="rId3" cstate="print"/>
          <a:srcRect l="11737" t="14673"/>
          <a:stretch>
            <a:fillRect/>
          </a:stretch>
        </p:blipFill>
        <p:spPr bwMode="auto">
          <a:xfrm>
            <a:off x="4139952" y="0"/>
            <a:ext cx="5148064" cy="4077424"/>
          </a:xfrm>
          <a:prstGeom prst="rect">
            <a:avLst/>
          </a:prstGeom>
          <a:ln>
            <a:noFill/>
          </a:ln>
          <a:effectLst>
            <a:softEdge rad="112500"/>
          </a:effectLst>
        </p:spPr>
      </p:pic>
      <p:sp>
        <p:nvSpPr>
          <p:cNvPr id="7" name="Овал 6"/>
          <p:cNvSpPr/>
          <p:nvPr/>
        </p:nvSpPr>
        <p:spPr>
          <a:xfrm rot="19237543">
            <a:off x="424341" y="3305920"/>
            <a:ext cx="980192" cy="1346387"/>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3" name="Скругленный прямоугольник 2"/>
          <p:cNvSpPr/>
          <p:nvPr/>
        </p:nvSpPr>
        <p:spPr>
          <a:xfrm>
            <a:off x="1691680" y="3363838"/>
            <a:ext cx="5832648" cy="1532334"/>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800" b="1" dirty="0" smtClean="0"/>
              <a:t>3.Не пірнайте у незнайомих місцях.</a:t>
            </a:r>
            <a:r>
              <a:rPr lang="ru-RU" sz="2800" dirty="0" smtClean="0"/>
              <a:t> Це може призвести до травм голови чи хребта.</a:t>
            </a:r>
            <a:endParaRPr lang="uk-UA" sz="2800" dirty="0" smtClean="0"/>
          </a:p>
        </p:txBody>
      </p:sp>
      <p:pic>
        <p:nvPicPr>
          <p:cNvPr id="5" name="Рисунок 4" descr="pngwing.com (1).png"/>
          <p:cNvPicPr>
            <a:picLocks noChangeAspect="1"/>
          </p:cNvPicPr>
          <p:nvPr/>
        </p:nvPicPr>
        <p:blipFill>
          <a:blip r:embed="rId4" cstate="print"/>
          <a:stretch>
            <a:fillRect/>
          </a:stretch>
        </p:blipFill>
        <p:spPr>
          <a:xfrm>
            <a:off x="0" y="2643758"/>
            <a:ext cx="2120510" cy="2232248"/>
          </a:xfrm>
          <a:prstGeom prst="rect">
            <a:avLst/>
          </a:prstGeom>
          <a:effectLst>
            <a:glow rad="101600">
              <a:schemeClr val="bg1">
                <a:alpha val="6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rot="19237543">
            <a:off x="561868" y="3563292"/>
            <a:ext cx="936300" cy="85939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3" name="Скругленный прямоугольник 2"/>
          <p:cNvSpPr/>
          <p:nvPr/>
        </p:nvSpPr>
        <p:spPr>
          <a:xfrm>
            <a:off x="1763688" y="3363838"/>
            <a:ext cx="6912768" cy="1532334"/>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uk-UA" sz="2800" b="1" dirty="0" smtClean="0"/>
              <a:t>4.</a:t>
            </a:r>
            <a:r>
              <a:rPr lang="ru-RU" sz="2800" b="1" dirty="0" smtClean="0"/>
              <a:t> Уникайте тривалого перебування у воді.</a:t>
            </a:r>
            <a:r>
              <a:rPr lang="ru-RU" sz="2800" dirty="0" smtClean="0"/>
              <a:t> Перехолодження може спричинити судоми.</a:t>
            </a:r>
            <a:endParaRPr lang="uk-UA" sz="2800" dirty="0" smtClean="0"/>
          </a:p>
        </p:txBody>
      </p:sp>
      <p:pic>
        <p:nvPicPr>
          <p:cNvPr id="5" name="Рисунок 4" descr="pngwing.com (1).png"/>
          <p:cNvPicPr>
            <a:picLocks noChangeAspect="1"/>
          </p:cNvPicPr>
          <p:nvPr/>
        </p:nvPicPr>
        <p:blipFill>
          <a:blip r:embed="rId2" cstate="print"/>
          <a:stretch>
            <a:fillRect/>
          </a:stretch>
        </p:blipFill>
        <p:spPr>
          <a:xfrm>
            <a:off x="107504" y="2787774"/>
            <a:ext cx="2088232" cy="2198270"/>
          </a:xfrm>
          <a:prstGeom prst="rect">
            <a:avLst/>
          </a:prstGeom>
          <a:effectLst>
            <a:glow rad="101600">
              <a:schemeClr val="bg1">
                <a:alpha val="60000"/>
              </a:schemeClr>
            </a:glow>
          </a:effectLst>
        </p:spPr>
      </p:pic>
      <p:pic>
        <p:nvPicPr>
          <p:cNvPr id="6" name="Рисунок 5" descr="pngwing.com (1).png"/>
          <p:cNvPicPr>
            <a:picLocks noChangeAspect="1"/>
          </p:cNvPicPr>
          <p:nvPr/>
        </p:nvPicPr>
        <p:blipFill>
          <a:blip r:embed="rId3" cstate="print"/>
          <a:stretch>
            <a:fillRect/>
          </a:stretch>
        </p:blipFill>
        <p:spPr>
          <a:xfrm>
            <a:off x="2699792" y="-740618"/>
            <a:ext cx="4203969" cy="4206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55776" y="699542"/>
            <a:ext cx="6264696" cy="2485787"/>
          </a:xfrm>
          <a:prstGeom prst="round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ru-RU" sz="2800" b="1" dirty="0" smtClean="0"/>
          </a:p>
          <a:p>
            <a:pPr algn="ctr"/>
            <a:r>
              <a:rPr lang="ru-RU" sz="2800" b="1" dirty="0" smtClean="0"/>
              <a:t>5.Не плавайте далеко від берега.</a:t>
            </a:r>
            <a:r>
              <a:rPr lang="ru-RU" sz="2800" dirty="0" smtClean="0"/>
              <a:t> Якщо відчуваєте втому, повертайтеся негайно.</a:t>
            </a:r>
          </a:p>
          <a:p>
            <a:pPr algn="ctr"/>
            <a:endParaRPr lang="ru-RU" sz="2800" dirty="0"/>
          </a:p>
        </p:txBody>
      </p:sp>
      <p:pic>
        <p:nvPicPr>
          <p:cNvPr id="4" name="Рисунок 3" descr="pngwing.com.png"/>
          <p:cNvPicPr>
            <a:picLocks noChangeAspect="1"/>
          </p:cNvPicPr>
          <p:nvPr/>
        </p:nvPicPr>
        <p:blipFill>
          <a:blip r:embed="rId2" cstate="print">
            <a:lum bright="10000" contrast="20000"/>
          </a:blip>
          <a:stretch>
            <a:fillRect/>
          </a:stretch>
        </p:blipFill>
        <p:spPr>
          <a:xfrm>
            <a:off x="282039" y="1779662"/>
            <a:ext cx="3170260" cy="3237628"/>
          </a:xfrm>
          <a:prstGeom prst="rect">
            <a:avLst/>
          </a:prstGeom>
        </p:spPr>
      </p:pic>
      <p:pic>
        <p:nvPicPr>
          <p:cNvPr id="9218" name="Picture 2" descr="Пін містить це зображення:"/>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80112" y="2211710"/>
            <a:ext cx="2814439" cy="25988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Правила поводження на воді | Святецький ліцей"/>
          <p:cNvPicPr>
            <a:picLocks noChangeAspect="1" noChangeArrowheads="1"/>
          </p:cNvPicPr>
          <p:nvPr/>
        </p:nvPicPr>
        <p:blipFill>
          <a:blip r:embed="rId2" cstate="print">
            <a:clrChange>
              <a:clrFrom>
                <a:srgbClr val="FFFFCC"/>
              </a:clrFrom>
              <a:clrTo>
                <a:srgbClr val="FFFFCC">
                  <a:alpha val="0"/>
                </a:srgbClr>
              </a:clrTo>
            </a:clrChange>
          </a:blip>
          <a:srcRect/>
          <a:stretch>
            <a:fillRect/>
          </a:stretch>
        </p:blipFill>
        <p:spPr bwMode="auto">
          <a:xfrm>
            <a:off x="3491880" y="0"/>
            <a:ext cx="4176464" cy="3081018"/>
          </a:xfrm>
          <a:prstGeom prst="rect">
            <a:avLst/>
          </a:prstGeom>
          <a:ln>
            <a:noFill/>
          </a:ln>
          <a:effectLst>
            <a:softEdge rad="112500"/>
          </a:effectLst>
        </p:spPr>
      </p:pic>
      <p:sp>
        <p:nvSpPr>
          <p:cNvPr id="2" name="Скругленный прямоугольник 1"/>
          <p:cNvSpPr/>
          <p:nvPr/>
        </p:nvSpPr>
        <p:spPr>
          <a:xfrm>
            <a:off x="3275856" y="3147814"/>
            <a:ext cx="5544616" cy="1328023"/>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t>6. Не грайте у воді в ризиковані ігри.</a:t>
            </a:r>
            <a:r>
              <a:rPr lang="ru-RU" sz="2400" dirty="0" smtClean="0"/>
              <a:t> Захоплення такими розвагами може призвести до небезпеки.</a:t>
            </a:r>
            <a:endParaRPr lang="ru-RU" sz="2400" dirty="0"/>
          </a:p>
        </p:txBody>
      </p:sp>
      <p:pic>
        <p:nvPicPr>
          <p:cNvPr id="4" name="Рисунок 3" descr="pngwing.com.png"/>
          <p:cNvPicPr>
            <a:picLocks noChangeAspect="1"/>
          </p:cNvPicPr>
          <p:nvPr/>
        </p:nvPicPr>
        <p:blipFill>
          <a:blip r:embed="rId3" cstate="print">
            <a:lum bright="10000" contrast="20000"/>
          </a:blip>
          <a:stretch>
            <a:fillRect/>
          </a:stretch>
        </p:blipFill>
        <p:spPr>
          <a:xfrm>
            <a:off x="251520" y="843558"/>
            <a:ext cx="3099750" cy="3165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rot="19237543">
            <a:off x="448103" y="2920904"/>
            <a:ext cx="1017366" cy="1369072"/>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3" name="Скругленный прямоугольник 2"/>
          <p:cNvSpPr/>
          <p:nvPr/>
        </p:nvSpPr>
        <p:spPr>
          <a:xfrm>
            <a:off x="1763688" y="3003798"/>
            <a:ext cx="6912768" cy="1532334"/>
          </a:xfrm>
          <a:prstGeom prst="roundRect">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uk-UA" sz="2800" dirty="0" smtClean="0"/>
              <a:t>7.</a:t>
            </a:r>
            <a:r>
              <a:rPr lang="ru-RU" sz="2800" b="1" dirty="0" smtClean="0"/>
              <a:t> У разі небезпеки – не панікуйте!</a:t>
            </a:r>
            <a:r>
              <a:rPr lang="ru-RU" sz="2800" dirty="0" smtClean="0"/>
              <a:t> Покличте на допомогу, намагайтеся зберігати спокій.</a:t>
            </a:r>
            <a:endParaRPr lang="uk-UA" sz="2800" dirty="0" smtClean="0"/>
          </a:p>
        </p:txBody>
      </p:sp>
      <p:pic>
        <p:nvPicPr>
          <p:cNvPr id="5" name="Рисунок 4" descr="pngwing.com (1).png"/>
          <p:cNvPicPr>
            <a:picLocks noChangeAspect="1"/>
          </p:cNvPicPr>
          <p:nvPr/>
        </p:nvPicPr>
        <p:blipFill>
          <a:blip r:embed="rId2" cstate="print"/>
          <a:stretch>
            <a:fillRect/>
          </a:stretch>
        </p:blipFill>
        <p:spPr>
          <a:xfrm>
            <a:off x="0" y="2335188"/>
            <a:ext cx="2257317" cy="2376264"/>
          </a:xfrm>
          <a:prstGeom prst="rect">
            <a:avLst/>
          </a:prstGeom>
          <a:effectLst>
            <a:glow rad="101600">
              <a:schemeClr val="bg1">
                <a:alpha val="60000"/>
              </a:schemeClr>
            </a:glow>
          </a:effectLst>
        </p:spPr>
      </p:pic>
      <p:pic>
        <p:nvPicPr>
          <p:cNvPr id="8" name="Рисунок 7" descr="pngwing.com (1).png"/>
          <p:cNvPicPr>
            <a:picLocks noChangeAspect="1"/>
          </p:cNvPicPr>
          <p:nvPr/>
        </p:nvPicPr>
        <p:blipFill>
          <a:blip r:embed="rId3" cstate="print"/>
          <a:stretch>
            <a:fillRect/>
          </a:stretch>
        </p:blipFill>
        <p:spPr>
          <a:xfrm>
            <a:off x="2915816" y="-740618"/>
            <a:ext cx="4203969" cy="4206772"/>
          </a:xfrm>
          <a:prstGeom prst="rect">
            <a:avLst/>
          </a:prstGeom>
        </p:spPr>
      </p:pic>
      <p:pic>
        <p:nvPicPr>
          <p:cNvPr id="9" name="Picture 5" descr="Більше 470 стокових ілюстрацій, векторної графіки та картинок роялті-фрі на тему вишка рятувальників - iStock"/>
          <p:cNvPicPr>
            <a:picLocks noChangeAspect="1" noChangeArrowheads="1"/>
          </p:cNvPicPr>
          <p:nvPr/>
        </p:nvPicPr>
        <p:blipFill>
          <a:blip r:embed="rId4" cstate="print">
            <a:clrChange>
              <a:clrFrom>
                <a:srgbClr val="FFFFFF"/>
              </a:clrFrom>
              <a:clrTo>
                <a:srgbClr val="FFFFFF">
                  <a:alpha val="0"/>
                </a:srgbClr>
              </a:clrTo>
            </a:clrChange>
          </a:blip>
          <a:srcRect t="10786"/>
          <a:stretch>
            <a:fillRect/>
          </a:stretch>
        </p:blipFill>
        <p:spPr bwMode="auto">
          <a:xfrm>
            <a:off x="7236296" y="987574"/>
            <a:ext cx="2245674" cy="20034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2439</TotalTime>
  <Words>234</Words>
  <Application>Microsoft Office PowerPoint</Application>
  <PresentationFormat>Экран (16:9)</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rozumniki</dc:creator>
  <cp:lastModifiedBy>rozumniki</cp:lastModifiedBy>
  <cp:revision>52</cp:revision>
  <dcterms:created xsi:type="dcterms:W3CDTF">2024-02-16T10:27:57Z</dcterms:created>
  <dcterms:modified xsi:type="dcterms:W3CDTF">2025-04-28T19:29:06Z</dcterms:modified>
</cp:coreProperties>
</file>