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36" r:id="rId3"/>
    <p:sldId id="331" r:id="rId4"/>
    <p:sldId id="332" r:id="rId5"/>
    <p:sldId id="333" r:id="rId6"/>
    <p:sldId id="338" r:id="rId7"/>
    <p:sldId id="337" r:id="rId8"/>
    <p:sldId id="339" r:id="rId9"/>
    <p:sldId id="334" r:id="rId10"/>
    <p:sldId id="278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4598" autoAdjust="0"/>
  </p:normalViewPr>
  <p:slideViewPr>
    <p:cSldViewPr>
      <p:cViewPr>
        <p:scale>
          <a:sx n="60" d="100"/>
          <a:sy n="60" d="100"/>
        </p:scale>
        <p:origin x="-35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2BD1-A563-4480-9883-FED7A6413FA6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8F01-6F57-48CD-A01D-AF224A9DC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8F01-6F57-48CD-A01D-AF224A9DC0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8C13-DA77-4989-B0F6-D92B9C1A83E9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3253949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11" Type="http://schemas.openxmlformats.org/officeDocument/2006/relationships/image" Target="../media/image13.png"/><Relationship Id="rId5" Type="http://schemas.openxmlformats.org/officeDocument/2006/relationships/image" Target="../media/image8.tiff"/><Relationship Id="rId10" Type="http://schemas.microsoft.com/office/2007/relationships/hdphoto" Target="../media/hdphoto13.wdp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5436" cy="63116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Valya\Downloads\pngwing.com (1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4176464" cy="3536128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2214578" cy="32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681663"/>
            <a:ext cx="77048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Ділення багатоцифрових чисел на двоцифрові та трицифрові числа. Повторення множення на трицифрове число. Розв</a:t>
            </a:r>
            <a:r>
              <a:rPr kumimoji="0" lang="uk-UA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язування задач.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№№ 751-763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273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65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Домашнє</a:t>
            </a:r>
            <a:r>
              <a:rPr lang="ru-RU" sz="54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</a:t>
            </a:r>
            <a:endParaRPr lang="ru-RU" sz="54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060848"/>
            <a:ext cx="8712968" cy="4464496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7996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8019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517232"/>
            <a:ext cx="590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0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3238" y="-8306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252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1907704" y="2708920"/>
            <a:ext cx="515155" cy="8242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68276"/>
            <a:ext cx="656822" cy="6825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2411760" y="2780928"/>
            <a:ext cx="605307" cy="7212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06566"/>
            <a:ext cx="515155" cy="73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24632"/>
            <a:ext cx="682580" cy="70833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827584" y="2708920"/>
            <a:ext cx="515155" cy="8242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11932"/>
            <a:ext cx="682580" cy="70833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563888" y="548680"/>
            <a:ext cx="515155" cy="82424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27984" y="-708338"/>
            <a:ext cx="682580" cy="70833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1331640" y="2708919"/>
            <a:ext cx="542990" cy="79087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580112" y="-81947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88424" y="-461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28992" y="-779181"/>
            <a:ext cx="682581" cy="779181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7226601" y="-7977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07980" y="-8181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87952" y="-7163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532440" y="-603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926275" y="-6594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535386" y="-7736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269843" y="-7731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47" name="Рисунок 146" descr="хлоачик і парта.png"/>
          <p:cNvPicPr>
            <a:picLocks noChangeAspect="1"/>
          </p:cNvPicPr>
          <p:nvPr/>
        </p:nvPicPr>
        <p:blipFill>
          <a:blip r:embed="rId8" cstate="print"/>
          <a:srcRect b="28739"/>
          <a:stretch>
            <a:fillRect/>
          </a:stretch>
        </p:blipFill>
        <p:spPr>
          <a:xfrm>
            <a:off x="395536" y="4437112"/>
            <a:ext cx="1872208" cy="2157982"/>
          </a:xfrm>
          <a:prstGeom prst="rect">
            <a:avLst/>
          </a:prstGeom>
        </p:spPr>
      </p:pic>
      <p:pic>
        <p:nvPicPr>
          <p:cNvPr id="148" name="Picture 14" descr="Деревянный сундук реалистичный набор с изображениями открытых и закрытых  пустых сундуков с сокровищами на белом | Бесплатно векторы">
            <a:extLst>
              <a:ext uri="{FF2B5EF4-FFF2-40B4-BE49-F238E27FC236}">
                <a16:creationId xmlns="" xmlns:a16="http://schemas.microsoft.com/office/drawing/2014/main" id="{24931F73-8EE1-D81C-DE97-D706FAE36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lum contrast="20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7442" b="75581" l="55272" r="95048">
                        <a14:foregroundMark x1="55272" y1="45349" x2="55272" y2="45349"/>
                        <a14:foregroundMark x1="55591" y1="64884" x2="55591" y2="64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71" t="32723" b="19401"/>
          <a:stretch/>
        </p:blipFill>
        <p:spPr bwMode="auto">
          <a:xfrm>
            <a:off x="5111552" y="4537080"/>
            <a:ext cx="3699531" cy="232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Групувати 12">
            <a:extLst>
              <a:ext uri="{FF2B5EF4-FFF2-40B4-BE49-F238E27FC236}">
                <a16:creationId xmlns="" xmlns:a16="http://schemas.microsoft.com/office/drawing/2014/main" id="{3A59B7D4-D7E7-F3BE-0DB9-81A6F81F8657}"/>
              </a:ext>
            </a:extLst>
          </p:cNvPr>
          <p:cNvGrpSpPr/>
          <p:nvPr/>
        </p:nvGrpSpPr>
        <p:grpSpPr>
          <a:xfrm>
            <a:off x="5111552" y="3717032"/>
            <a:ext cx="4032448" cy="3286958"/>
            <a:chOff x="648027" y="2793601"/>
            <a:chExt cx="2635433" cy="2860358"/>
          </a:xfrm>
        </p:grpSpPr>
        <p:pic>
          <p:nvPicPr>
            <p:cNvPr id="150" name="Picture 14" descr="Деревянный сундук реалистичный набор с изображениями открытых и закрытых  пустых сундуков с сокровищами на белом | Бесплатно векторы">
              <a:extLst>
                <a:ext uri="{FF2B5EF4-FFF2-40B4-BE49-F238E27FC236}">
                  <a16:creationId xmlns="" xmlns:a16="http://schemas.microsoft.com/office/drawing/2014/main" id="{4C493922-3792-05BB-F16F-571B8D8088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lum contrast="20000"/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19070" b="75581" l="10863" r="46965">
                          <a14:foregroundMark x1="24281" y1="63023" x2="24281" y2="63023"/>
                          <a14:foregroundMark x1="37220" y1="56977" x2="37220" y2="56977"/>
                          <a14:foregroundMark x1="44409" y1="53953" x2="44409" y2="53953"/>
                          <a14:foregroundMark x1="44249" y1="28372" x2="44249" y2="28372"/>
                          <a14:foregroundMark x1="33387" y1="44186" x2="30990" y2="46047"/>
                          <a14:foregroundMark x1="11981" y1="28837" x2="14537" y2="29535"/>
                          <a14:foregroundMark x1="12620" y1="62093" x2="23323" y2="65116"/>
                          <a14:foregroundMark x1="23962" y1="75116" x2="30351" y2="74186"/>
                          <a14:foregroundMark x1="19649" y1="55814" x2="39457" y2="59302"/>
                          <a14:foregroundMark x1="42013" y1="51628" x2="42013" y2="51628"/>
                          <a14:foregroundMark x1="36741" y1="51628" x2="14377" y2="52093"/>
                          <a14:foregroundMark x1="23642" y1="46279" x2="35463" y2="43721"/>
                          <a14:foregroundMark x1="28594" y1="58372" x2="27316" y2="62791"/>
                          <a14:foregroundMark x1="45527" y1="33023" x2="45048" y2="34419"/>
                          <a14:foregroundMark x1="42652" y1="47442" x2="42652" y2="47442"/>
                          <a14:foregroundMark x1="45687" y1="50698" x2="45687" y2="50698"/>
                          <a14:foregroundMark x1="46006" y1="51163" x2="46006" y2="51163"/>
                          <a14:foregroundMark x1="46965" y1="51395" x2="46965" y2="51395"/>
                          <a14:foregroundMark x1="45048" y1="72558" x2="45048" y2="72558"/>
                          <a14:foregroundMark x1="21246" y1="68372" x2="30192" y2="65349"/>
                          <a14:foregroundMark x1="25080" y1="66977" x2="30192" y2="66977"/>
                          <a14:foregroundMark x1="27157" y1="67674" x2="22684" y2="69535"/>
                          <a14:foregroundMark x1="35304" y1="75581" x2="35304" y2="75581"/>
                          <a14:foregroundMark x1="31470" y1="60930" x2="36901" y2="60698"/>
                          <a14:foregroundMark x1="27316" y1="60465" x2="21406" y2="60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738" t="12175" r="49063" b="17988"/>
            <a:stretch/>
          </p:blipFill>
          <p:spPr bwMode="auto">
            <a:xfrm>
              <a:off x="648027" y="2793601"/>
              <a:ext cx="2635433" cy="2860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986D359C-8A8A-2881-A02B-9415EE4DBE8F}"/>
                </a:ext>
              </a:extLst>
            </p:cNvPr>
            <p:cNvSpPr txBox="1"/>
            <p:nvPr/>
          </p:nvSpPr>
          <p:spPr>
            <a:xfrm>
              <a:off x="1095441" y="3670875"/>
              <a:ext cx="1670344" cy="1511254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Напишіть каліграфічно, </a:t>
              </a:r>
              <a:r>
                <a:rPr lang="uk-UA" sz="2400" b="1" dirty="0" smtClean="0">
                  <a:solidFill>
                    <a:srgbClr val="FFFF00"/>
                  </a:solidFill>
                </a:rPr>
                <a:t>різницю чисел </a:t>
              </a:r>
            </a:p>
            <a:p>
              <a:pPr algn="ctr"/>
              <a:r>
                <a:rPr lang="uk-UA" sz="2400" b="1" dirty="0" smtClean="0">
                  <a:solidFill>
                    <a:srgbClr val="FFFF00"/>
                  </a:solidFill>
                </a:rPr>
                <a:t>1075 і 62.</a:t>
              </a:r>
              <a:endParaRPr lang="uk-UA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5" name="Рисунок 15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4572000" y="2708920"/>
            <a:ext cx="515155" cy="824248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5076056" y="2780928"/>
            <a:ext cx="605307" cy="721217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491880" y="2708920"/>
            <a:ext cx="515155" cy="824248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3995936" y="2765628"/>
            <a:ext cx="504056" cy="734169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7308304" y="2780928"/>
            <a:ext cx="515155" cy="824248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7812360" y="2780928"/>
            <a:ext cx="605307" cy="721217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6228184" y="2780928"/>
            <a:ext cx="515155" cy="824248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6732240" y="2708920"/>
            <a:ext cx="543821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06760" cy="6480720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79235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645024"/>
            <a:ext cx="1761309" cy="30963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1268760"/>
            <a:ext cx="1296144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80 000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268760"/>
            <a:ext cx="1296144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80 000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780928"/>
            <a:ext cx="1800200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1 200 000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268760"/>
            <a:ext cx="1296144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268760"/>
            <a:ext cx="1152128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chemeClr val="tx1"/>
                </a:solidFill>
              </a:rPr>
              <a:t>400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780928"/>
            <a:ext cx="2088232" cy="5040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06760" cy="6408712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764704"/>
            <a:ext cx="84620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51720" y="1844824"/>
            <a:ext cx="10715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uk-UA" sz="2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uk-UA" sz="200" spc="-3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2279152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3536" y="2279152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99288" y="227915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99288" y="292209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2564904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cap="none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uk-UA" sz="1600" cap="none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cap="none" spc="-15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6  8</a:t>
            </a:r>
            <a:endParaRPr lang="ru-RU" sz="2400" cap="none" spc="-15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4440" y="1849954"/>
            <a:ext cx="10715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uk-UA" sz="100" spc="6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spc="6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uk-UA" sz="200" spc="-3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5944" y="2207144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71696" y="220714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1696" y="285008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spc="64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ru-RU" sz="2400" cap="none" spc="640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88224" y="2564904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cap="none" spc="300" dirty="0" smtClean="0">
                <a:ln w="12700">
                  <a:noFill/>
                  <a:prstDash val="solid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8 4</a:t>
            </a:r>
            <a:endParaRPr lang="ru-RU" sz="2400" cap="none" dirty="0">
              <a:ln w="12700">
                <a:noFill/>
                <a:prstDash val="solid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" name="Рисунок 36" descr="хлоачик і парта.png"/>
          <p:cNvPicPr>
            <a:picLocks noChangeAspect="1"/>
          </p:cNvPicPr>
          <p:nvPr/>
        </p:nvPicPr>
        <p:blipFill>
          <a:blip r:embed="rId3" cstate="print"/>
          <a:srcRect b="28739"/>
          <a:stretch>
            <a:fillRect/>
          </a:stretch>
        </p:blipFill>
        <p:spPr>
          <a:xfrm>
            <a:off x="3563888" y="3501008"/>
            <a:ext cx="2664296" cy="307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06760" cy="6480720"/>
          </a:xfrm>
          <a:prstGeom prst="roundRect">
            <a:avLst>
              <a:gd name="adj" fmla="val 5962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67544" y="188640"/>
            <a:ext cx="82134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1628800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57 т 890 кг : 35 кг =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6288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1654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27584" y="2420888"/>
          <a:ext cx="4608516" cy="381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</a:tblGrid>
              <a:tr h="3816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5616" y="2348880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 </a:t>
            </a:r>
            <a:r>
              <a:rPr lang="uk-UA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5 7 8 9 0</a:t>
            </a:r>
            <a:endParaRPr lang="ru-RU" sz="3200" b="1" spc="3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31840" y="2780928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775444" y="2777284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03848" y="2348880"/>
            <a:ext cx="1214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708920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708920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79712" y="5445224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249289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 </a:t>
            </a:r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5445224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708920"/>
            <a:ext cx="357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6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9" y="270892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708920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19672" y="47251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259632" y="3501008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2 1 0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472514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187624" y="393305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97971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400506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87624" y="3212976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61967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21297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712" y="5013176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1 4 0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22108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1 7 5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39752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9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712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3861048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39752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4653136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963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1654269551_21-flomaster-club-p-matematika-risunok-dlya-detei-krasivo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0"/>
            <a:ext cx="2639730" cy="252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06760" cy="6408712"/>
          </a:xfrm>
          <a:prstGeom prst="roundRect">
            <a:avLst>
              <a:gd name="adj" fmla="val 5962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67544" y="188640"/>
            <a:ext cx="82134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628800"/>
            <a:ext cx="370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206 м 272 мм: 88 мм =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6288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2344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420888"/>
          <a:ext cx="4608516" cy="381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</a:tblGrid>
              <a:tr h="3816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92" y="2348880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 </a:t>
            </a:r>
            <a:r>
              <a:rPr lang="uk-UA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2 0 6 2 7 2</a:t>
            </a:r>
            <a:endParaRPr lang="ru-RU" sz="3200" b="1" spc="3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75856" y="2780928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919460" y="2777284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47864" y="2348880"/>
            <a:ext cx="1214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8 8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2708920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270892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1 7 6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23728" y="5445224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9552" y="249289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 </a:t>
            </a:r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5445224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708920"/>
            <a:ext cx="357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5" y="270892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708920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63688" y="47251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03648" y="3501008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2 6 4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472514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0" y="393305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23728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400506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31640" y="3212976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763688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5616" y="321297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5013176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3 5 2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422108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3 5 2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7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3861048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83768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3728" y="4653136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3648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pngwing.com (2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284984"/>
            <a:ext cx="2483768" cy="308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06760" cy="6480720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82134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1628800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167 кг 884 г : 47 г =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6288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black"/>
                </a:solidFill>
              </a:rPr>
              <a:t>3572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2420888"/>
          <a:ext cx="4608516" cy="381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</a:tblGrid>
              <a:tr h="3816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5616" y="2348880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 </a:t>
            </a:r>
            <a:r>
              <a:rPr lang="uk-UA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1 6 7 8 8 4</a:t>
            </a:r>
            <a:endParaRPr lang="ru-RU" sz="3200" b="1" spc="3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2780928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35484" y="2777284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63888" y="2348880"/>
            <a:ext cx="1214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4 7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708920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7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70892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1 4 1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71800" y="5445224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5576" y="249289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 </a:t>
            </a:r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5445224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2708920"/>
            <a:ext cx="357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4009" y="270892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2708920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051720" y="47251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619672" y="3501008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2 3 5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472514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9672" y="393305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3975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400506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59632" y="321297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7971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6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321297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5013176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9 4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1720" y="422108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3 2 9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1800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1720" y="3861048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4653136"/>
            <a:ext cx="427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9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1967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1654269551_21-flomaster-club-p-matematika-risunok-dlya-detei-krasivo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0"/>
            <a:ext cx="2639730" cy="252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06760" cy="6480720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82134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1628800"/>
            <a:ext cx="3469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401 км 600 м : 64 м =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6288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black"/>
                </a:solidFill>
              </a:rPr>
              <a:t>6275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2420888"/>
          <a:ext cx="4608516" cy="381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  <a:gridCol w="384043"/>
              </a:tblGrid>
              <a:tr h="3816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5616" y="2348880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 </a:t>
            </a:r>
            <a:r>
              <a:rPr lang="uk-UA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4 0 1 6 0 0</a:t>
            </a:r>
            <a:endParaRPr lang="ru-RU" sz="3200" b="1" spc="3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2780928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35484" y="2777284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63888" y="2348880"/>
            <a:ext cx="1214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6 4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708920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7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70892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3 8 4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71800" y="5445224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5576" y="249289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 </a:t>
            </a:r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5445224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2708920"/>
            <a:ext cx="357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4009" y="270892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5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2708920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6 </a:t>
            </a:r>
            <a:endParaRPr lang="ru-RU" sz="3200" b="1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051720" y="47251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619672" y="3501008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1 2 8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472514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9672" y="393305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3975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6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400506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59632" y="3212976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7971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7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321297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cap="none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Bahnschrift" pitchFamily="34" charset="0"/>
                <a:cs typeface="Times New Roman" pitchFamily="18" charset="0"/>
              </a:rPr>
              <a:t>-</a:t>
            </a:r>
            <a:endParaRPr lang="ru-RU" sz="3200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39752" y="5013176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3 2 0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422108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4 4 8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1800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386104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8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1720" y="3861048"/>
            <a:ext cx="499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4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4653136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0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39752" y="4653136"/>
            <a:ext cx="859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3 2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19672" y="31409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ston" pitchFamily="66" charset="0"/>
              </a:rPr>
              <a:t>1</a:t>
            </a:r>
            <a:endParaRPr lang="ru-RU" sz="3200" b="1" cap="none" spc="300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 descr="pngwing.com (2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84984"/>
            <a:ext cx="2483768" cy="308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06760" cy="633670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476672"/>
            <a:ext cx="7128792" cy="13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717032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1) 43 – 4 =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717032"/>
            <a:ext cx="171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39 (км/год)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717032"/>
            <a:ext cx="2947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-  </a:t>
            </a:r>
            <a:r>
              <a:rPr lang="ru-RU" sz="2400" dirty="0" err="1" smtClean="0">
                <a:solidFill>
                  <a:prstClr val="black"/>
                </a:solidFill>
              </a:rPr>
              <a:t>швидкість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горобця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221088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2) 43 + 7 =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221088"/>
            <a:ext cx="171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50 (км/год)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221088"/>
            <a:ext cx="285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dirty="0" err="1" smtClean="0">
                <a:solidFill>
                  <a:prstClr val="black"/>
                </a:solidFill>
              </a:rPr>
              <a:t>швидкість</a:t>
            </a:r>
            <a:r>
              <a:rPr lang="ru-RU" sz="2400" dirty="0" smtClean="0">
                <a:solidFill>
                  <a:prstClr val="black"/>
                </a:solidFill>
              </a:rPr>
              <a:t> зяблика;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971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 smtClean="0">
                <a:solidFill>
                  <a:prstClr val="black"/>
                </a:solidFill>
              </a:rPr>
              <a:t>Відповідь</a:t>
            </a:r>
            <a:r>
              <a:rPr lang="ru-RU" sz="2400" dirty="0" smtClean="0">
                <a:solidFill>
                  <a:prstClr val="black"/>
                </a:solidFill>
              </a:rPr>
              <a:t>: </a:t>
            </a:r>
            <a:r>
              <a:rPr lang="ru-RU" sz="2400" dirty="0" err="1" smtClean="0">
                <a:solidFill>
                  <a:prstClr val="black"/>
                </a:solidFill>
              </a:rPr>
              <a:t>горобець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літає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зі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швидкістю</a:t>
            </a:r>
            <a:r>
              <a:rPr lang="ru-RU" sz="2400" dirty="0" smtClean="0">
                <a:solidFill>
                  <a:prstClr val="black"/>
                </a:solidFill>
              </a:rPr>
              <a:t> 39 км/год, зяблик 50 км/год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44824"/>
            <a:ext cx="1671657" cy="12241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2514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6407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18051</TotalTime>
  <Words>371</Words>
  <Application>Microsoft Office PowerPoint</Application>
  <PresentationFormat>Экран (4:3)</PresentationFormat>
  <Paragraphs>211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Позначення частин числа дробом. Ділення на двоцифрове число. Розв’язування задач на знаходження частини від числа. с. 81-82 (№ 610-615)</dc:title>
  <dc:creator>User</dc:creator>
  <cp:lastModifiedBy>rozumniki</cp:lastModifiedBy>
  <cp:revision>228</cp:revision>
  <dcterms:created xsi:type="dcterms:W3CDTF">2023-03-28T14:16:32Z</dcterms:created>
  <dcterms:modified xsi:type="dcterms:W3CDTF">2024-05-01T07:04:45Z</dcterms:modified>
</cp:coreProperties>
</file>