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5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6" r:id="rId12"/>
    <p:sldId id="269" r:id="rId13"/>
    <p:sldId id="263" r:id="rId14"/>
    <p:sldId id="26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9" autoAdjust="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25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8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58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30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92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820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50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06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58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7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98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62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42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57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71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80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4C43-3296-4FE0-9B86-D4A2C6A0F96B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21C188-DA60-49FE-B4AF-468258E867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848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681174" y="285903"/>
            <a:ext cx="9638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</a:rPr>
              <a:t>29ур.      </a:t>
            </a:r>
            <a:r>
              <a:rPr lang="uk-UA" sz="4000" b="1" dirty="0" smtClean="0">
                <a:solidFill>
                  <a:srgbClr val="00B0F0"/>
                </a:solidFill>
              </a:rPr>
              <a:t>НОВІ  ТЕРИТОРІЇ  МИСТЕЦТВА. </a:t>
            </a:r>
            <a:endParaRPr lang="uk-UA" sz="4000" b="1" dirty="0" smtClean="0">
              <a:solidFill>
                <a:srgbClr val="00B0F0"/>
              </a:solidFill>
            </a:endParaRPr>
          </a:p>
          <a:p>
            <a:r>
              <a:rPr lang="uk-UA" sz="4000" b="1" dirty="0">
                <a:solidFill>
                  <a:srgbClr val="00B0F0"/>
                </a:solidFill>
              </a:rPr>
              <a:t> </a:t>
            </a:r>
            <a:r>
              <a:rPr lang="uk-UA" sz="4000" b="1" dirty="0" smtClean="0">
                <a:solidFill>
                  <a:srgbClr val="00B0F0"/>
                </a:solidFill>
              </a:rPr>
              <a:t>                    </a:t>
            </a:r>
            <a:r>
              <a:rPr lang="uk-UA" sz="4000" b="1" dirty="0" smtClean="0">
                <a:solidFill>
                  <a:srgbClr val="00B0F0"/>
                </a:solidFill>
              </a:rPr>
              <a:t>          БІОТЕК</a:t>
            </a:r>
            <a:r>
              <a:rPr lang="uk-UA" sz="4000" b="1" dirty="0" smtClean="0">
                <a:solidFill>
                  <a:srgbClr val="00B0F0"/>
                </a:solidFill>
              </a:rPr>
              <a:t>.        </a:t>
            </a:r>
            <a:endParaRPr lang="uk-UA" sz="4000" b="1" dirty="0">
              <a:solidFill>
                <a:srgbClr val="00B0F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2" y="1830060"/>
            <a:ext cx="5248615" cy="3739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04" t="1857" r="525" b="8981"/>
          <a:stretch/>
        </p:blipFill>
        <p:spPr>
          <a:xfrm>
            <a:off x="6089271" y="2831692"/>
            <a:ext cx="5694690" cy="3583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636" y="5790415"/>
            <a:ext cx="423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Новоукраїнський</a:t>
            </a:r>
            <a:r>
              <a:rPr lang="uk-UA" b="1" dirty="0" smtClean="0"/>
              <a:t> ліцей №6</a:t>
            </a:r>
          </a:p>
          <a:p>
            <a:r>
              <a:rPr lang="uk-UA" b="1" dirty="0" err="1" smtClean="0"/>
              <a:t>Елізбарян</a:t>
            </a:r>
            <a:r>
              <a:rPr lang="uk-UA" b="1" dirty="0" smtClean="0"/>
              <a:t> А.М.-вчитель мистецтва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10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164" y="831273"/>
            <a:ext cx="267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Варіанти 2 – 4.  </a:t>
            </a:r>
            <a:endParaRPr lang="uk-UA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2" y="1504335"/>
            <a:ext cx="11587658" cy="43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4872" y="737617"/>
            <a:ext cx="8392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Варіант</a:t>
            </a:r>
            <a:r>
              <a:rPr lang="ru-RU" sz="2000" b="1" dirty="0" smtClean="0">
                <a:solidFill>
                  <a:srgbClr val="C00000"/>
                </a:solidFill>
              </a:rPr>
              <a:t> 5.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Створи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ескіз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споруди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майбутнього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стилі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біотек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.  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8" y="3008586"/>
            <a:ext cx="3181350" cy="3581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8" y="1370286"/>
            <a:ext cx="2696551" cy="4242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95" y="1370286"/>
            <a:ext cx="3009900" cy="3276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00" y="3456261"/>
            <a:ext cx="30765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6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8" y="1776880"/>
            <a:ext cx="5356346" cy="33555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82" y="312518"/>
            <a:ext cx="4435202" cy="62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504410" y="706582"/>
            <a:ext cx="592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РЕФЛЕКСІЯ :  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85944" y="1701719"/>
            <a:ext cx="62584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Що таке </a:t>
            </a:r>
            <a:r>
              <a:rPr lang="uk-UA" sz="2000" b="1" dirty="0" err="1" smtClean="0">
                <a:solidFill>
                  <a:schemeClr val="bg2">
                    <a:lumMod val="10000"/>
                  </a:schemeClr>
                </a:solidFill>
              </a:rPr>
              <a:t>біотек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endParaRPr lang="uk-UA" sz="20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Чи будуть запозичувати ідеї у природи для дизайну майбутнього?  </a:t>
            </a:r>
          </a:p>
          <a:p>
            <a:endParaRPr lang="uk-UA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На дозвіллі дізнайтесь, чи  є у світі </a:t>
            </a:r>
            <a:r>
              <a:rPr lang="uk-UA" sz="2000" b="1" dirty="0" err="1" smtClean="0">
                <a:solidFill>
                  <a:schemeClr val="bg2">
                    <a:lumMod val="10000"/>
                  </a:schemeClr>
                </a:solidFill>
              </a:rPr>
              <a:t>біотек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-творіння.  Хто їх створив та з яких матеріалів?  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8" y="2031634"/>
            <a:ext cx="5104032" cy="33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7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008119" y="1108364"/>
            <a:ext cx="5579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ВИКОРИСТАНІ  ДЖЕРЕЛА:  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18" y="2507672"/>
            <a:ext cx="802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1. Підручник «Мистецтво» 7кл.  </a:t>
            </a:r>
            <a:r>
              <a:rPr lang="uk-UA" sz="2000" b="1" dirty="0" err="1" smtClean="0">
                <a:solidFill>
                  <a:schemeClr val="bg2">
                    <a:lumMod val="10000"/>
                  </a:schemeClr>
                </a:solidFill>
              </a:rPr>
              <a:t>О.Гайдамака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,  </a:t>
            </a:r>
            <a:r>
              <a:rPr lang="uk-UA" sz="2000" b="1" dirty="0" err="1" smtClean="0">
                <a:solidFill>
                  <a:schemeClr val="bg2">
                    <a:lumMod val="10000"/>
                  </a:schemeClr>
                </a:solidFill>
              </a:rPr>
              <a:t>Н.Лємешева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endParaRPr lang="uk-UA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6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51610" y="512618"/>
            <a:ext cx="987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Дизайн активно реагує на виклики сьогодення, зокрема збереження екології. Фахівці </a:t>
            </a:r>
            <a:r>
              <a:rPr lang="uk-UA" sz="2000" b="1" dirty="0" err="1" smtClean="0">
                <a:solidFill>
                  <a:srgbClr val="C00000"/>
                </a:solidFill>
              </a:rPr>
              <a:t>біотеку</a:t>
            </a:r>
            <a:r>
              <a:rPr lang="uk-UA" sz="2000" b="1" dirty="0" smtClean="0">
                <a:solidFill>
                  <a:srgbClr val="C00000"/>
                </a:solidFill>
              </a:rPr>
              <a:t> – напряму архітектурного дизайну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– творять новий простір для життя людини, шукаючи підказки у природи, об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’</a:t>
            </a:r>
            <a:r>
              <a:rPr lang="uk-UA" sz="2000" b="1" dirty="0" err="1" smtClean="0">
                <a:solidFill>
                  <a:schemeClr val="bg2">
                    <a:lumMod val="10000"/>
                  </a:schemeClr>
                </a:solidFill>
              </a:rPr>
              <a:t>єднують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 дослідження з біології, інженерії, архітектури тощо.  </a:t>
            </a:r>
            <a:endParaRPr lang="uk-UA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9" y="1959231"/>
            <a:ext cx="3010975" cy="3010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305" b="5053"/>
          <a:stretch/>
        </p:blipFill>
        <p:spPr>
          <a:xfrm>
            <a:off x="8387071" y="3198018"/>
            <a:ext cx="3486850" cy="3320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351" y="2518280"/>
            <a:ext cx="4420752" cy="29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89" t="20328" r="4201" b="5006"/>
          <a:stretch/>
        </p:blipFill>
        <p:spPr>
          <a:xfrm>
            <a:off x="780187" y="264944"/>
            <a:ext cx="4903486" cy="3056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10" y="3493796"/>
            <a:ext cx="5354138" cy="3064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66" y="3578772"/>
            <a:ext cx="4635061" cy="2979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372" y="457200"/>
            <a:ext cx="4407850" cy="2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3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836977" y="896076"/>
            <a:ext cx="9610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Здавна архітектори надихалися «винаходами» природи. Наприклад, давньогрецькі колони (1), як і стовбури дерев, звужені догори, а їхні вертикальні жолобки повторюють стебла рослин, що робить колони міцними. 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 ребра (2) на зводах готичних храмів,   подібно до прожилків листя, виконують функцію міцного каркаса.  </a:t>
            </a:r>
            <a:endParaRPr lang="uk-UA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0" y="3028737"/>
            <a:ext cx="11672475" cy="31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43684" y="2699126"/>
            <a:ext cx="11021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Нині багато сучасних будівель (5-7) чи їхніх конструкцій (3,4) нагадують форми живої природи. А для  збереження екології  їх  обладнують сонячними </a:t>
            </a:r>
            <a:r>
              <a:rPr lang="uk-UA" sz="2000" b="1" dirty="0" err="1" smtClean="0">
                <a:solidFill>
                  <a:schemeClr val="bg2">
                    <a:lumMod val="10000"/>
                  </a:schemeClr>
                </a:solidFill>
              </a:rPr>
              <a:t>батареями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, колекторами для збору дощової води, терасами із зеленими насадженнями, природним освітленням …</a:t>
            </a:r>
            <a:endParaRPr lang="uk-UA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28" y="4022565"/>
            <a:ext cx="9601412" cy="2628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78" y="294968"/>
            <a:ext cx="9929512" cy="24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1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" y="438704"/>
            <a:ext cx="4077028" cy="3512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66" y="2463065"/>
            <a:ext cx="3105150" cy="4010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63" y="1709573"/>
            <a:ext cx="30861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7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9" y="456049"/>
            <a:ext cx="3651688" cy="3552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47" y="956113"/>
            <a:ext cx="3827736" cy="4966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03" y="2466975"/>
            <a:ext cx="3506973" cy="402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6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226709" y="1363662"/>
            <a:ext cx="35610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Макети будівель архітектори виконують для представлення своїх </a:t>
            </a:r>
            <a:r>
              <a:rPr lang="uk-UA" sz="2000" b="1" dirty="0" err="1" smtClean="0">
                <a:solidFill>
                  <a:schemeClr val="bg2">
                    <a:lumMod val="10000"/>
                  </a:schemeClr>
                </a:solidFill>
              </a:rPr>
              <a:t>проєктів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, демонструють на презентаціях і виставках. Вони дозволяють отримати уявлення про те, який вигляд матиме завершений </a:t>
            </a:r>
            <a:r>
              <a:rPr lang="uk-UA" sz="2000" b="1" dirty="0" err="1" smtClean="0">
                <a:solidFill>
                  <a:schemeClr val="bg2">
                    <a:lumMod val="10000"/>
                  </a:schemeClr>
                </a:solidFill>
              </a:rPr>
              <a:t>проєкт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 з різних ракурсів. Обговорити дизайн будівлі.  </a:t>
            </a:r>
            <a:endParaRPr lang="uk-UA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264" y="731086"/>
            <a:ext cx="4277031" cy="53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4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2109" y="706582"/>
            <a:ext cx="651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ТВОРЧЕ  ЗАВДАННЯ: 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565564"/>
            <a:ext cx="900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Варіант 1.  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Виліпи макет об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’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ємної композиції з </a:t>
            </a:r>
            <a:r>
              <a:rPr lang="uk-UA" sz="2000" b="1" dirty="0" err="1" smtClean="0">
                <a:solidFill>
                  <a:schemeClr val="bg2">
                    <a:lumMod val="10000"/>
                  </a:schemeClr>
                </a:solidFill>
              </a:rPr>
              <a:t>біотек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-будиночком .</a:t>
            </a:r>
            <a:endParaRPr lang="uk-UA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35" y="2459447"/>
            <a:ext cx="11568018" cy="373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00" y="451861"/>
            <a:ext cx="1045371" cy="12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9069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</TotalTime>
  <Words>271</Words>
  <Application>Microsoft Office PowerPoint</Application>
  <PresentationFormat>Широкоэкранный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Пасмо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Professional</dc:creator>
  <cp:lastModifiedBy>Admin</cp:lastModifiedBy>
  <cp:revision>11</cp:revision>
  <dcterms:created xsi:type="dcterms:W3CDTF">2025-03-24T06:30:28Z</dcterms:created>
  <dcterms:modified xsi:type="dcterms:W3CDTF">2025-06-10T07:23:59Z</dcterms:modified>
</cp:coreProperties>
</file>