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21" r:id="rId1"/>
  </p:sldMasterIdLst>
  <p:notesMasterIdLst>
    <p:notesMasterId r:id="rId15"/>
  </p:notesMasterIdLst>
  <p:sldIdLst>
    <p:sldId id="256" r:id="rId2"/>
    <p:sldId id="266" r:id="rId3"/>
    <p:sldId id="267" r:id="rId4"/>
    <p:sldId id="26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</p:sldIdLst>
  <p:sldSz cx="14630400" cy="8229600"/>
  <p:notesSz cx="8229600" cy="146304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  <p:embeddedFont>
      <p:font typeface="Wingdings 3" panose="05040102010807070707" pitchFamily="18" charset="2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94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054" y="822960"/>
            <a:ext cx="9601200" cy="3566161"/>
          </a:xfrm>
        </p:spPr>
        <p:txBody>
          <a:bodyPr anchor="b">
            <a:normAutofit/>
          </a:bodyPr>
          <a:lstStyle>
            <a:lvl1pPr algn="l">
              <a:defRPr sz="576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054" y="4612641"/>
            <a:ext cx="7680960" cy="233680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873614" y="10160"/>
            <a:ext cx="4572000" cy="45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329805" y="109855"/>
            <a:ext cx="7296786" cy="72967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682990" y="274320"/>
            <a:ext cx="5943600" cy="5943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803005" y="38734"/>
            <a:ext cx="5823587" cy="58235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14512" y="731522"/>
            <a:ext cx="5212079" cy="52120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05001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2960" y="640080"/>
            <a:ext cx="12982574" cy="374904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97282" y="4612640"/>
            <a:ext cx="9965052" cy="5486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2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114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anchor="ctr">
            <a:normAutofit/>
          </a:bodyPr>
          <a:lstStyle>
            <a:lvl1pPr algn="l">
              <a:defRPr sz="384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4937760"/>
            <a:ext cx="10243186" cy="225552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698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4" y="822960"/>
            <a:ext cx="10972801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5454" y="4114800"/>
            <a:ext cx="10241280" cy="4572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161281"/>
            <a:ext cx="10241280" cy="20218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053063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4114800"/>
            <a:ext cx="10241280" cy="2036880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3" y="6159577"/>
            <a:ext cx="10243188" cy="103248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119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6" y="822960"/>
            <a:ext cx="10972800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5" y="4714241"/>
            <a:ext cx="10241281" cy="125983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974080"/>
            <a:ext cx="10241281" cy="1219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17926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4" y="4714241"/>
            <a:ext cx="10241280" cy="100584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720079"/>
            <a:ext cx="10241281" cy="1473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9489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6753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22254" y="822960"/>
            <a:ext cx="2468880" cy="54864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822960"/>
            <a:ext cx="9387840" cy="637032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3578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72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3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5844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21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9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506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188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998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616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02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2407920"/>
            <a:ext cx="10241281" cy="2737920"/>
          </a:xfrm>
        </p:spPr>
        <p:txBody>
          <a:bodyPr anchor="b">
            <a:normAutofit/>
          </a:bodyPr>
          <a:lstStyle>
            <a:lvl1pPr algn="l">
              <a:defRPr sz="432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394960"/>
            <a:ext cx="10241280" cy="179832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8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54" y="822961"/>
            <a:ext cx="5925186" cy="433832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9760" y="822961"/>
            <a:ext cx="5921375" cy="4338319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185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97" y="822960"/>
            <a:ext cx="5579744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054" y="1524635"/>
            <a:ext cx="5925186" cy="3636646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4879" y="822960"/>
            <a:ext cx="5598161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854" y="1514474"/>
            <a:ext cx="5915026" cy="3636646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3297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91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326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014" y="822960"/>
            <a:ext cx="4389120" cy="1645920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55" y="822960"/>
            <a:ext cx="7132321" cy="637032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014" y="2651760"/>
            <a:ext cx="4389120" cy="2509520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875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4" y="1737360"/>
            <a:ext cx="7223760" cy="1371600"/>
          </a:xfrm>
        </p:spPr>
        <p:txBody>
          <a:bodyPr anchor="b">
            <a:normAutofit/>
          </a:bodyPr>
          <a:lstStyle>
            <a:lvl1pPr algn="l">
              <a:defRPr sz="33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6814" y="1097280"/>
            <a:ext cx="3937169" cy="5486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7374" y="3332480"/>
            <a:ext cx="7225666" cy="2458720"/>
          </a:xfrm>
        </p:spPr>
        <p:txBody>
          <a:bodyPr anchor="t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190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48363" y="3556000"/>
            <a:ext cx="3578230" cy="385064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054" y="5384799"/>
            <a:ext cx="10241280" cy="18084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822961"/>
            <a:ext cx="10241280" cy="433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5294" y="7406641"/>
            <a:ext cx="192024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1054" y="7406641"/>
            <a:ext cx="905256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5841" y="6694171"/>
            <a:ext cx="1370694" cy="8039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4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81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44018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85166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40030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b="1" dirty="0">
              <a:latin typeface="Constantia" panose="0203060205030603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8C1B3-7CD6-9888-57B1-BE7F23726D5E}"/>
              </a:ext>
            </a:extLst>
          </p:cNvPr>
          <p:cNvSpPr txBox="1"/>
          <p:nvPr/>
        </p:nvSpPr>
        <p:spPr>
          <a:xfrm>
            <a:off x="626723" y="1828800"/>
            <a:ext cx="82429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ru-RU" sz="5400" b="1" i="1" u="none" strike="noStrike" dirty="0" err="1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Проєкції</a:t>
            </a:r>
            <a:r>
              <a:rPr lang="ru-RU" sz="5400" b="1" i="1" u="none" strike="noStrike" dirty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карт. </a:t>
            </a:r>
            <a:r>
              <a:rPr lang="ru-RU" sz="5400" b="1" i="1" u="none" strike="noStrike" dirty="0" err="1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Види</a:t>
            </a:r>
            <a:r>
              <a:rPr lang="ru-RU" sz="5400" b="1" i="1" u="none" strike="noStrike" dirty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5400" b="1" i="1" u="none" strike="noStrike" dirty="0" err="1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спотворень</a:t>
            </a:r>
            <a:r>
              <a:rPr lang="ru-RU" sz="5400" b="1" i="1" u="none" strike="noStrike" dirty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5400" b="1" i="1" u="none" strike="noStrike" dirty="0" err="1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глобусі</a:t>
            </a:r>
            <a:r>
              <a:rPr lang="ru-RU" sz="5400" b="1" i="1" u="none" strike="noStrike" dirty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5400" b="1" i="1" u="none" strike="noStrike" dirty="0" err="1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карті</a:t>
            </a:r>
            <a:endParaRPr lang="ru-RU" sz="5400" b="0" dirty="0">
              <a:solidFill>
                <a:schemeClr val="accent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br>
              <a:rPr lang="ru-RU" dirty="0"/>
            </a:br>
            <a:endParaRPr lang="LID4096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7439" y="367308"/>
            <a:ext cx="10583585" cy="417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Дослідження: </a:t>
            </a:r>
            <a:r>
              <a:rPr lang="uk-UA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я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к </a:t>
            </a:r>
            <a:r>
              <a:rPr lang="uk-UA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с</a:t>
            </a:r>
            <a:r>
              <a:rPr lang="en-US" sz="400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потворення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в</a:t>
            </a:r>
            <a:r>
              <a:rPr lang="en-US" sz="400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пливають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на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с</a:t>
            </a:r>
            <a:r>
              <a:rPr lang="en-US" sz="400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прийняття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?</a:t>
            </a:r>
            <a:endParaRPr lang="en-US" sz="40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67439" y="934998"/>
            <a:ext cx="1669733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chemeClr val="accent3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Розмір материків</a:t>
            </a:r>
            <a:endParaRPr lang="en-US" sz="1300" b="1" dirty="0">
              <a:solidFill>
                <a:schemeClr val="accent3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842481" y="1397286"/>
            <a:ext cx="3472665" cy="707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Порівняйте площі материків на картах світу в </a:t>
            </a:r>
            <a:endParaRPr lang="uk-UA" sz="1600" b="1" dirty="0">
              <a:solidFill>
                <a:schemeClr val="bg1"/>
              </a:solidFill>
              <a:latin typeface="Calibri" panose="020F0502020204030204" pitchFamily="34" charset="0"/>
              <a:ea typeface="Geist" pitchFamily="34" charset="-122"/>
              <a:cs typeface="Calibri" panose="020F0502020204030204" pitchFamily="34" charset="0"/>
            </a:endParaRPr>
          </a:p>
          <a:p>
            <a:pPr marL="0" indent="0" algn="l">
              <a:lnSpc>
                <a:spcPts val="1650"/>
              </a:lnSpc>
              <a:buNone/>
            </a:pP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циліндричній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та конічній проєкціях.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9" y="2255282"/>
            <a:ext cx="6684883" cy="668488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85698" y="934999"/>
            <a:ext cx="1669733" cy="462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Форма та відстані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8209052" y="1397288"/>
            <a:ext cx="4654193" cy="707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Проаналізуйте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, як змінюються форми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материків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endParaRPr lang="uk-UA" b="1" dirty="0">
              <a:solidFill>
                <a:schemeClr val="bg1"/>
              </a:solidFill>
              <a:latin typeface="Calibri" panose="020F0502020204030204" pitchFamily="34" charset="0"/>
              <a:ea typeface="Geist" pitchFamily="34" charset="-122"/>
              <a:cs typeface="Calibri" panose="020F0502020204030204" pitchFamily="34" charset="0"/>
            </a:endParaRPr>
          </a:p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і відстані між ними.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698" y="2255282"/>
            <a:ext cx="6684883" cy="66848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08279" y="544530"/>
            <a:ext cx="7489860" cy="904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Картографічна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л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абораторія</a:t>
            </a:r>
            <a:endParaRPr lang="en-US" sz="445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44924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Використайте навчальний атлас, щоб визначити види картографічних проєкцій та заповнити таблицю.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4067294"/>
            <a:ext cx="13042821" cy="1966198"/>
          </a:xfrm>
          <a:prstGeom prst="roundRect">
            <a:avLst>
              <a:gd name="adj" fmla="val 1038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407491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8462" y="4218623"/>
            <a:ext cx="38415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Карта світу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31262" y="4218623"/>
            <a:ext cx="38377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630251" y="4218623"/>
            <a:ext cx="39719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801410" y="4725233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28462" y="4868942"/>
            <a:ext cx="38415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Карта України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31262" y="4868942"/>
            <a:ext cx="38377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30251" y="4868942"/>
            <a:ext cx="39719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801410" y="537555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28462" y="5519261"/>
            <a:ext cx="38415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Карта Антарктиди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331262" y="5519261"/>
            <a:ext cx="38377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9630251" y="5519261"/>
            <a:ext cx="39719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24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Домашнє завдання </a:t>
            </a:r>
            <a:endParaRPr lang="en-US" sz="445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88368" y="2095928"/>
            <a:ext cx="12340283" cy="3205537"/>
          </a:xfrm>
          <a:prstGeom prst="roundRect">
            <a:avLst>
              <a:gd name="adj" fmla="val 10700"/>
            </a:avLst>
          </a:prstGeom>
          <a:solidFill>
            <a:srgbClr val="B6D6FC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2747069"/>
            <a:ext cx="354330" cy="28348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707170" y="2619910"/>
            <a:ext cx="10436884" cy="1078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Опрацювати конспект, § 8 підручника та змоделювати проєкції, що використовуються для картування території України.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189EC-916C-F256-0E51-11E384849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095" y="164387"/>
            <a:ext cx="13212566" cy="1315092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Рефлексія. Вправа «Скриньки настрою»</a:t>
            </a:r>
            <a:endParaRPr lang="LID4096" sz="5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6D88D12-6F6F-5E3C-AA77-B9A7434FF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Рисунок 4" descr="Зображення, що містить мультфільм, годинник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E89E5F2-542D-C2C4-2679-8A1911B9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9479"/>
            <a:ext cx="14630400" cy="67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96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учной обращается ретро микрофон">
            <a:extLst>
              <a:ext uri="{FF2B5EF4-FFF2-40B4-BE49-F238E27FC236}">
                <a16:creationId xmlns:a16="http://schemas.microsoft.com/office/drawing/2014/main" id="{43FCE6EA-6977-8804-3E22-A0789D11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" t="15208" r="1602" b="13295"/>
          <a:stretch/>
        </p:blipFill>
        <p:spPr bwMode="auto">
          <a:xfrm>
            <a:off x="8736047" y="2527764"/>
            <a:ext cx="5583115" cy="426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615A381-68B9-51CA-0B62-DFDFD0E7D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96" y="277401"/>
            <a:ext cx="14270804" cy="1849349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   </a:t>
            </a:r>
            <a:br>
              <a:rPr lang="uk-UA" sz="4000" b="1" dirty="0">
                <a:solidFill>
                  <a:schemeClr val="bg1"/>
                </a:solidFill>
              </a:rPr>
            </a:br>
            <a:br>
              <a:rPr lang="uk-UA" sz="4000" b="1" dirty="0">
                <a:solidFill>
                  <a:schemeClr val="bg1"/>
                </a:solidFill>
              </a:rPr>
            </a:br>
            <a:r>
              <a:rPr lang="uk-UA" sz="4000" b="1" dirty="0">
                <a:solidFill>
                  <a:schemeClr val="accent3"/>
                </a:solidFill>
              </a:rPr>
              <a:t>Рубрика «Цікаві запитання» </a:t>
            </a:r>
            <a:br>
              <a:rPr lang="uk-UA" sz="4000" b="1" dirty="0">
                <a:solidFill>
                  <a:schemeClr val="accent3"/>
                </a:solidFill>
              </a:rPr>
            </a:br>
            <a:endParaRPr lang="LID4096" sz="4000" dirty="0">
              <a:solidFill>
                <a:schemeClr val="accent3"/>
              </a:solidFill>
            </a:endParaRPr>
          </a:p>
        </p:txBody>
      </p:sp>
      <p:sp>
        <p:nvSpPr>
          <p:cNvPr id="4" name="Підзаголовок 3">
            <a:extLst>
              <a:ext uri="{FF2B5EF4-FFF2-40B4-BE49-F238E27FC236}">
                <a16:creationId xmlns:a16="http://schemas.microsoft.com/office/drawing/2014/main" id="{3B0F30B5-E88C-305F-9338-0B8531C4D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38" y="2291137"/>
            <a:ext cx="8190776" cy="3863083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Яке </a:t>
            </a:r>
            <a:r>
              <a:rPr 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основне</a:t>
            </a:r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навчальних</a:t>
            </a:r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карт та </a:t>
            </a:r>
            <a:r>
              <a:rPr 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атласів</a:t>
            </a:r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таке</a:t>
            </a:r>
            <a:r>
              <a:rPr 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ГІС?</a:t>
            </a:r>
          </a:p>
          <a:p>
            <a:br>
              <a:rPr lang="ru-RU" b="1" dirty="0">
                <a:solidFill>
                  <a:schemeClr val="bg1"/>
                </a:solidFill>
              </a:rPr>
            </a:br>
            <a:endParaRPr lang="LID4096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B86A0-AA27-F6CD-374A-09C24364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90" y="308225"/>
            <a:ext cx="13079002" cy="1756881"/>
          </a:xfrm>
        </p:spPr>
        <p:txBody>
          <a:bodyPr/>
          <a:lstStyle/>
          <a:p>
            <a:r>
              <a:rPr lang="uk-UA" sz="4400" b="1" dirty="0">
                <a:solidFill>
                  <a:schemeClr val="bg1"/>
                </a:solidFill>
              </a:rPr>
              <a:t>                              </a:t>
            </a:r>
            <a:r>
              <a:rPr lang="uk-UA" sz="4400" b="1" dirty="0">
                <a:solidFill>
                  <a:schemeClr val="accent3"/>
                </a:solidFill>
              </a:rPr>
              <a:t>Поміркуйте</a:t>
            </a:r>
            <a:br>
              <a:rPr lang="uk-UA" sz="4400" b="1" dirty="0">
                <a:solidFill>
                  <a:schemeClr val="accent3"/>
                </a:solidFill>
              </a:rPr>
            </a:br>
            <a:endParaRPr lang="LID4096" dirty="0">
              <a:solidFill>
                <a:schemeClr val="accent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6C5EC7-94D4-6A0F-3779-5A6EEF0A2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7" t="12796" r="8393" b="23282"/>
          <a:stretch/>
        </p:blipFill>
        <p:spPr bwMode="auto">
          <a:xfrm>
            <a:off x="11584117" y="4552146"/>
            <a:ext cx="3046283" cy="36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6">
            <a:extLst>
              <a:ext uri="{FF2B5EF4-FFF2-40B4-BE49-F238E27FC236}">
                <a16:creationId xmlns:a16="http://schemas.microsoft.com/office/drawing/2014/main" id="{34BF8492-236D-1EC8-EE9D-DAB5D354EA94}"/>
              </a:ext>
            </a:extLst>
          </p:cNvPr>
          <p:cNvSpPr/>
          <p:nvPr/>
        </p:nvSpPr>
        <p:spPr>
          <a:xfrm>
            <a:off x="1366463" y="1684962"/>
            <a:ext cx="9914562" cy="5075433"/>
          </a:xfrm>
          <a:prstGeom prst="wedgeEllipseCallout">
            <a:avLst>
              <a:gd name="adj1" fmla="val -61935"/>
              <a:gd name="adj2" fmla="val 34276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чому переваги і недоліки електронних карт ?</a:t>
            </a:r>
            <a:endParaRPr lang="LID4096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7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74949-8A12-E4F5-DF60-1E81123D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84287-4CB8-F667-0216-6EE8A78F9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90" y="308225"/>
            <a:ext cx="13079002" cy="1756881"/>
          </a:xfrm>
        </p:spPr>
        <p:txBody>
          <a:bodyPr/>
          <a:lstStyle/>
          <a:p>
            <a:r>
              <a:rPr lang="uk-UA" sz="4400" b="1" dirty="0">
                <a:solidFill>
                  <a:schemeClr val="bg1"/>
                </a:solidFill>
              </a:rPr>
              <a:t>                              </a:t>
            </a:r>
            <a:r>
              <a:rPr lang="uk-UA" sz="4400" b="1" dirty="0">
                <a:solidFill>
                  <a:schemeClr val="accent3"/>
                </a:solidFill>
              </a:rPr>
              <a:t>Поміркуйте</a:t>
            </a:r>
            <a:br>
              <a:rPr lang="uk-UA" sz="4400" b="1" dirty="0">
                <a:solidFill>
                  <a:schemeClr val="accent3"/>
                </a:solidFill>
              </a:rPr>
            </a:br>
            <a:endParaRPr lang="LID4096" dirty="0">
              <a:solidFill>
                <a:schemeClr val="accent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3F4E4C-199B-BB82-4036-34DAB5A6C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7" t="12796" r="8393" b="23282"/>
          <a:stretch/>
        </p:blipFill>
        <p:spPr bwMode="auto">
          <a:xfrm>
            <a:off x="11584117" y="4552146"/>
            <a:ext cx="3046283" cy="36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8B6D243-725B-9C8B-6004-44F59BFE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00" y="3513762"/>
            <a:ext cx="4222674" cy="4225109"/>
          </a:xfrm>
          <a:prstGeom prst="rect">
            <a:avLst/>
          </a:prstGeom>
        </p:spPr>
      </p:pic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8E902D64-F4E8-CEFD-5A23-C71EC3860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513762"/>
            <a:ext cx="4479534" cy="4375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974D94-7229-B324-181A-4605C3E31102}"/>
              </a:ext>
            </a:extLst>
          </p:cNvPr>
          <p:cNvSpPr txBox="1"/>
          <p:nvPr/>
        </p:nvSpPr>
        <p:spPr>
          <a:xfrm>
            <a:off x="359600" y="1695237"/>
            <a:ext cx="4962413" cy="1135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1950"/>
              </a:lnSpc>
              <a:buNone/>
            </a:pP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Як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поділяються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карти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за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масштабом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змістом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призначенням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та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охопленням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території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F24BAD09-D058-A257-4382-AE2B0C4032D0}"/>
              </a:ext>
            </a:extLst>
          </p:cNvPr>
          <p:cNvSpPr/>
          <p:nvPr/>
        </p:nvSpPr>
        <p:spPr>
          <a:xfrm>
            <a:off x="7315200" y="1900719"/>
            <a:ext cx="6771799" cy="523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Якими способами наносять інформацію на карти?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3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5946"/>
            <a:ext cx="123594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Навіщо вивчати картографічні проєкції?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1835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Сьогодні ми дізнаємося, як картографи створюють карти, які вони використовують методи та які виникають при цьому труднощі.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99930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78860" y="404181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530906" y="4077176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3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Розрізняти проєкції за формою</a:t>
            </a:r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996594" y="4921925"/>
            <a:ext cx="395581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Навчимося розпізнавати картографічні проєкції за виглядом паралелей та меридіанів.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35893" y="399930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320963" y="404181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5973008" y="4077176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3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Досліджувати спотворення</a:t>
            </a:r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5973008" y="4921925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Дізнаємося, як змінюється форма та розмір об'єктів на картах у різних проєкціях.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77995" y="399930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763065" y="404181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10415111" y="4077176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3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Моделювати проєкції для України</a:t>
            </a:r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415111" y="4921925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Визначимо оптимальні проєкції для картування території нашої країни.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4388" y="1764506"/>
            <a:ext cx="8185824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Що 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таке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к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артографічні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роєкції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?</a:t>
            </a:r>
            <a:endParaRPr lang="en-US" sz="445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133951" y="3777377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Картографічні проєкції — це математично визначені способи зображення земної поверхні на площині карти.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3522226"/>
            <a:ext cx="30480" cy="1236107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6" name="Text 3"/>
          <p:cNvSpPr/>
          <p:nvPr/>
        </p:nvSpPr>
        <p:spPr>
          <a:xfrm>
            <a:off x="194867" y="5013484"/>
            <a:ext cx="885666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Оскільки Земля має сферичну форму (геоїд), а карта — плоску, при перенесенні зображення неминуче виникають спотворення. Завдання картографа — мінімізувати ці спотворення відповідно до призначення карти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632"/>
            <a:ext cx="130298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uk-UA" sz="4450" b="1" dirty="0">
                <a:solidFill>
                  <a:schemeClr val="bg1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       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Види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роєкцій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за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д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опоміжною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оверхнею</a:t>
            </a:r>
            <a:endParaRPr lang="en-US" sz="445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38016" y="2179201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148721"/>
            <a:ext cx="6407944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</p:sp>
      <p:sp>
        <p:nvSpPr>
          <p:cNvPr id="6" name="Text 4"/>
          <p:cNvSpPr/>
          <p:nvPr/>
        </p:nvSpPr>
        <p:spPr>
          <a:xfrm>
            <a:off x="3861614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3041150" y="2746177"/>
            <a:ext cx="13291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b="1" dirty="0">
                <a:solidFill>
                  <a:srgbClr val="002060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  </a:t>
            </a: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Азимутальні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93852" y="3236595"/>
            <a:ext cx="64213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Градусна сітка проєктується безпосередньо на площину. Використовуються для полярних областей або оглядових карт.</a:t>
            </a:r>
            <a:endParaRPr lang="en-US" sz="17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28548" y="2179201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7428548" y="2148721"/>
            <a:ext cx="6408063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11" name="Shape 9"/>
          <p:cNvSpPr/>
          <p:nvPr/>
        </p:nvSpPr>
        <p:spPr>
          <a:xfrm>
            <a:off x="10292298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6371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9750176" y="2746177"/>
            <a:ext cx="31336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Циліндричні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85842" y="3130987"/>
            <a:ext cx="5893475" cy="1194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Зображення переноситься на циліндр, що дотикається до екватора. Найменші спотворення на екваторі, ідеальні для карт світу та океанів.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3482939" y="5716548"/>
            <a:ext cx="23219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Конічні</a:t>
            </a:r>
            <a:endParaRPr lang="en-US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Земна поверхня проєктується на конус. Найменші спотворення у помірних широтах, застосовуються для карт окремих країн, як-от України чи Європи.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9750176" y="5716548"/>
            <a:ext cx="12556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Поліконічні та Умовні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Поліконічні використовують кілька конусів, а умовні будуються за спеціальними математичними розрахунками без допоміжних поверхонь.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2207"/>
            <a:ext cx="12403336" cy="842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Спотворення 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на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к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артах</a:t>
            </a:r>
            <a:endParaRPr lang="en-US" sz="445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22242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На географічних картах завжди присутні чотири типи спотворень. Користуючись матеріалом підручника, заповніть таблицю та з'ясуйте, яка проєкція є найоптимальнішою для України.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4203383"/>
            <a:ext cx="13042821" cy="1966198"/>
          </a:xfrm>
          <a:prstGeom prst="roundRect">
            <a:avLst>
              <a:gd name="adj" fmla="val 1038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421100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8462" y="4354711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Допоміжна поверхня</a:t>
            </a:r>
            <a:endParaRPr lang="en-US" sz="17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289108" y="4354711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45943" y="4354711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0802779" y="4354711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01410" y="4861322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28462" y="500503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Вигляд градусної сітки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289108" y="500503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45943" y="500503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10802779" y="500503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86170" y="55493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1028462" y="565535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Для яких карт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289108" y="565535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545943" y="565535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10802779" y="565535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521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Класифікація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роєкцій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за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х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арактером</a:t>
            </a:r>
            <a:r>
              <a:rPr lang="en-US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 </a:t>
            </a:r>
            <a:r>
              <a:rPr lang="uk-UA" sz="4450" b="1" dirty="0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с</a:t>
            </a:r>
            <a:r>
              <a:rPr lang="en-US" sz="4450" b="1" dirty="0" err="1">
                <a:solidFill>
                  <a:schemeClr val="accent3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потворень</a:t>
            </a:r>
            <a:endParaRPr lang="en-US" sz="445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616398"/>
            <a:ext cx="4196358" cy="4867870"/>
          </a:xfrm>
          <a:prstGeom prst="roundRect">
            <a:avLst>
              <a:gd name="adj" fmla="val 4865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2873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Рівнокутні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24674" y="3364111"/>
            <a:ext cx="406547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Зберігають форми та кути, але спотворюють довжини та площі. Ідеальні для навігації.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84" y="4707969"/>
            <a:ext cx="3681770" cy="251900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216962" y="2616398"/>
            <a:ext cx="4196358" cy="4867870"/>
          </a:xfrm>
          <a:prstGeom prst="roundRect">
            <a:avLst>
              <a:gd name="adj" fmla="val 4865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74256" y="2873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Рівновеликі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74256" y="3364111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Зберігають площі, але спотворюють форми та кути. Корисні для статистичних карт.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256" y="4707969"/>
            <a:ext cx="3681770" cy="2519005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9640133" y="2616398"/>
            <a:ext cx="4196358" cy="4867870"/>
          </a:xfrm>
          <a:prstGeom prst="roundRect">
            <a:avLst>
              <a:gd name="adj" fmla="val 4865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897427" y="2873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Noto Serif SC Bold" pitchFamily="34" charset="-122"/>
                <a:cs typeface="Calibri" panose="020F0502020204030204" pitchFamily="34" charset="0"/>
              </a:rPr>
              <a:t>Рівнопроміжні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9897427" y="3364111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Geist" pitchFamily="34" charset="-122"/>
                <a:cs typeface="Calibri" panose="020F0502020204030204" pitchFamily="34" charset="0"/>
              </a:rPr>
              <a:t>Мають сталий масштаб в одному напрямку, збалансовуючи спотворення площ і кутів.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7427" y="4707969"/>
            <a:ext cx="3681770" cy="25190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кибка">
  <a:themeElements>
    <a:clrScheme name="Скибка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кибк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кибка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164</TotalTime>
  <Words>472</Words>
  <Application>Microsoft Office PowerPoint</Application>
  <PresentationFormat>Довільний</PresentationFormat>
  <Paragraphs>74</Paragraphs>
  <Slides>13</Slides>
  <Notes>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9" baseType="lpstr">
      <vt:lpstr>Calibri</vt:lpstr>
      <vt:lpstr>Noto Serif SC Bold</vt:lpstr>
      <vt:lpstr>Wingdings 3</vt:lpstr>
      <vt:lpstr>Century Gothic</vt:lpstr>
      <vt:lpstr>Constantia</vt:lpstr>
      <vt:lpstr>Скибка</vt:lpstr>
      <vt:lpstr>Презентація PowerPoint</vt:lpstr>
      <vt:lpstr>      Рубрика «Цікаві запитання»  </vt:lpstr>
      <vt:lpstr>                              Поміркуйте </vt:lpstr>
      <vt:lpstr>                              Поміркуйте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Рефлексія. Вправа «Скриньки настрою»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1</dc:creator>
  <cp:lastModifiedBy>1</cp:lastModifiedBy>
  <cp:revision>3</cp:revision>
  <dcterms:created xsi:type="dcterms:W3CDTF">2025-09-17T09:08:44Z</dcterms:created>
  <dcterms:modified xsi:type="dcterms:W3CDTF">2025-09-17T11:54:07Z</dcterms:modified>
</cp:coreProperties>
</file>