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2"/>
  </p:notesMasterIdLst>
  <p:sldIdLst>
    <p:sldId id="291" r:id="rId2"/>
    <p:sldId id="289" r:id="rId3"/>
    <p:sldId id="290" r:id="rId4"/>
    <p:sldId id="256" r:id="rId5"/>
    <p:sldId id="292" r:id="rId6"/>
    <p:sldId id="293" r:id="rId7"/>
    <p:sldId id="312" r:id="rId8"/>
    <p:sldId id="264" r:id="rId9"/>
    <p:sldId id="276" r:id="rId10"/>
    <p:sldId id="266" r:id="rId11"/>
    <p:sldId id="267" r:id="rId12"/>
    <p:sldId id="300" r:id="rId13"/>
    <p:sldId id="304" r:id="rId14"/>
    <p:sldId id="313" r:id="rId15"/>
    <p:sldId id="272" r:id="rId16"/>
    <p:sldId id="306" r:id="rId17"/>
    <p:sldId id="273" r:id="rId18"/>
    <p:sldId id="307" r:id="rId19"/>
    <p:sldId id="280" r:id="rId20"/>
    <p:sldId id="311" r:id="rId21"/>
    <p:sldId id="301" r:id="rId22"/>
    <p:sldId id="309" r:id="rId23"/>
    <p:sldId id="314" r:id="rId24"/>
    <p:sldId id="303" r:id="rId25"/>
    <p:sldId id="283" r:id="rId26"/>
    <p:sldId id="287" r:id="rId27"/>
    <p:sldId id="274" r:id="rId28"/>
    <p:sldId id="281" r:id="rId29"/>
    <p:sldId id="285" r:id="rId30"/>
    <p:sldId id="282" r:id="rId31"/>
    <p:sldId id="302" r:id="rId32"/>
    <p:sldId id="308" r:id="rId33"/>
    <p:sldId id="310" r:id="rId34"/>
    <p:sldId id="294" r:id="rId35"/>
    <p:sldId id="295" r:id="rId36"/>
    <p:sldId id="296" r:id="rId37"/>
    <p:sldId id="284" r:id="rId38"/>
    <p:sldId id="297" r:id="rId39"/>
    <p:sldId id="298" r:id="rId40"/>
    <p:sldId id="299"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FF6600"/>
    <a:srgbClr val="663300"/>
    <a:srgbClr val="00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13" autoAdjust="0"/>
  </p:normalViewPr>
  <p:slideViewPr>
    <p:cSldViewPr>
      <p:cViewPr varScale="1">
        <p:scale>
          <a:sx n="62" d="100"/>
          <a:sy n="62" d="100"/>
        </p:scale>
        <p:origin x="140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4156F2-832E-42FE-9180-02E11FDFD626}" type="datetimeFigureOut">
              <a:rPr lang="ru-RU" smtClean="0"/>
              <a:pPr/>
              <a:t>07.10.2025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9E0735-9962-4C4F-A382-FE74085B781C}" type="slidenum">
              <a:rPr lang="ru-RU" smtClean="0"/>
              <a:pPr/>
              <a:t>‹#›</a:t>
            </a:fld>
            <a:endParaRPr lang="ru-RU" dirty="0"/>
          </a:p>
        </p:txBody>
      </p:sp>
    </p:spTree>
    <p:extLst>
      <p:ext uri="{BB962C8B-B14F-4D97-AF65-F5344CB8AC3E}">
        <p14:creationId xmlns:p14="http://schemas.microsoft.com/office/powerpoint/2010/main" val="318241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29E0735-9962-4C4F-A382-FE74085B781C}" type="slidenum">
              <a:rPr lang="ru-RU" smtClean="0"/>
              <a:pPr/>
              <a:t>26</a:t>
            </a:fld>
            <a:endParaRPr lang="ru-RU" dirty="0"/>
          </a:p>
        </p:txBody>
      </p:sp>
    </p:spTree>
    <p:extLst>
      <p:ext uri="{BB962C8B-B14F-4D97-AF65-F5344CB8AC3E}">
        <p14:creationId xmlns:p14="http://schemas.microsoft.com/office/powerpoint/2010/main" val="1587796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149E4F2-C130-4408-A30A-EFA0EA127F08}" type="slidenum">
              <a:rPr lang="ru-RU" smtClean="0"/>
              <a:pPr/>
              <a:t>‹#›</a:t>
            </a:fld>
            <a:endParaRPr lang="ru-RU" dirty="0"/>
          </a:p>
        </p:txBody>
      </p:sp>
      <p:sp>
        <p:nvSpPr>
          <p:cNvPr id="9" name="Прямоугольник 8">
            <a:extLst>
              <a:ext uri="{FF2B5EF4-FFF2-40B4-BE49-F238E27FC236}">
                <a16:creationId xmlns:a16="http://schemas.microsoft.com/office/drawing/2014/main" id="{98B76B7E-6393-49B5-8AFC-63E9B77C0FE4}"/>
              </a:ext>
            </a:extLst>
          </p:cNvPr>
          <p:cNvSpPr/>
          <p:nvPr userDrawn="1"/>
        </p:nvSpPr>
        <p:spPr>
          <a:xfrm>
            <a:off x="0" y="6525344"/>
            <a:ext cx="9144000" cy="144016"/>
          </a:xfrm>
          <a:prstGeom prst="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Блок-схема: документ 9">
            <a:extLst>
              <a:ext uri="{FF2B5EF4-FFF2-40B4-BE49-F238E27FC236}">
                <a16:creationId xmlns:a16="http://schemas.microsoft.com/office/drawing/2014/main" id="{F0452DDD-673C-4BDC-B3D6-4E25B758AB75}"/>
              </a:ext>
            </a:extLst>
          </p:cNvPr>
          <p:cNvSpPr/>
          <p:nvPr userDrawn="1"/>
        </p:nvSpPr>
        <p:spPr>
          <a:xfrm rot="10800000">
            <a:off x="0" y="404664"/>
            <a:ext cx="9144000" cy="6120680"/>
          </a:xfrm>
          <a:prstGeom prst="flowChartDocumen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11" name="Picture 2" descr="Анатомия человека - анатомический атлас ИСИВМ">
            <a:extLst>
              <a:ext uri="{FF2B5EF4-FFF2-40B4-BE49-F238E27FC236}">
                <a16:creationId xmlns:a16="http://schemas.microsoft.com/office/drawing/2014/main" id="{9CCFDE46-FA8D-42AA-BA40-C8D4423B0F01}"/>
              </a:ext>
            </a:extLst>
          </p:cNvPr>
          <p:cNvPicPr>
            <a:picLocks noChangeAspect="1" noChangeArrowheads="1"/>
          </p:cNvPicPr>
          <p:nvPr userDrawn="1"/>
        </p:nvPicPr>
        <p:blipFill>
          <a:blip r:embed="rId3" cstate="print"/>
          <a:srcRect b="4573"/>
          <a:stretch>
            <a:fillRect/>
          </a:stretch>
        </p:blipFill>
        <p:spPr bwMode="auto">
          <a:xfrm>
            <a:off x="0" y="2420888"/>
            <a:ext cx="3707904" cy="3814684"/>
          </a:xfrm>
          <a:prstGeom prst="rect">
            <a:avLst/>
          </a:prstGeom>
          <a:noFill/>
        </p:spPr>
      </p:pic>
    </p:spTree>
    <p:extLst>
      <p:ext uri="{BB962C8B-B14F-4D97-AF65-F5344CB8AC3E}">
        <p14:creationId xmlns:p14="http://schemas.microsoft.com/office/powerpoint/2010/main" val="194505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641645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607002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149E4F2-C130-4408-A30A-EFA0EA127F08}" type="slidenum">
              <a:rPr lang="ru-RU" smtClean="0"/>
              <a:pPr/>
              <a:t>‹#›</a:t>
            </a:fld>
            <a:endParaRPr lang="ru-RU"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1346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2593389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2648109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1587998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3144054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162450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349372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3161392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424857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331" y="3051013"/>
            <a:ext cx="3829520"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4629150" y="3051013"/>
            <a:ext cx="382905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334803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412905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3149E4F2-C130-4408-A30A-EFA0EA127F08}" type="slidenum">
              <a:rPr lang="ru-RU" smtClean="0"/>
              <a:pPr/>
              <a:t>‹#›</a:t>
            </a:fld>
            <a:endParaRPr lang="ru-RU" dirty="0"/>
          </a:p>
        </p:txBody>
      </p:sp>
      <p:sp>
        <p:nvSpPr>
          <p:cNvPr id="7" name="Блок-схема: документ 6">
            <a:extLst>
              <a:ext uri="{FF2B5EF4-FFF2-40B4-BE49-F238E27FC236}">
                <a16:creationId xmlns:a16="http://schemas.microsoft.com/office/drawing/2014/main" id="{23BCB91B-3A43-4F9B-A95A-CD2E33CDD7BD}"/>
              </a:ext>
            </a:extLst>
          </p:cNvPr>
          <p:cNvSpPr/>
          <p:nvPr userDrawn="1"/>
        </p:nvSpPr>
        <p:spPr>
          <a:xfrm rot="10800000">
            <a:off x="0" y="404664"/>
            <a:ext cx="9144000" cy="6120680"/>
          </a:xfrm>
          <a:prstGeom prst="flowChartDocumen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pic>
        <p:nvPicPr>
          <p:cNvPr id="8" name="Picture 2" descr="Анатомия человека - анатомический атлас ИСИВМ">
            <a:extLst>
              <a:ext uri="{FF2B5EF4-FFF2-40B4-BE49-F238E27FC236}">
                <a16:creationId xmlns:a16="http://schemas.microsoft.com/office/drawing/2014/main" id="{46B5E740-9CCC-49CE-A34B-4C80AB3DED86}"/>
              </a:ext>
            </a:extLst>
          </p:cNvPr>
          <p:cNvPicPr>
            <a:picLocks noChangeAspect="1" noChangeArrowheads="1"/>
          </p:cNvPicPr>
          <p:nvPr userDrawn="1"/>
        </p:nvPicPr>
        <p:blipFill>
          <a:blip r:embed="rId3" cstate="print"/>
          <a:srcRect b="4573"/>
          <a:stretch>
            <a:fillRect/>
          </a:stretch>
        </p:blipFill>
        <p:spPr bwMode="auto">
          <a:xfrm>
            <a:off x="179513" y="4365104"/>
            <a:ext cx="1723930" cy="1773576"/>
          </a:xfrm>
          <a:prstGeom prst="rect">
            <a:avLst/>
          </a:prstGeom>
          <a:noFill/>
        </p:spPr>
      </p:pic>
      <p:sp>
        <p:nvSpPr>
          <p:cNvPr id="9" name="Прямоугольник 8">
            <a:extLst>
              <a:ext uri="{FF2B5EF4-FFF2-40B4-BE49-F238E27FC236}">
                <a16:creationId xmlns:a16="http://schemas.microsoft.com/office/drawing/2014/main" id="{36E4D22F-9823-45BA-A3D3-D37F425CBAC4}"/>
              </a:ext>
            </a:extLst>
          </p:cNvPr>
          <p:cNvSpPr/>
          <p:nvPr userDrawn="1"/>
        </p:nvSpPr>
        <p:spPr>
          <a:xfrm>
            <a:off x="0" y="6525344"/>
            <a:ext cx="9144000" cy="144016"/>
          </a:xfrm>
          <a:prstGeom prst="rect">
            <a:avLst/>
          </a:prstGeom>
          <a:solidFill>
            <a:schemeClr val="accent6">
              <a:lumMod val="60000"/>
              <a:lumOff val="4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Picture 2" descr="http://pixabay.com/static/uploads/photo/2013/07/12/17/15/vitruvian-man-151866_640.png">
            <a:extLst>
              <a:ext uri="{FF2B5EF4-FFF2-40B4-BE49-F238E27FC236}">
                <a16:creationId xmlns:a16="http://schemas.microsoft.com/office/drawing/2014/main" id="{F26C6DF4-C1CC-44D0-9EBF-52E313F2411D}"/>
              </a:ext>
            </a:extLst>
          </p:cNvPr>
          <p:cNvPicPr>
            <a:picLocks noChangeAspect="1" noChangeArrowheads="1"/>
          </p:cNvPicPr>
          <p:nvPr userDrawn="1"/>
        </p:nvPicPr>
        <p:blipFill>
          <a:blip r:embed="rId4" cstate="print">
            <a:lum bright="85000"/>
          </a:blip>
          <a:srcRect/>
          <a:stretch>
            <a:fillRect/>
          </a:stretch>
        </p:blipFill>
        <p:spPr bwMode="auto">
          <a:xfrm>
            <a:off x="3491880" y="908720"/>
            <a:ext cx="4968552" cy="5308637"/>
          </a:xfrm>
          <a:prstGeom prst="rect">
            <a:avLst/>
          </a:prstGeom>
          <a:noFill/>
        </p:spPr>
      </p:pic>
    </p:spTree>
    <p:extLst>
      <p:ext uri="{BB962C8B-B14F-4D97-AF65-F5344CB8AC3E}">
        <p14:creationId xmlns:p14="http://schemas.microsoft.com/office/powerpoint/2010/main" val="236824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178734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176E0AF-140D-4C5A-84ED-850B8A3805A8}" type="datetimeFigureOut">
              <a:rPr lang="ru-RU" smtClean="0"/>
              <a:pPr/>
              <a:t>07.10.2025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201283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2176E0AF-140D-4C5A-84ED-850B8A3805A8}" type="datetimeFigureOut">
              <a:rPr lang="ru-RU" smtClean="0"/>
              <a:pPr/>
              <a:t>07.10.2025</a:t>
            </a:fld>
            <a:endParaRPr lang="ru-RU"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3149E4F2-C130-4408-A30A-EFA0EA127F08}" type="slidenum">
              <a:rPr lang="ru-RU" smtClean="0"/>
              <a:pPr/>
              <a:t>‹#›</a:t>
            </a:fld>
            <a:endParaRPr lang="ru-RU" dirty="0"/>
          </a:p>
        </p:txBody>
      </p:sp>
    </p:spTree>
    <p:extLst>
      <p:ext uri="{BB962C8B-B14F-4D97-AF65-F5344CB8AC3E}">
        <p14:creationId xmlns:p14="http://schemas.microsoft.com/office/powerpoint/2010/main" val="286676619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5538944"/>
          </a:xfrm>
        </p:spPr>
        <p:txBody>
          <a:bodyPr>
            <a:normAutofit/>
          </a:bodyPr>
          <a:lstStyle/>
          <a:p>
            <a:pPr marL="180340" indent="269875"/>
            <a:r>
              <a:rPr lang="ru-RU" b="1" dirty="0">
                <a:solidFill>
                  <a:schemeClr val="tx1"/>
                </a:solidFill>
                <a:latin typeface="Times New Roman"/>
              </a:rPr>
              <a:t> </a:t>
            </a:r>
            <a:r>
              <a:rPr lang="ru-RU" sz="2800" b="1" dirty="0" err="1">
                <a:solidFill>
                  <a:srgbClr val="002060"/>
                </a:solidFill>
                <a:latin typeface="Sitka Heading" panose="02000505000000020004" pitchFamily="2" charset="0"/>
              </a:rPr>
              <a:t>Розвиток</a:t>
            </a:r>
            <a:r>
              <a:rPr lang="ru-RU" sz="2800" b="1" dirty="0">
                <a:solidFill>
                  <a:srgbClr val="002060"/>
                </a:solidFill>
                <a:latin typeface="Sitka Heading" panose="02000505000000020004" pitchFamily="2" charset="0"/>
              </a:rPr>
              <a:t> опорно-</a:t>
            </a:r>
            <a:r>
              <a:rPr lang="ru-RU" sz="2800" b="1" dirty="0" err="1">
                <a:solidFill>
                  <a:srgbClr val="002060"/>
                </a:solidFill>
                <a:latin typeface="Sitka Heading" panose="02000505000000020004" pitchFamily="2" charset="0"/>
              </a:rPr>
              <a:t>рухової</a:t>
            </a:r>
            <a:r>
              <a:rPr lang="ru-RU" sz="2800" b="1" dirty="0">
                <a:solidFill>
                  <a:srgbClr val="002060"/>
                </a:solidFill>
                <a:latin typeface="Sitka Heading" panose="02000505000000020004" pitchFamily="2" charset="0"/>
              </a:rPr>
              <a:t> </a:t>
            </a:r>
            <a:r>
              <a:rPr lang="ru-RU" sz="2800" b="1" dirty="0" err="1">
                <a:solidFill>
                  <a:srgbClr val="002060"/>
                </a:solidFill>
                <a:latin typeface="Sitka Heading" panose="02000505000000020004" pitchFamily="2" charset="0"/>
              </a:rPr>
              <a:t>системи</a:t>
            </a:r>
            <a:r>
              <a:rPr lang="ru-RU" sz="2800" b="1" dirty="0">
                <a:solidFill>
                  <a:srgbClr val="002060"/>
                </a:solidFill>
                <a:latin typeface="Sitka Heading" panose="02000505000000020004" pitchFamily="2" charset="0"/>
              </a:rPr>
              <a:t> </a:t>
            </a:r>
            <a:r>
              <a:rPr lang="ru-RU" sz="2800" b="1" dirty="0" err="1">
                <a:solidFill>
                  <a:srgbClr val="002060"/>
                </a:solidFill>
                <a:latin typeface="Sitka Heading" panose="02000505000000020004" pitchFamily="2" charset="0"/>
              </a:rPr>
              <a:t>людини</a:t>
            </a:r>
            <a:r>
              <a:rPr lang="ru-RU" sz="2800" b="1" dirty="0">
                <a:solidFill>
                  <a:srgbClr val="002060"/>
                </a:solidFill>
                <a:latin typeface="Sitka Heading" panose="02000505000000020004" pitchFamily="2" charset="0"/>
              </a:rPr>
              <a:t> з </a:t>
            </a:r>
            <a:r>
              <a:rPr lang="ru-RU" sz="2800" b="1" dirty="0" err="1">
                <a:solidFill>
                  <a:srgbClr val="002060"/>
                </a:solidFill>
                <a:latin typeface="Sitka Heading" panose="02000505000000020004" pitchFamily="2" charset="0"/>
              </a:rPr>
              <a:t>віком</a:t>
            </a:r>
            <a:r>
              <a:rPr lang="ru-RU" sz="2800" b="1" dirty="0">
                <a:solidFill>
                  <a:srgbClr val="002060"/>
                </a:solidFill>
                <a:latin typeface="Sitka Heading" panose="02000505000000020004" pitchFamily="2" charset="0"/>
              </a:rPr>
              <a:t>.</a:t>
            </a:r>
            <a:br>
              <a:rPr lang="ru-RU" sz="2800" b="1" dirty="0">
                <a:solidFill>
                  <a:srgbClr val="002060"/>
                </a:solidFill>
                <a:latin typeface="Sitka Heading" panose="02000505000000020004" pitchFamily="2" charset="0"/>
              </a:rPr>
            </a:br>
            <a:r>
              <a:rPr lang="ru-RU" sz="2800" b="1" dirty="0" err="1">
                <a:solidFill>
                  <a:srgbClr val="002060"/>
                </a:solidFill>
                <a:latin typeface="Sitka Heading" panose="02000505000000020004" pitchFamily="2" charset="0"/>
              </a:rPr>
              <a:t>Профілактика</a:t>
            </a:r>
            <a:r>
              <a:rPr lang="ru-RU" sz="2800" b="1" dirty="0">
                <a:solidFill>
                  <a:srgbClr val="002060"/>
                </a:solidFill>
                <a:latin typeface="Sitka Heading" panose="02000505000000020004" pitchFamily="2" charset="0"/>
              </a:rPr>
              <a:t> </a:t>
            </a:r>
            <a:r>
              <a:rPr lang="ru-RU" sz="2800" b="1" dirty="0" err="1">
                <a:solidFill>
                  <a:srgbClr val="002060"/>
                </a:solidFill>
                <a:latin typeface="Sitka Heading" panose="02000505000000020004" pitchFamily="2" charset="0"/>
              </a:rPr>
              <a:t>порушень</a:t>
            </a:r>
            <a:r>
              <a:rPr lang="ru-RU" sz="2800" b="1" dirty="0">
                <a:solidFill>
                  <a:srgbClr val="002060"/>
                </a:solidFill>
                <a:latin typeface="Sitka Heading" panose="02000505000000020004" pitchFamily="2" charset="0"/>
              </a:rPr>
              <a:t> опорно-</a:t>
            </a:r>
            <a:r>
              <a:rPr lang="ru-RU" sz="2800" b="1" dirty="0" err="1">
                <a:solidFill>
                  <a:srgbClr val="002060"/>
                </a:solidFill>
                <a:latin typeface="Sitka Heading" panose="02000505000000020004" pitchFamily="2" charset="0"/>
              </a:rPr>
              <a:t>рухової</a:t>
            </a:r>
            <a:r>
              <a:rPr lang="ru-RU" sz="2800" b="1" dirty="0">
                <a:solidFill>
                  <a:srgbClr val="002060"/>
                </a:solidFill>
                <a:latin typeface="Sitka Heading" panose="02000505000000020004" pitchFamily="2" charset="0"/>
              </a:rPr>
              <a:t> </a:t>
            </a:r>
            <a:r>
              <a:rPr lang="ru-RU" sz="2800" b="1" dirty="0" err="1">
                <a:solidFill>
                  <a:srgbClr val="002060"/>
                </a:solidFill>
                <a:latin typeface="Sitka Heading" panose="02000505000000020004" pitchFamily="2" charset="0"/>
              </a:rPr>
              <a:t>системи</a:t>
            </a:r>
            <a:br>
              <a:rPr lang="ru-RU" sz="2800" b="1" dirty="0">
                <a:solidFill>
                  <a:schemeClr val="tx1"/>
                </a:solidFill>
                <a:latin typeface="Times New Roman"/>
              </a:rPr>
            </a:br>
            <a:br>
              <a:rPr lang="ru-RU" sz="2800" b="1" dirty="0">
                <a:solidFill>
                  <a:schemeClr val="tx1"/>
                </a:solidFill>
                <a:latin typeface="Times New Roman"/>
              </a:rPr>
            </a:br>
            <a:r>
              <a:rPr lang="uk-UA" sz="2800" b="1" dirty="0">
                <a:solidFill>
                  <a:srgbClr val="002060"/>
                </a:solidFill>
                <a:latin typeface="Times New Roman"/>
              </a:rPr>
              <a:t>Біологія</a:t>
            </a:r>
            <a:br>
              <a:rPr lang="ru-RU" sz="2800" dirty="0">
                <a:solidFill>
                  <a:srgbClr val="002060"/>
                </a:solidFill>
              </a:rPr>
            </a:br>
            <a:r>
              <a:rPr lang="uk-UA" sz="2800" b="1" i="1" dirty="0">
                <a:solidFill>
                  <a:srgbClr val="002060"/>
                </a:solidFill>
                <a:latin typeface="Times New Roman"/>
              </a:rPr>
              <a:t>8 клас</a:t>
            </a:r>
            <a:br>
              <a:rPr lang="uk-UA" sz="2800" b="1" i="1" dirty="0">
                <a:solidFill>
                  <a:schemeClr val="tx1"/>
                </a:solidFill>
                <a:latin typeface="Times New Roman"/>
              </a:rPr>
            </a:br>
            <a:br>
              <a:rPr lang="uk-UA" sz="2800" b="1" i="1" dirty="0">
                <a:solidFill>
                  <a:schemeClr val="tx1"/>
                </a:solidFill>
                <a:latin typeface="Times New Roman"/>
              </a:rPr>
            </a:br>
            <a:br>
              <a:rPr lang="uk-UA" sz="2800" b="1" i="1" dirty="0">
                <a:solidFill>
                  <a:srgbClr val="002060"/>
                </a:solidFill>
                <a:latin typeface="Times New Roman"/>
              </a:rPr>
            </a:br>
            <a:r>
              <a:rPr lang="uk-UA" sz="2000" b="1" i="1" dirty="0">
                <a:solidFill>
                  <a:srgbClr val="002060"/>
                </a:solidFill>
                <a:latin typeface="Times New Roman"/>
              </a:rPr>
              <a:t>Підготувала  Маленька О.О.</a:t>
            </a:r>
            <a:br>
              <a:rPr lang="uk-UA" sz="2000" b="1" i="1" dirty="0">
                <a:solidFill>
                  <a:schemeClr val="tx1"/>
                </a:solidFill>
                <a:latin typeface="Times New Roman"/>
              </a:rPr>
            </a:br>
            <a:endParaRPr lang="ru-RU" sz="2000" i="1" dirty="0">
              <a:solidFill>
                <a:schemeClr val="tx1"/>
              </a:solidFill>
            </a:endParaRPr>
          </a:p>
        </p:txBody>
      </p:sp>
    </p:spTree>
    <p:extLst>
      <p:ext uri="{BB962C8B-B14F-4D97-AF65-F5344CB8AC3E}">
        <p14:creationId xmlns:p14="http://schemas.microsoft.com/office/powerpoint/2010/main" val="243863210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poradumo.com.ua/wp-content/uploads/2017/01/65739bddd40658ac37e6fa4fef9258f9.jpg"/>
          <p:cNvPicPr>
            <a:picLocks noChangeAspect="1" noChangeArrowheads="1"/>
          </p:cNvPicPr>
          <p:nvPr/>
        </p:nvPicPr>
        <p:blipFill>
          <a:blip r:embed="rId2" cstate="print"/>
          <a:srcRect/>
          <a:stretch>
            <a:fillRect/>
          </a:stretch>
        </p:blipFill>
        <p:spPr bwMode="auto">
          <a:xfrm>
            <a:off x="179512" y="1412776"/>
            <a:ext cx="5040560" cy="4854673"/>
          </a:xfrm>
          <a:prstGeom prst="rect">
            <a:avLst/>
          </a:prstGeom>
          <a:noFill/>
        </p:spPr>
      </p:pic>
      <p:sp>
        <p:nvSpPr>
          <p:cNvPr id="6" name="TextBox 5"/>
          <p:cNvSpPr txBox="1"/>
          <p:nvPr/>
        </p:nvSpPr>
        <p:spPr>
          <a:xfrm>
            <a:off x="4831424" y="1052736"/>
            <a:ext cx="4248472" cy="1384995"/>
          </a:xfrm>
          <a:prstGeom prst="rect">
            <a:avLst/>
          </a:prstGeom>
          <a:noFill/>
        </p:spPr>
        <p:txBody>
          <a:bodyPr wrap="square" rtlCol="0">
            <a:spAutoFit/>
          </a:bodyPr>
          <a:lstStyle/>
          <a:p>
            <a:pPr algn="ctr"/>
            <a:r>
              <a:rPr lang="uk-UA" sz="2800" b="1" i="1" dirty="0">
                <a:solidFill>
                  <a:srgbClr val="00B050"/>
                </a:solidFill>
                <a:latin typeface="Times New Roman" pitchFamily="18" charset="0"/>
                <a:cs typeface="Times New Roman" pitchFamily="18" charset="0"/>
              </a:rPr>
              <a:t>Періоди найінтенсивнішого</a:t>
            </a:r>
          </a:p>
          <a:p>
            <a:pPr algn="ctr"/>
            <a:r>
              <a:rPr lang="uk-UA" sz="2800" b="1" i="1" dirty="0">
                <a:solidFill>
                  <a:srgbClr val="00B050"/>
                </a:solidFill>
                <a:latin typeface="Times New Roman" pitchFamily="18" charset="0"/>
                <a:cs typeface="Times New Roman" pitchFamily="18" charset="0"/>
              </a:rPr>
              <a:t>росту  кісток: </a:t>
            </a:r>
            <a:endParaRPr lang="ru-RU" sz="2800" b="1" i="1" dirty="0">
              <a:solidFill>
                <a:srgbClr val="00B050"/>
              </a:solidFill>
              <a:latin typeface="Times New Roman" pitchFamily="18" charset="0"/>
              <a:cs typeface="Times New Roman" pitchFamily="18" charset="0"/>
            </a:endParaRPr>
          </a:p>
        </p:txBody>
      </p:sp>
      <p:sp>
        <p:nvSpPr>
          <p:cNvPr id="7" name="TextBox 6"/>
          <p:cNvSpPr txBox="1"/>
          <p:nvPr/>
        </p:nvSpPr>
        <p:spPr>
          <a:xfrm>
            <a:off x="5220072" y="2347395"/>
            <a:ext cx="3859824" cy="1877437"/>
          </a:xfrm>
          <a:prstGeom prst="rect">
            <a:avLst/>
          </a:prstGeom>
          <a:noFill/>
        </p:spPr>
        <p:txBody>
          <a:bodyPr wrap="square" rtlCol="0">
            <a:spAutoFit/>
          </a:bodyPr>
          <a:lstStyle/>
          <a:p>
            <a:r>
              <a:rPr lang="uk-UA" sz="2400" b="1" dirty="0">
                <a:latin typeface="Times New Roman" pitchFamily="18" charset="0"/>
                <a:cs typeface="Times New Roman" pitchFamily="18" charset="0"/>
              </a:rPr>
              <a:t>І</a:t>
            </a:r>
            <a:r>
              <a:rPr lang="uk-UA" sz="2400" dirty="0">
                <a:latin typeface="Times New Roman" pitchFamily="18" charset="0"/>
                <a:cs typeface="Times New Roman" pitchFamily="18" charset="0"/>
              </a:rPr>
              <a:t> –  </a:t>
            </a:r>
            <a:r>
              <a:rPr lang="uk-UA" sz="2400" dirty="0">
                <a:solidFill>
                  <a:srgbClr val="C00000"/>
                </a:solidFill>
                <a:latin typeface="Times New Roman" pitchFamily="18" charset="0"/>
                <a:cs typeface="Times New Roman" pitchFamily="18" charset="0"/>
              </a:rPr>
              <a:t>перші два </a:t>
            </a:r>
            <a:r>
              <a:rPr lang="uk-UA" sz="2400" dirty="0">
                <a:latin typeface="Times New Roman" pitchFamily="18" charset="0"/>
                <a:cs typeface="Times New Roman" pitchFamily="18" charset="0"/>
              </a:rPr>
              <a:t>роки життя;</a:t>
            </a:r>
          </a:p>
          <a:p>
            <a:r>
              <a:rPr lang="uk-UA" sz="2400" b="1" dirty="0">
                <a:latin typeface="Times New Roman" pitchFamily="18" charset="0"/>
                <a:cs typeface="Times New Roman" pitchFamily="18" charset="0"/>
              </a:rPr>
              <a:t>ІІ</a:t>
            </a:r>
            <a:r>
              <a:rPr lang="uk-UA" sz="2400" dirty="0">
                <a:latin typeface="Times New Roman" pitchFamily="18" charset="0"/>
                <a:cs typeface="Times New Roman" pitchFamily="18" charset="0"/>
              </a:rPr>
              <a:t> –  </a:t>
            </a:r>
            <a:r>
              <a:rPr lang="uk-UA" sz="2400" dirty="0">
                <a:solidFill>
                  <a:srgbClr val="C00000"/>
                </a:solidFill>
                <a:latin typeface="Times New Roman" pitchFamily="18" charset="0"/>
                <a:cs typeface="Times New Roman" pitchFamily="18" charset="0"/>
              </a:rPr>
              <a:t>7 – 8 </a:t>
            </a:r>
            <a:r>
              <a:rPr lang="uk-UA" sz="2400" dirty="0">
                <a:latin typeface="Times New Roman" pitchFamily="18" charset="0"/>
                <a:cs typeface="Times New Roman" pitchFamily="18" charset="0"/>
              </a:rPr>
              <a:t>років;</a:t>
            </a:r>
          </a:p>
          <a:p>
            <a:r>
              <a:rPr lang="uk-UA" sz="2400" b="1" dirty="0">
                <a:latin typeface="Times New Roman" pitchFamily="18" charset="0"/>
                <a:cs typeface="Times New Roman" pitchFamily="18" charset="0"/>
              </a:rPr>
              <a:t>ІІІ</a:t>
            </a:r>
            <a:r>
              <a:rPr lang="uk-UA" sz="2400" dirty="0">
                <a:latin typeface="Times New Roman" pitchFamily="18" charset="0"/>
                <a:cs typeface="Times New Roman" pitchFamily="18" charset="0"/>
              </a:rPr>
              <a:t> – у дівчат:  </a:t>
            </a:r>
            <a:r>
              <a:rPr lang="uk-UA" sz="2400" dirty="0">
                <a:solidFill>
                  <a:srgbClr val="C00000"/>
                </a:solidFill>
                <a:latin typeface="Times New Roman" pitchFamily="18" charset="0"/>
                <a:cs typeface="Times New Roman" pitchFamily="18" charset="0"/>
              </a:rPr>
              <a:t>12 – 13 </a:t>
            </a:r>
            <a:r>
              <a:rPr lang="uk-UA" sz="2400" dirty="0">
                <a:latin typeface="Times New Roman" pitchFamily="18" charset="0"/>
                <a:cs typeface="Times New Roman" pitchFamily="18" charset="0"/>
              </a:rPr>
              <a:t>років,     </a:t>
            </a:r>
          </a:p>
          <a:p>
            <a:r>
              <a:rPr lang="uk-UA" sz="2400" dirty="0">
                <a:latin typeface="Times New Roman" pitchFamily="18" charset="0"/>
                <a:cs typeface="Times New Roman" pitchFamily="18" charset="0"/>
              </a:rPr>
              <a:t>        у  хлопців:</a:t>
            </a:r>
            <a:r>
              <a:rPr lang="uk-UA" sz="2400" dirty="0">
                <a:solidFill>
                  <a:srgbClr val="C00000"/>
                </a:solidFill>
                <a:latin typeface="Times New Roman" pitchFamily="18" charset="0"/>
                <a:cs typeface="Times New Roman" pitchFamily="18" charset="0"/>
              </a:rPr>
              <a:t>13–14</a:t>
            </a:r>
            <a:r>
              <a:rPr lang="uk-UA" sz="2400" dirty="0">
                <a:solidFill>
                  <a:srgbClr val="00B0F0"/>
                </a:solidFill>
                <a:latin typeface="Times New Roman" pitchFamily="18" charset="0"/>
                <a:cs typeface="Times New Roman" pitchFamily="18" charset="0"/>
              </a:rPr>
              <a:t> </a:t>
            </a:r>
            <a:r>
              <a:rPr lang="uk-UA" sz="2400" dirty="0">
                <a:latin typeface="Times New Roman" pitchFamily="18" charset="0"/>
                <a:cs typeface="Times New Roman" pitchFamily="18" charset="0"/>
              </a:rPr>
              <a:t>років.</a:t>
            </a:r>
          </a:p>
          <a:p>
            <a:endParaRPr lang="ru-RU" sz="2000" dirty="0">
              <a:latin typeface="Times New Roman" pitchFamily="18" charset="0"/>
              <a:cs typeface="Times New Roman" pitchFamily="18" charset="0"/>
            </a:endParaRPr>
          </a:p>
        </p:txBody>
      </p:sp>
      <p:sp>
        <p:nvSpPr>
          <p:cNvPr id="8" name="TextBox 7"/>
          <p:cNvSpPr txBox="1"/>
          <p:nvPr/>
        </p:nvSpPr>
        <p:spPr>
          <a:xfrm>
            <a:off x="5220072" y="4005064"/>
            <a:ext cx="3312368" cy="954107"/>
          </a:xfrm>
          <a:prstGeom prst="rect">
            <a:avLst/>
          </a:prstGeom>
          <a:noFill/>
        </p:spPr>
        <p:txBody>
          <a:bodyPr wrap="square" rtlCol="0">
            <a:spAutoFit/>
          </a:bodyPr>
          <a:lstStyle/>
          <a:p>
            <a:pPr algn="just"/>
            <a:r>
              <a:rPr lang="uk-UA" sz="2800" b="1" i="1" dirty="0">
                <a:solidFill>
                  <a:srgbClr val="00B050"/>
                </a:solidFill>
                <a:latin typeface="Times New Roman" pitchFamily="18" charset="0"/>
                <a:cs typeface="Times New Roman" pitchFamily="18" charset="0"/>
              </a:rPr>
              <a:t>Припинення росту кісток:</a:t>
            </a:r>
            <a:r>
              <a:rPr lang="uk-UA" sz="2400" dirty="0">
                <a:latin typeface="Times New Roman" pitchFamily="18" charset="0"/>
                <a:cs typeface="Times New Roman" pitchFamily="18" charset="0"/>
              </a:rPr>
              <a:t> </a:t>
            </a:r>
            <a:r>
              <a:rPr lang="uk-UA" sz="2400" dirty="0">
                <a:solidFill>
                  <a:srgbClr val="C00000"/>
                </a:solidFill>
                <a:latin typeface="Times New Roman" pitchFamily="18" charset="0"/>
                <a:cs typeface="Times New Roman" pitchFamily="18" charset="0"/>
              </a:rPr>
              <a:t>22 – 24 </a:t>
            </a:r>
            <a:r>
              <a:rPr lang="uk-UA" sz="2400" dirty="0">
                <a:latin typeface="Times New Roman" pitchFamily="18" charset="0"/>
                <a:cs typeface="Times New Roman" pitchFamily="18" charset="0"/>
              </a:rPr>
              <a:t>роки</a:t>
            </a:r>
            <a:r>
              <a:rPr lang="uk-UA" sz="2400" b="1" dirty="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052736"/>
            <a:ext cx="8352928" cy="1261884"/>
          </a:xfrm>
          <a:prstGeom prst="rect">
            <a:avLst/>
          </a:prstGeom>
          <a:noFill/>
        </p:spPr>
        <p:txBody>
          <a:bodyPr wrap="square" rtlCol="0">
            <a:spAutoFit/>
          </a:bodyPr>
          <a:lstStyle/>
          <a:p>
            <a:pPr algn="ctr"/>
            <a:r>
              <a:rPr lang="uk-UA" sz="2800" dirty="0">
                <a:latin typeface="Times New Roman" pitchFamily="18" charset="0"/>
                <a:cs typeface="Times New Roman" pitchFamily="18" charset="0"/>
              </a:rPr>
              <a:t>	</a:t>
            </a:r>
            <a:r>
              <a:rPr lang="uk-UA" sz="2400" dirty="0">
                <a:latin typeface="Times New Roman" pitchFamily="18" charset="0"/>
                <a:cs typeface="Times New Roman" pitchFamily="18" charset="0"/>
              </a:rPr>
              <a:t>Маса м'язів до </a:t>
            </a:r>
            <a:r>
              <a:rPr lang="uk-UA" sz="2400" dirty="0">
                <a:solidFill>
                  <a:srgbClr val="C00000"/>
                </a:solidFill>
                <a:latin typeface="Times New Roman" pitchFamily="18" charset="0"/>
                <a:cs typeface="Times New Roman" pitchFamily="18" charset="0"/>
              </a:rPr>
              <a:t>13 – 14 </a:t>
            </a:r>
            <a:r>
              <a:rPr lang="uk-UA" sz="2400" dirty="0">
                <a:latin typeface="Times New Roman" pitchFamily="18" charset="0"/>
                <a:cs typeface="Times New Roman" pitchFamily="18" charset="0"/>
              </a:rPr>
              <a:t>років  збільшується повільно, вона значно зростає у віці від </a:t>
            </a:r>
            <a:r>
              <a:rPr lang="uk-UA" sz="2400" dirty="0">
                <a:solidFill>
                  <a:srgbClr val="C00000"/>
                </a:solidFill>
                <a:latin typeface="Times New Roman" pitchFamily="18" charset="0"/>
                <a:cs typeface="Times New Roman" pitchFamily="18" charset="0"/>
              </a:rPr>
              <a:t>14</a:t>
            </a:r>
            <a:r>
              <a:rPr lang="uk-UA" sz="2400" dirty="0">
                <a:latin typeface="Times New Roman" pitchFamily="18" charset="0"/>
                <a:cs typeface="Times New Roman" pitchFamily="18" charset="0"/>
              </a:rPr>
              <a:t> до </a:t>
            </a:r>
            <a:r>
              <a:rPr lang="uk-UA" sz="2400" dirty="0">
                <a:solidFill>
                  <a:srgbClr val="C00000"/>
                </a:solidFill>
                <a:latin typeface="Times New Roman" pitchFamily="18" charset="0"/>
                <a:cs typeface="Times New Roman" pitchFamily="18" charset="0"/>
              </a:rPr>
              <a:t>16</a:t>
            </a:r>
            <a:r>
              <a:rPr lang="uk-UA" sz="2400" dirty="0">
                <a:latin typeface="Times New Roman" pitchFamily="18" charset="0"/>
                <a:cs typeface="Times New Roman" pitchFamily="18" charset="0"/>
              </a:rPr>
              <a:t> років.  Цей період найкращий для початку занять   силовими видами спорту.</a:t>
            </a:r>
            <a:endParaRPr lang="ru-RU" sz="2400" dirty="0">
              <a:latin typeface="Times New Roman" pitchFamily="18" charset="0"/>
              <a:cs typeface="Times New Roman" pitchFamily="18" charset="0"/>
            </a:endParaRPr>
          </a:p>
        </p:txBody>
      </p:sp>
      <p:pic>
        <p:nvPicPr>
          <p:cNvPr id="10242" name="Picture 2" descr="http://gazeta-alekseevsky.ru/wp-content/uploads/2015/09/child-weightlifting.jpg"/>
          <p:cNvPicPr>
            <a:picLocks noChangeAspect="1" noChangeArrowheads="1"/>
          </p:cNvPicPr>
          <p:nvPr/>
        </p:nvPicPr>
        <p:blipFill>
          <a:blip r:embed="rId2" cstate="print"/>
          <a:srcRect/>
          <a:stretch>
            <a:fillRect/>
          </a:stretch>
        </p:blipFill>
        <p:spPr bwMode="auto">
          <a:xfrm>
            <a:off x="5961597" y="2988547"/>
            <a:ext cx="3074899" cy="3486938"/>
          </a:xfrm>
          <a:prstGeom prst="rect">
            <a:avLst/>
          </a:prstGeom>
          <a:noFill/>
        </p:spPr>
      </p:pic>
      <p:pic>
        <p:nvPicPr>
          <p:cNvPr id="5" name="Picture 2" descr="http://sportschool.org.ua/wp-content/uploads/2015/12/IMG_1996.jpg"/>
          <p:cNvPicPr>
            <a:picLocks noChangeAspect="1" noChangeArrowheads="1"/>
          </p:cNvPicPr>
          <p:nvPr/>
        </p:nvPicPr>
        <p:blipFill>
          <a:blip r:embed="rId3" cstate="print"/>
          <a:srcRect/>
          <a:stretch>
            <a:fillRect/>
          </a:stretch>
        </p:blipFill>
        <p:spPr bwMode="auto">
          <a:xfrm>
            <a:off x="179512" y="2971662"/>
            <a:ext cx="3240360" cy="3063370"/>
          </a:xfrm>
          <a:prstGeom prst="rect">
            <a:avLst/>
          </a:prstGeom>
          <a:noFill/>
        </p:spPr>
      </p:pic>
      <p:pic>
        <p:nvPicPr>
          <p:cNvPr id="6" name="Picture 4" descr="http://shepetivka.com.ua/media/k2/items/cache/eefd4fe8f589e64e0e66a4f2937ae4ae_XL.jpg"/>
          <p:cNvPicPr>
            <a:picLocks noChangeAspect="1" noChangeArrowheads="1"/>
          </p:cNvPicPr>
          <p:nvPr/>
        </p:nvPicPr>
        <p:blipFill>
          <a:blip r:embed="rId4" cstate="print"/>
          <a:srcRect/>
          <a:stretch>
            <a:fillRect/>
          </a:stretch>
        </p:blipFill>
        <p:spPr bwMode="auto">
          <a:xfrm>
            <a:off x="3506127" y="3429000"/>
            <a:ext cx="2361897" cy="2606032"/>
          </a:xfrm>
          <a:prstGeom prst="rect">
            <a:avLst/>
          </a:prstGeom>
          <a:noFill/>
        </p:spPr>
      </p:pic>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762248"/>
            <a:ext cx="8364082" cy="5990733"/>
          </a:xfrm>
          <a:prstGeom prst="rect">
            <a:avLst/>
          </a:prstGeom>
          <a:solidFill>
            <a:schemeClr val="bg1"/>
          </a:solidFill>
        </p:spPr>
        <p:txBody>
          <a:bodyPr wrap="square">
            <a:spAutoFit/>
          </a:bodyPr>
          <a:lstStyle/>
          <a:p>
            <a:pPr marL="270510" algn="just"/>
            <a:r>
              <a:rPr lang="ru-RU" sz="2800" dirty="0">
                <a:solidFill>
                  <a:srgbClr val="000000"/>
                </a:solidFill>
                <a:latin typeface="Times New Roman"/>
                <a:ea typeface="Times New Roman"/>
                <a:cs typeface="Times New Roman"/>
              </a:rPr>
              <a:t>	</a:t>
            </a:r>
          </a:p>
          <a:p>
            <a:pPr marL="270510" algn="just"/>
            <a:r>
              <a:rPr lang="ru-RU" sz="2800" b="1" i="1" dirty="0">
                <a:solidFill>
                  <a:srgbClr val="000000"/>
                </a:solidFill>
                <a:latin typeface="Times New Roman"/>
                <a:ea typeface="Times New Roman"/>
                <a:cs typeface="Times New Roman"/>
              </a:rPr>
              <a:t>	</a:t>
            </a:r>
            <a:r>
              <a:rPr lang="uk-UA" sz="2800" b="1" i="1" dirty="0">
                <a:solidFill>
                  <a:srgbClr val="008000"/>
                </a:solidFill>
                <a:latin typeface="Times New Roman"/>
                <a:ea typeface="Times New Roman"/>
              </a:rPr>
              <a:t>Формування вигинів хребта.</a:t>
            </a:r>
          </a:p>
          <a:p>
            <a:pPr marL="270510" algn="just">
              <a:spcAft>
                <a:spcPts val="0"/>
              </a:spcAft>
            </a:pPr>
            <a:r>
              <a:rPr lang="ru-RU" sz="2400" dirty="0">
                <a:solidFill>
                  <a:srgbClr val="000000"/>
                </a:solidFill>
                <a:latin typeface="Times New Roman"/>
                <a:ea typeface="Times New Roman"/>
                <a:cs typeface="Times New Roman"/>
              </a:rPr>
              <a:t>У </a:t>
            </a:r>
            <a:r>
              <a:rPr lang="ru-RU" sz="2400" b="1" dirty="0">
                <a:solidFill>
                  <a:srgbClr val="000000"/>
                </a:solidFill>
                <a:latin typeface="Times New Roman"/>
                <a:ea typeface="Times New Roman"/>
                <a:cs typeface="Times New Roman"/>
              </a:rPr>
              <a:t>2</a:t>
            </a:r>
            <a:r>
              <a:rPr lang="ru-RU" sz="2400" dirty="0">
                <a:solidFill>
                  <a:srgbClr val="000000"/>
                </a:solidFill>
                <a:latin typeface="Times New Roman"/>
                <a:ea typeface="Times New Roman"/>
                <a:cs typeface="Times New Roman"/>
              </a:rPr>
              <a:t>-</a:t>
            </a:r>
            <a:r>
              <a:rPr lang="ru-RU" sz="2400" b="1" dirty="0">
                <a:solidFill>
                  <a:srgbClr val="000000"/>
                </a:solidFill>
                <a:latin typeface="Times New Roman"/>
                <a:ea typeface="Times New Roman"/>
                <a:cs typeface="Times New Roman"/>
              </a:rPr>
              <a:t>місячному</a:t>
            </a:r>
            <a:r>
              <a:rPr lang="ru-RU" sz="2400" dirty="0">
                <a:solidFill>
                  <a:srgbClr val="000000"/>
                </a:solidFill>
                <a:latin typeface="Times New Roman"/>
                <a:ea typeface="Times New Roman"/>
                <a:cs typeface="Times New Roman"/>
              </a:rPr>
              <a:t> </a:t>
            </a:r>
            <a:r>
              <a:rPr lang="uk-UA" sz="2400" dirty="0">
                <a:solidFill>
                  <a:srgbClr val="000000"/>
                </a:solidFill>
                <a:latin typeface="Times New Roman"/>
                <a:ea typeface="Times New Roman"/>
                <a:cs typeface="Times New Roman"/>
              </a:rPr>
              <a:t>віці формується  </a:t>
            </a:r>
            <a:r>
              <a:rPr lang="uk-UA" sz="2400" b="1" i="1" dirty="0">
                <a:solidFill>
                  <a:srgbClr val="C00000"/>
                </a:solidFill>
                <a:latin typeface="Times New Roman"/>
                <a:ea typeface="Times New Roman"/>
                <a:cs typeface="Times New Roman"/>
              </a:rPr>
              <a:t>шийний</a:t>
            </a:r>
            <a:r>
              <a:rPr lang="uk-UA" sz="2400" i="1" dirty="0">
                <a:solidFill>
                  <a:srgbClr val="000000"/>
                </a:solidFill>
                <a:latin typeface="Times New Roman"/>
                <a:ea typeface="Times New Roman"/>
                <a:cs typeface="Times New Roman"/>
              </a:rPr>
              <a:t> </a:t>
            </a:r>
            <a:r>
              <a:rPr lang="uk-UA" sz="2400" dirty="0">
                <a:solidFill>
                  <a:srgbClr val="000000"/>
                </a:solidFill>
                <a:latin typeface="Times New Roman"/>
                <a:ea typeface="Times New Roman"/>
                <a:cs typeface="Times New Roman"/>
              </a:rPr>
              <a:t>вигин хребета</a:t>
            </a:r>
            <a:r>
              <a:rPr lang="uk-UA" sz="2400" i="1" dirty="0">
                <a:solidFill>
                  <a:srgbClr val="000000"/>
                </a:solidFill>
                <a:latin typeface="Times New Roman"/>
                <a:ea typeface="Times New Roman"/>
                <a:cs typeface="Times New Roman"/>
              </a:rPr>
              <a:t>,</a:t>
            </a:r>
            <a:r>
              <a:rPr lang="uk-UA" sz="2400" dirty="0">
                <a:solidFill>
                  <a:srgbClr val="000000"/>
                </a:solidFill>
                <a:latin typeface="Times New Roman"/>
                <a:ea typeface="Times New Roman"/>
                <a:cs typeface="Times New Roman"/>
              </a:rPr>
              <a:t> у </a:t>
            </a:r>
            <a:r>
              <a:rPr lang="ru-RU" sz="2400" b="1" dirty="0">
                <a:solidFill>
                  <a:srgbClr val="000000"/>
                </a:solidFill>
                <a:latin typeface="Times New Roman"/>
                <a:ea typeface="Times New Roman"/>
                <a:cs typeface="Times New Roman"/>
              </a:rPr>
              <a:t>6 місяців</a:t>
            </a:r>
            <a:r>
              <a:rPr lang="ru-RU" sz="2400" dirty="0">
                <a:solidFill>
                  <a:srgbClr val="000000"/>
                </a:solidFill>
                <a:latin typeface="Times New Roman"/>
                <a:ea typeface="Times New Roman"/>
                <a:cs typeface="Times New Roman"/>
              </a:rPr>
              <a:t> – </a:t>
            </a:r>
            <a:r>
              <a:rPr lang="ru-RU" sz="2400" b="1" i="1" dirty="0">
                <a:solidFill>
                  <a:srgbClr val="C00000"/>
                </a:solidFill>
                <a:latin typeface="Times New Roman"/>
                <a:ea typeface="Times New Roman"/>
                <a:cs typeface="Times New Roman"/>
              </a:rPr>
              <a:t>грудни</a:t>
            </a:r>
            <a:r>
              <a:rPr lang="uk-UA" sz="2400" b="1" i="1" dirty="0">
                <a:solidFill>
                  <a:srgbClr val="C00000"/>
                </a:solidFill>
                <a:latin typeface="Times New Roman"/>
                <a:ea typeface="Times New Roman"/>
                <a:cs typeface="Times New Roman"/>
              </a:rPr>
              <a:t>й</a:t>
            </a:r>
            <a:r>
              <a:rPr lang="uk-UA" sz="2400" i="1" dirty="0">
                <a:solidFill>
                  <a:srgbClr val="000000"/>
                </a:solidFill>
                <a:latin typeface="Times New Roman"/>
                <a:ea typeface="Times New Roman"/>
                <a:cs typeface="Times New Roman"/>
              </a:rPr>
              <a:t>, </a:t>
            </a:r>
            <a:r>
              <a:rPr lang="uk-UA" sz="2400" dirty="0">
                <a:solidFill>
                  <a:srgbClr val="000000"/>
                </a:solidFill>
                <a:latin typeface="Times New Roman"/>
                <a:ea typeface="Times New Roman"/>
                <a:cs typeface="Times New Roman"/>
              </a:rPr>
              <a:t> д</a:t>
            </a:r>
            <a:r>
              <a:rPr lang="ru-RU" sz="2400" dirty="0">
                <a:solidFill>
                  <a:srgbClr val="000000"/>
                </a:solidFill>
                <a:latin typeface="Times New Roman"/>
                <a:ea typeface="Times New Roman"/>
                <a:cs typeface="Times New Roman"/>
              </a:rPr>
              <a:t>о </a:t>
            </a:r>
            <a:r>
              <a:rPr lang="ru-RU" sz="2400" b="1" dirty="0">
                <a:solidFill>
                  <a:srgbClr val="000000"/>
                </a:solidFill>
                <a:latin typeface="Times New Roman"/>
                <a:ea typeface="Times New Roman"/>
                <a:cs typeface="Times New Roman"/>
              </a:rPr>
              <a:t>1 року</a:t>
            </a:r>
            <a:r>
              <a:rPr lang="ru-RU" sz="2400" dirty="0">
                <a:solidFill>
                  <a:srgbClr val="000000"/>
                </a:solidFill>
                <a:latin typeface="Times New Roman"/>
                <a:ea typeface="Times New Roman"/>
                <a:cs typeface="Times New Roman"/>
              </a:rPr>
              <a:t> –  </a:t>
            </a:r>
            <a:r>
              <a:rPr lang="ru-RU" sz="2400" b="1" i="1" dirty="0">
                <a:solidFill>
                  <a:srgbClr val="C00000"/>
                </a:solidFill>
                <a:latin typeface="Times New Roman"/>
                <a:ea typeface="Times New Roman"/>
                <a:cs typeface="Times New Roman"/>
              </a:rPr>
              <a:t>поперековий</a:t>
            </a:r>
            <a:r>
              <a:rPr lang="ru-RU" sz="2400" b="1" dirty="0">
                <a:solidFill>
                  <a:srgbClr val="00B0F0"/>
                </a:solidFill>
                <a:latin typeface="Times New Roman"/>
                <a:ea typeface="Times New Roman"/>
                <a:cs typeface="Times New Roman"/>
              </a:rPr>
              <a:t>.</a:t>
            </a:r>
            <a:endParaRPr lang="ru-RU" sz="2400" b="1" dirty="0">
              <a:latin typeface="Calibri"/>
              <a:ea typeface="Times New Roman"/>
              <a:cs typeface="Times New Roman"/>
            </a:endParaRPr>
          </a:p>
          <a:p>
            <a:pPr marL="270510" algn="just">
              <a:spcAft>
                <a:spcPts val="0"/>
              </a:spcAft>
            </a:pPr>
            <a:r>
              <a:rPr lang="ru-RU" sz="2400" dirty="0">
                <a:solidFill>
                  <a:srgbClr val="000000"/>
                </a:solidFill>
                <a:latin typeface="Times New Roman"/>
                <a:ea typeface="Times New Roman"/>
                <a:cs typeface="Times New Roman"/>
              </a:rPr>
              <a:t> 	У </a:t>
            </a:r>
            <a:r>
              <a:rPr lang="ru-RU" sz="2400" b="1" dirty="0">
                <a:solidFill>
                  <a:srgbClr val="000000"/>
                </a:solidFill>
                <a:latin typeface="Times New Roman"/>
                <a:ea typeface="Times New Roman"/>
                <a:cs typeface="Times New Roman"/>
              </a:rPr>
              <a:t>3</a:t>
            </a:r>
            <a:r>
              <a:rPr lang="ru-RU" sz="2400" dirty="0">
                <a:solidFill>
                  <a:srgbClr val="000000"/>
                </a:solidFill>
                <a:latin typeface="Times New Roman"/>
                <a:ea typeface="Times New Roman"/>
                <a:cs typeface="Times New Roman"/>
              </a:rPr>
              <a:t>–</a:t>
            </a:r>
            <a:r>
              <a:rPr lang="ru-RU" sz="2400" b="1" dirty="0">
                <a:solidFill>
                  <a:srgbClr val="000000"/>
                </a:solidFill>
                <a:latin typeface="Times New Roman"/>
                <a:ea typeface="Times New Roman"/>
                <a:cs typeface="Times New Roman"/>
              </a:rPr>
              <a:t>4 роки</a:t>
            </a:r>
            <a:r>
              <a:rPr lang="ru-RU" sz="2400" dirty="0">
                <a:solidFill>
                  <a:srgbClr val="000000"/>
                </a:solidFill>
                <a:latin typeface="Times New Roman"/>
                <a:ea typeface="Times New Roman"/>
                <a:cs typeface="Times New Roman"/>
              </a:rPr>
              <a:t> – вигини хребта майже як в дорослої людини, однак</a:t>
            </a:r>
            <a:r>
              <a:rPr lang="uk-UA" sz="2400" dirty="0">
                <a:solidFill>
                  <a:srgbClr val="000000"/>
                </a:solidFill>
                <a:latin typeface="Times New Roman"/>
                <a:ea typeface="Times New Roman"/>
                <a:cs typeface="Times New Roman"/>
              </a:rPr>
              <a:t> остаточно їх формування завершується</a:t>
            </a:r>
            <a:r>
              <a:rPr lang="ru-RU" sz="2400" dirty="0">
                <a:solidFill>
                  <a:srgbClr val="000000"/>
                </a:solidFill>
                <a:latin typeface="Times New Roman"/>
                <a:ea typeface="Times New Roman"/>
                <a:cs typeface="Times New Roman"/>
              </a:rPr>
              <a:t> до </a:t>
            </a:r>
            <a:r>
              <a:rPr lang="ru-RU" sz="2400" b="1" i="1" dirty="0">
                <a:solidFill>
                  <a:srgbClr val="C00000"/>
                </a:solidFill>
                <a:latin typeface="Times New Roman"/>
                <a:ea typeface="Times New Roman"/>
                <a:cs typeface="Times New Roman"/>
              </a:rPr>
              <a:t>12</a:t>
            </a:r>
            <a:r>
              <a:rPr lang="ru-RU" sz="2400" i="1" dirty="0">
                <a:solidFill>
                  <a:srgbClr val="00B0F0"/>
                </a:solidFill>
                <a:latin typeface="Times New Roman"/>
                <a:ea typeface="Times New Roman"/>
                <a:cs typeface="Times New Roman"/>
              </a:rPr>
              <a:t> </a:t>
            </a:r>
            <a:r>
              <a:rPr lang="uk-UA" sz="2400" dirty="0">
                <a:latin typeface="Times New Roman"/>
                <a:ea typeface="Times New Roman"/>
                <a:cs typeface="Times New Roman"/>
              </a:rPr>
              <a:t>років</a:t>
            </a:r>
            <a:r>
              <a:rPr lang="ru-RU" sz="2400" dirty="0">
                <a:solidFill>
                  <a:srgbClr val="000000"/>
                </a:solidFill>
                <a:latin typeface="Times New Roman"/>
                <a:ea typeface="Times New Roman"/>
                <a:cs typeface="Times New Roman"/>
              </a:rPr>
              <a:t>.</a:t>
            </a:r>
            <a:endParaRPr lang="ru-RU" sz="2400" dirty="0">
              <a:latin typeface="Calibri"/>
              <a:ea typeface="Times New Roman"/>
              <a:cs typeface="Times New Roman"/>
            </a:endParaRPr>
          </a:p>
          <a:p>
            <a:pPr marL="270510" indent="450215" algn="just">
              <a:spcAft>
                <a:spcPts val="0"/>
              </a:spcAft>
            </a:pPr>
            <a:r>
              <a:rPr lang="ru-RU" sz="2800" b="1" i="1" dirty="0">
                <a:solidFill>
                  <a:srgbClr val="008000"/>
                </a:solidFill>
                <a:latin typeface="Times New Roman"/>
                <a:ea typeface="Times New Roman"/>
                <a:cs typeface="Times New Roman"/>
              </a:rPr>
              <a:t>	Періоди найінтенсивнішого</a:t>
            </a:r>
            <a:r>
              <a:rPr lang="uk-UA" sz="2800" b="1" i="1" dirty="0">
                <a:solidFill>
                  <a:srgbClr val="008000"/>
                </a:solidFill>
                <a:latin typeface="Times New Roman"/>
                <a:ea typeface="Times New Roman"/>
                <a:cs typeface="Times New Roman"/>
              </a:rPr>
              <a:t> росту кісток: </a:t>
            </a:r>
            <a:endParaRPr lang="ru-RU" sz="2800" i="1" dirty="0">
              <a:solidFill>
                <a:srgbClr val="008000"/>
              </a:solidFill>
              <a:latin typeface="Calibri"/>
              <a:ea typeface="Times New Roman"/>
              <a:cs typeface="Times New Roman"/>
            </a:endParaRPr>
          </a:p>
          <a:p>
            <a:pPr marL="270510" algn="just">
              <a:spcAft>
                <a:spcPts val="0"/>
              </a:spcAft>
            </a:pPr>
            <a:r>
              <a:rPr lang="uk-UA" sz="2400" b="1" dirty="0">
                <a:solidFill>
                  <a:srgbClr val="000000"/>
                </a:solidFill>
                <a:latin typeface="Times New Roman"/>
                <a:ea typeface="Times New Roman"/>
                <a:cs typeface="Times New Roman"/>
              </a:rPr>
              <a:t>І</a:t>
            </a:r>
            <a:r>
              <a:rPr lang="uk-UA" sz="2400" dirty="0">
                <a:solidFill>
                  <a:srgbClr val="000000"/>
                </a:solidFill>
                <a:latin typeface="Times New Roman"/>
                <a:ea typeface="Times New Roman"/>
                <a:cs typeface="Times New Roman"/>
              </a:rPr>
              <a:t> – </a:t>
            </a:r>
            <a:r>
              <a:rPr lang="uk-UA" sz="2400" i="1" dirty="0">
                <a:solidFill>
                  <a:srgbClr val="000000"/>
                </a:solidFill>
                <a:latin typeface="Times New Roman"/>
                <a:ea typeface="Times New Roman"/>
                <a:cs typeface="Times New Roman"/>
              </a:rPr>
              <a:t> </a:t>
            </a:r>
            <a:r>
              <a:rPr lang="uk-UA" sz="2400" b="1" i="1" dirty="0">
                <a:solidFill>
                  <a:srgbClr val="C00000"/>
                </a:solidFill>
                <a:latin typeface="Times New Roman"/>
                <a:ea typeface="Times New Roman"/>
                <a:cs typeface="Times New Roman"/>
              </a:rPr>
              <a:t>перші два </a:t>
            </a:r>
            <a:r>
              <a:rPr lang="uk-UA" sz="2400" dirty="0">
                <a:latin typeface="Times New Roman"/>
                <a:ea typeface="Times New Roman"/>
                <a:cs typeface="Times New Roman"/>
              </a:rPr>
              <a:t>роки життя</a:t>
            </a:r>
            <a:r>
              <a:rPr lang="uk-UA" sz="2400" i="1" dirty="0">
                <a:solidFill>
                  <a:srgbClr val="000000"/>
                </a:solidFill>
                <a:latin typeface="Times New Roman"/>
                <a:ea typeface="Times New Roman"/>
                <a:cs typeface="Times New Roman"/>
              </a:rPr>
              <a:t>;</a:t>
            </a:r>
            <a:endParaRPr lang="ru-RU" sz="2400" dirty="0">
              <a:latin typeface="Calibri"/>
              <a:ea typeface="Times New Roman"/>
              <a:cs typeface="Times New Roman"/>
            </a:endParaRPr>
          </a:p>
          <a:p>
            <a:pPr marL="270510" algn="just">
              <a:spcAft>
                <a:spcPts val="0"/>
              </a:spcAft>
            </a:pPr>
            <a:r>
              <a:rPr lang="uk-UA" sz="2400" b="1" dirty="0">
                <a:solidFill>
                  <a:srgbClr val="000000"/>
                </a:solidFill>
                <a:latin typeface="Times New Roman"/>
                <a:ea typeface="Times New Roman"/>
                <a:cs typeface="Times New Roman"/>
              </a:rPr>
              <a:t>ІІ</a:t>
            </a:r>
            <a:r>
              <a:rPr lang="uk-UA" sz="2400" dirty="0">
                <a:solidFill>
                  <a:srgbClr val="000000"/>
                </a:solidFill>
                <a:latin typeface="Times New Roman"/>
                <a:ea typeface="Times New Roman"/>
                <a:cs typeface="Times New Roman"/>
              </a:rPr>
              <a:t> – </a:t>
            </a:r>
            <a:r>
              <a:rPr lang="uk-UA" sz="2400" i="1" dirty="0">
                <a:solidFill>
                  <a:srgbClr val="000000"/>
                </a:solidFill>
                <a:latin typeface="Times New Roman"/>
                <a:ea typeface="Times New Roman"/>
                <a:cs typeface="Times New Roman"/>
              </a:rPr>
              <a:t> </a:t>
            </a:r>
            <a:r>
              <a:rPr lang="uk-UA" sz="2400" b="1" i="1" dirty="0">
                <a:solidFill>
                  <a:srgbClr val="C00000"/>
                </a:solidFill>
                <a:latin typeface="Times New Roman"/>
                <a:ea typeface="Times New Roman"/>
                <a:cs typeface="Times New Roman"/>
              </a:rPr>
              <a:t>7</a:t>
            </a:r>
            <a:r>
              <a:rPr lang="uk-UA" sz="2400" dirty="0">
                <a:solidFill>
                  <a:srgbClr val="C00000"/>
                </a:solidFill>
                <a:latin typeface="Times New Roman"/>
                <a:ea typeface="Times New Roman"/>
                <a:cs typeface="Times New Roman"/>
              </a:rPr>
              <a:t> – </a:t>
            </a:r>
            <a:r>
              <a:rPr lang="uk-UA" sz="2400" b="1" i="1" dirty="0">
                <a:solidFill>
                  <a:srgbClr val="C00000"/>
                </a:solidFill>
                <a:latin typeface="Times New Roman"/>
                <a:ea typeface="Times New Roman"/>
                <a:cs typeface="Times New Roman"/>
              </a:rPr>
              <a:t>8</a:t>
            </a:r>
            <a:r>
              <a:rPr lang="uk-UA" sz="2400" i="1" dirty="0">
                <a:solidFill>
                  <a:srgbClr val="C00000"/>
                </a:solidFill>
                <a:latin typeface="Times New Roman"/>
                <a:ea typeface="Times New Roman"/>
                <a:cs typeface="Times New Roman"/>
              </a:rPr>
              <a:t> </a:t>
            </a:r>
            <a:r>
              <a:rPr lang="uk-UA" sz="2400" dirty="0">
                <a:solidFill>
                  <a:srgbClr val="000000"/>
                </a:solidFill>
                <a:latin typeface="Times New Roman"/>
                <a:ea typeface="Times New Roman"/>
                <a:cs typeface="Times New Roman"/>
              </a:rPr>
              <a:t>років;</a:t>
            </a:r>
            <a:endParaRPr lang="ru-RU" sz="2400" dirty="0">
              <a:latin typeface="Calibri"/>
              <a:ea typeface="Times New Roman"/>
              <a:cs typeface="Times New Roman"/>
            </a:endParaRPr>
          </a:p>
          <a:p>
            <a:pPr marL="270510" algn="just"/>
            <a:r>
              <a:rPr lang="uk-UA" sz="2400" b="1" dirty="0">
                <a:solidFill>
                  <a:srgbClr val="000000"/>
                </a:solidFill>
                <a:latin typeface="Times New Roman"/>
                <a:ea typeface="Times New Roman"/>
                <a:cs typeface="Times New Roman"/>
              </a:rPr>
              <a:t>ІІІ</a:t>
            </a:r>
            <a:r>
              <a:rPr lang="uk-UA" sz="2400" dirty="0">
                <a:solidFill>
                  <a:srgbClr val="000000"/>
                </a:solidFill>
                <a:latin typeface="Times New Roman"/>
                <a:ea typeface="Times New Roman"/>
                <a:cs typeface="Times New Roman"/>
              </a:rPr>
              <a:t> – у дівчат:</a:t>
            </a:r>
            <a:r>
              <a:rPr lang="uk-UA" sz="2400" i="1" dirty="0">
                <a:solidFill>
                  <a:srgbClr val="000000"/>
                </a:solidFill>
                <a:latin typeface="Times New Roman"/>
                <a:ea typeface="Times New Roman"/>
                <a:cs typeface="Times New Roman"/>
              </a:rPr>
              <a:t> </a:t>
            </a:r>
            <a:r>
              <a:rPr lang="uk-UA" sz="2400" b="1" i="1" dirty="0">
                <a:solidFill>
                  <a:srgbClr val="C00000"/>
                </a:solidFill>
                <a:latin typeface="Times New Roman"/>
                <a:ea typeface="Times New Roman"/>
                <a:cs typeface="Times New Roman"/>
              </a:rPr>
              <a:t>12</a:t>
            </a:r>
            <a:r>
              <a:rPr lang="uk-UA" sz="2400" dirty="0">
                <a:solidFill>
                  <a:srgbClr val="C00000"/>
                </a:solidFill>
                <a:latin typeface="Times New Roman"/>
                <a:ea typeface="Times New Roman"/>
                <a:cs typeface="Times New Roman"/>
              </a:rPr>
              <a:t> – </a:t>
            </a:r>
            <a:r>
              <a:rPr lang="uk-UA" sz="2400" b="1" i="1" dirty="0">
                <a:solidFill>
                  <a:srgbClr val="C00000"/>
                </a:solidFill>
                <a:latin typeface="Times New Roman"/>
                <a:ea typeface="Times New Roman"/>
                <a:cs typeface="Times New Roman"/>
              </a:rPr>
              <a:t>13</a:t>
            </a:r>
            <a:r>
              <a:rPr lang="uk-UA" sz="2400" i="1" dirty="0">
                <a:solidFill>
                  <a:srgbClr val="C00000"/>
                </a:solidFill>
                <a:latin typeface="Times New Roman"/>
                <a:ea typeface="Times New Roman"/>
                <a:cs typeface="Times New Roman"/>
              </a:rPr>
              <a:t> </a:t>
            </a:r>
            <a:r>
              <a:rPr lang="uk-UA" sz="2400" dirty="0">
                <a:solidFill>
                  <a:srgbClr val="000000"/>
                </a:solidFill>
                <a:latin typeface="Times New Roman"/>
                <a:ea typeface="Times New Roman"/>
                <a:cs typeface="Times New Roman"/>
              </a:rPr>
              <a:t>років,  у хлопців:</a:t>
            </a:r>
            <a:r>
              <a:rPr lang="uk-UA" sz="2400" i="1" dirty="0">
                <a:solidFill>
                  <a:srgbClr val="000000"/>
                </a:solidFill>
                <a:latin typeface="Times New Roman"/>
                <a:ea typeface="Times New Roman"/>
                <a:cs typeface="Times New Roman"/>
              </a:rPr>
              <a:t>  </a:t>
            </a:r>
            <a:r>
              <a:rPr lang="uk-UA" sz="2400" b="1" i="1" dirty="0">
                <a:solidFill>
                  <a:srgbClr val="C00000"/>
                </a:solidFill>
                <a:latin typeface="Times New Roman"/>
                <a:ea typeface="Times New Roman"/>
                <a:cs typeface="Times New Roman"/>
              </a:rPr>
              <a:t>13</a:t>
            </a:r>
            <a:r>
              <a:rPr lang="uk-UA" sz="2400" dirty="0">
                <a:solidFill>
                  <a:srgbClr val="C00000"/>
                </a:solidFill>
                <a:latin typeface="Times New Roman"/>
                <a:ea typeface="Times New Roman"/>
                <a:cs typeface="Times New Roman"/>
              </a:rPr>
              <a:t> – </a:t>
            </a:r>
            <a:r>
              <a:rPr lang="uk-UA" sz="2400" b="1" i="1" dirty="0">
                <a:solidFill>
                  <a:srgbClr val="C00000"/>
                </a:solidFill>
                <a:latin typeface="Times New Roman"/>
                <a:ea typeface="Times New Roman"/>
                <a:cs typeface="Times New Roman"/>
              </a:rPr>
              <a:t>14</a:t>
            </a:r>
            <a:r>
              <a:rPr lang="uk-UA" sz="2400" i="1" dirty="0">
                <a:solidFill>
                  <a:srgbClr val="C00000"/>
                </a:solidFill>
                <a:latin typeface="Times New Roman"/>
                <a:ea typeface="Times New Roman"/>
                <a:cs typeface="Times New Roman"/>
              </a:rPr>
              <a:t> </a:t>
            </a:r>
            <a:r>
              <a:rPr lang="uk-UA" sz="2400" dirty="0">
                <a:solidFill>
                  <a:srgbClr val="000000"/>
                </a:solidFill>
                <a:latin typeface="Times New Roman"/>
                <a:ea typeface="Times New Roman"/>
                <a:cs typeface="Times New Roman"/>
              </a:rPr>
              <a:t>років.</a:t>
            </a:r>
            <a:r>
              <a:rPr lang="uk-UA" sz="2400" b="1" i="1" dirty="0">
                <a:solidFill>
                  <a:srgbClr val="008000"/>
                </a:solidFill>
                <a:latin typeface="Times New Roman"/>
                <a:ea typeface="Times New Roman"/>
                <a:cs typeface="Times New Roman"/>
              </a:rPr>
              <a:t>    </a:t>
            </a:r>
            <a:r>
              <a:rPr lang="uk-UA" sz="2800" b="1" i="1" dirty="0">
                <a:solidFill>
                  <a:srgbClr val="008000"/>
                </a:solidFill>
                <a:latin typeface="Times New Roman"/>
                <a:ea typeface="Times New Roman"/>
                <a:cs typeface="Times New Roman"/>
              </a:rPr>
              <a:t>	Припинення росту кісток:</a:t>
            </a:r>
            <a:r>
              <a:rPr lang="uk-UA" sz="2800" i="1" dirty="0">
                <a:solidFill>
                  <a:srgbClr val="008000"/>
                </a:solidFill>
                <a:latin typeface="Times New Roman"/>
                <a:ea typeface="Times New Roman"/>
                <a:cs typeface="Times New Roman"/>
              </a:rPr>
              <a:t>  </a:t>
            </a:r>
            <a:r>
              <a:rPr lang="uk-UA" sz="2400" b="1" i="1" dirty="0">
                <a:solidFill>
                  <a:srgbClr val="C00000"/>
                </a:solidFill>
                <a:latin typeface="Times New Roman"/>
                <a:ea typeface="Times New Roman"/>
                <a:cs typeface="Times New Roman"/>
              </a:rPr>
              <a:t>22 – 24 </a:t>
            </a:r>
            <a:r>
              <a:rPr lang="ru-RU" sz="2400" dirty="0">
                <a:solidFill>
                  <a:srgbClr val="000000"/>
                </a:solidFill>
                <a:latin typeface="Times New Roman"/>
                <a:ea typeface="Times New Roman"/>
                <a:cs typeface="Times New Roman"/>
              </a:rPr>
              <a:t>рок</a:t>
            </a:r>
            <a:r>
              <a:rPr lang="uk-UA" sz="2400" dirty="0">
                <a:solidFill>
                  <a:srgbClr val="000000"/>
                </a:solidFill>
                <a:latin typeface="Times New Roman"/>
                <a:ea typeface="Times New Roman"/>
                <a:cs typeface="Times New Roman"/>
              </a:rPr>
              <a:t>и.</a:t>
            </a:r>
            <a:endParaRPr lang="ru-RU" sz="2400" dirty="0">
              <a:latin typeface="Calibri"/>
              <a:ea typeface="Times New Roman"/>
              <a:cs typeface="Times New Roman"/>
            </a:endParaRPr>
          </a:p>
          <a:p>
            <a:pPr marL="270510" algn="just">
              <a:spcAft>
                <a:spcPts val="0"/>
              </a:spcAft>
            </a:pPr>
            <a:r>
              <a:rPr lang="uk-UA" sz="2800" b="1" i="1" dirty="0">
                <a:solidFill>
                  <a:srgbClr val="000000"/>
                </a:solidFill>
                <a:latin typeface="Times New Roman"/>
                <a:ea typeface="Times New Roman"/>
                <a:cs typeface="Times New Roman"/>
              </a:rPr>
              <a:t>     	</a:t>
            </a:r>
            <a:r>
              <a:rPr lang="uk-UA" sz="2800" b="1" i="1" dirty="0">
                <a:solidFill>
                  <a:srgbClr val="008000"/>
                </a:solidFill>
                <a:latin typeface="Times New Roman"/>
                <a:ea typeface="Times New Roman"/>
                <a:cs typeface="Times New Roman"/>
              </a:rPr>
              <a:t>Період значного зростання маси м</a:t>
            </a:r>
            <a:r>
              <a:rPr lang="ru-RU" sz="2800" i="1" dirty="0">
                <a:solidFill>
                  <a:srgbClr val="008000"/>
                </a:solidFill>
                <a:latin typeface="Times New Roman"/>
                <a:ea typeface="Times New Roman"/>
                <a:cs typeface="Times New Roman"/>
              </a:rPr>
              <a:t>’</a:t>
            </a:r>
            <a:r>
              <a:rPr lang="uk-UA" sz="2800" b="1" i="1" dirty="0">
                <a:solidFill>
                  <a:srgbClr val="008000"/>
                </a:solidFill>
                <a:latin typeface="Times New Roman"/>
                <a:ea typeface="Times New Roman"/>
                <a:cs typeface="Times New Roman"/>
              </a:rPr>
              <a:t>язів: </a:t>
            </a:r>
          </a:p>
          <a:p>
            <a:pPr marL="270510" algn="just">
              <a:spcAft>
                <a:spcPts val="0"/>
              </a:spcAft>
            </a:pPr>
            <a:r>
              <a:rPr lang="ru-RU" sz="2400" b="1" i="1" dirty="0">
                <a:solidFill>
                  <a:srgbClr val="C00000"/>
                </a:solidFill>
                <a:latin typeface="Times New Roman"/>
                <a:ea typeface="Times New Roman"/>
                <a:cs typeface="Times New Roman"/>
              </a:rPr>
              <a:t>1</a:t>
            </a:r>
            <a:r>
              <a:rPr lang="uk-UA" sz="2400" b="1" i="1" dirty="0">
                <a:solidFill>
                  <a:srgbClr val="C00000"/>
                </a:solidFill>
                <a:latin typeface="Times New Roman"/>
                <a:ea typeface="Times New Roman"/>
                <a:cs typeface="Times New Roman"/>
              </a:rPr>
              <a:t>4–</a:t>
            </a:r>
            <a:r>
              <a:rPr lang="ru-RU" sz="2400" b="1" i="1" dirty="0">
                <a:solidFill>
                  <a:srgbClr val="C00000"/>
                </a:solidFill>
                <a:latin typeface="Times New Roman"/>
                <a:ea typeface="Times New Roman"/>
                <a:cs typeface="Times New Roman"/>
              </a:rPr>
              <a:t>1</a:t>
            </a:r>
            <a:r>
              <a:rPr lang="uk-UA" sz="2400" b="1" i="1" dirty="0">
                <a:solidFill>
                  <a:srgbClr val="C00000"/>
                </a:solidFill>
                <a:latin typeface="Times New Roman"/>
                <a:ea typeface="Times New Roman"/>
                <a:cs typeface="Times New Roman"/>
              </a:rPr>
              <a:t>6 </a:t>
            </a:r>
            <a:r>
              <a:rPr lang="ru-RU" sz="2400" dirty="0">
                <a:solidFill>
                  <a:srgbClr val="000000"/>
                </a:solidFill>
                <a:latin typeface="Times New Roman"/>
                <a:ea typeface="Times New Roman"/>
                <a:cs typeface="Times New Roman"/>
              </a:rPr>
              <a:t>років</a:t>
            </a:r>
            <a:r>
              <a:rPr lang="uk-UA" sz="2400" dirty="0">
                <a:solidFill>
                  <a:srgbClr val="000000"/>
                </a:solidFill>
                <a:latin typeface="Times New Roman"/>
                <a:ea typeface="Times New Roman"/>
                <a:cs typeface="Times New Roman"/>
              </a:rPr>
              <a:t>.</a:t>
            </a:r>
            <a:endParaRPr lang="ru-RU" sz="2400" dirty="0">
              <a:latin typeface="Calibri"/>
              <a:ea typeface="Times New Roman"/>
              <a:cs typeface="Times New Roman"/>
            </a:endParaRPr>
          </a:p>
          <a:p>
            <a:pPr marL="270510" algn="just">
              <a:spcAft>
                <a:spcPts val="0"/>
              </a:spcAft>
            </a:pPr>
            <a:r>
              <a:rPr lang="uk-UA" sz="2800" b="1" dirty="0">
                <a:solidFill>
                  <a:srgbClr val="000000"/>
                </a:solidFill>
                <a:latin typeface="Times New Roman"/>
                <a:ea typeface="Times New Roman"/>
                <a:cs typeface="Times New Roman"/>
              </a:rPr>
              <a:t>     </a:t>
            </a:r>
            <a:endParaRPr lang="ru-RU" sz="2800" dirty="0">
              <a:latin typeface="Calibri"/>
              <a:ea typeface="Times New Roman"/>
              <a:cs typeface="Times New Roman"/>
            </a:endParaRPr>
          </a:p>
        </p:txBody>
      </p:sp>
      <p:sp>
        <p:nvSpPr>
          <p:cNvPr id="3" name="Прямоугольник 2"/>
          <p:cNvSpPr/>
          <p:nvPr/>
        </p:nvSpPr>
        <p:spPr>
          <a:xfrm>
            <a:off x="-1836712" y="239028"/>
            <a:ext cx="10380306" cy="523220"/>
          </a:xfrm>
          <a:prstGeom prst="rect">
            <a:avLst/>
          </a:prstGeom>
        </p:spPr>
        <p:txBody>
          <a:bodyPr wrap="square">
            <a:spAutoFit/>
          </a:bodyPr>
          <a:lstStyle/>
          <a:p>
            <a:pPr algn="ctr"/>
            <a:r>
              <a:rPr lang="uk-UA" sz="2800" b="1" i="1" dirty="0">
                <a:solidFill>
                  <a:srgbClr val="C00000"/>
                </a:solidFill>
                <a:latin typeface="Times New Roman"/>
                <a:ea typeface="Times New Roman"/>
              </a:rPr>
              <a:t>Перевір  і оціни себе</a:t>
            </a:r>
          </a:p>
        </p:txBody>
      </p:sp>
    </p:spTree>
    <p:extLst>
      <p:ext uri="{BB962C8B-B14F-4D97-AF65-F5344CB8AC3E}">
        <p14:creationId xmlns:p14="http://schemas.microsoft.com/office/powerpoint/2010/main" val="37387245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5353" y="1124744"/>
            <a:ext cx="8280920" cy="3323987"/>
          </a:xfrm>
          <a:prstGeom prst="rect">
            <a:avLst/>
          </a:prstGeom>
        </p:spPr>
        <p:txBody>
          <a:bodyPr wrap="square">
            <a:spAutoFit/>
          </a:bodyPr>
          <a:lstStyle/>
          <a:p>
            <a:pPr indent="228600" algn="just">
              <a:lnSpc>
                <a:spcPct val="150000"/>
              </a:lnSpc>
              <a:spcAft>
                <a:spcPts val="0"/>
              </a:spcAft>
            </a:pPr>
            <a:r>
              <a:rPr lang="uk-UA" sz="2800" b="1" i="1" dirty="0">
                <a:solidFill>
                  <a:srgbClr val="C00000"/>
                </a:solidFill>
                <a:latin typeface="Times New Roman"/>
                <a:ea typeface="Calibri"/>
                <a:cs typeface="Times New Roman"/>
              </a:rPr>
              <a:t>Висновок.</a:t>
            </a:r>
          </a:p>
          <a:p>
            <a:pPr indent="228600" algn="just">
              <a:lnSpc>
                <a:spcPct val="150000"/>
              </a:lnSpc>
              <a:spcAft>
                <a:spcPts val="0"/>
              </a:spcAft>
            </a:pPr>
            <a:r>
              <a:rPr lang="uk-UA" sz="2800" b="1" i="1" dirty="0">
                <a:solidFill>
                  <a:srgbClr val="002060"/>
                </a:solidFill>
                <a:latin typeface="Times New Roman"/>
                <a:ea typeface="Calibri"/>
                <a:cs typeface="Times New Roman"/>
              </a:rPr>
              <a:t>У  дитячому та юнацькому віці зміни опорно-рухової системи пов’язані  із ростом кісток, м</a:t>
            </a:r>
            <a:r>
              <a:rPr lang="en-US" sz="2800" b="1" i="1" dirty="0">
                <a:solidFill>
                  <a:srgbClr val="002060"/>
                </a:solidFill>
                <a:latin typeface="Times New Roman"/>
                <a:ea typeface="Calibri"/>
                <a:cs typeface="Times New Roman"/>
              </a:rPr>
              <a:t>’</a:t>
            </a:r>
            <a:r>
              <a:rPr lang="uk-UA" sz="2800" b="1" i="1" dirty="0">
                <a:solidFill>
                  <a:srgbClr val="002060"/>
                </a:solidFill>
                <a:latin typeface="Times New Roman"/>
                <a:ea typeface="Calibri"/>
                <a:cs typeface="Times New Roman"/>
              </a:rPr>
              <a:t>язів    окостенінням</a:t>
            </a:r>
            <a:r>
              <a:rPr lang="en-US" sz="2800" b="1" i="1" dirty="0">
                <a:solidFill>
                  <a:srgbClr val="002060"/>
                </a:solidFill>
                <a:latin typeface="Times New Roman"/>
                <a:ea typeface="Calibri"/>
                <a:cs typeface="Times New Roman"/>
              </a:rPr>
              <a:t> </a:t>
            </a:r>
            <a:r>
              <a:rPr lang="uk-UA" sz="2800" b="1" i="1" dirty="0">
                <a:solidFill>
                  <a:srgbClr val="002060"/>
                </a:solidFill>
                <a:latin typeface="Times New Roman"/>
                <a:ea typeface="Calibri"/>
                <a:cs typeface="Times New Roman"/>
              </a:rPr>
              <a:t>скелета, формуванням постави.  </a:t>
            </a:r>
            <a:endParaRPr lang="ru-RU" sz="2800" b="1" i="1" dirty="0">
              <a:solidFill>
                <a:srgbClr val="002060"/>
              </a:solidFill>
              <a:latin typeface="Calibri"/>
              <a:ea typeface="Calibri"/>
              <a:cs typeface="Times New Roman"/>
            </a:endParaRPr>
          </a:p>
          <a:p>
            <a:pPr indent="228600" algn="just">
              <a:lnSpc>
                <a:spcPct val="150000"/>
              </a:lnSpc>
              <a:spcAft>
                <a:spcPts val="0"/>
              </a:spcAft>
            </a:pPr>
            <a:r>
              <a:rPr lang="uk-UA" sz="2800" b="1" i="1" dirty="0">
                <a:solidFill>
                  <a:srgbClr val="002060"/>
                </a:solidFill>
                <a:latin typeface="Times New Roman"/>
                <a:ea typeface="Calibri"/>
                <a:cs typeface="Times New Roman"/>
              </a:rPr>
              <a:t> </a:t>
            </a:r>
            <a:endParaRPr lang="ru-RU" sz="2800" b="1" i="1"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2235230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980728"/>
            <a:ext cx="8280920" cy="3914918"/>
          </a:xfrm>
          <a:prstGeom prst="rect">
            <a:avLst/>
          </a:prstGeom>
        </p:spPr>
        <p:txBody>
          <a:bodyPr wrap="square">
            <a:spAutoFit/>
          </a:bodyPr>
          <a:lstStyle/>
          <a:p>
            <a:pPr marL="228600" indent="220980" algn="just">
              <a:lnSpc>
                <a:spcPct val="115000"/>
              </a:lnSpc>
              <a:spcAft>
                <a:spcPts val="0"/>
              </a:spcAft>
            </a:pPr>
            <a:r>
              <a:rPr lang="uk-UA" sz="2400" b="1" dirty="0">
                <a:solidFill>
                  <a:srgbClr val="00B050"/>
                </a:solidFill>
                <a:latin typeface="Times New Roman"/>
                <a:ea typeface="Times New Roman"/>
                <a:cs typeface="Times New Roman"/>
              </a:rPr>
              <a:t>2. Порушення  опорно</a:t>
            </a:r>
            <a:r>
              <a:rPr lang="uk-UA" sz="2400" dirty="0">
                <a:solidFill>
                  <a:srgbClr val="00B050"/>
                </a:solidFill>
                <a:latin typeface="Times New Roman"/>
                <a:ea typeface="Times New Roman"/>
                <a:cs typeface="Times New Roman"/>
              </a:rPr>
              <a:t>-</a:t>
            </a:r>
            <a:r>
              <a:rPr lang="uk-UA" sz="2400" b="1" dirty="0">
                <a:solidFill>
                  <a:srgbClr val="00B050"/>
                </a:solidFill>
                <a:latin typeface="Times New Roman"/>
                <a:ea typeface="Times New Roman"/>
                <a:cs typeface="Times New Roman"/>
              </a:rPr>
              <a:t>рухової системи та їх наслідки. (Повідомлення «ортопедів»).</a:t>
            </a:r>
            <a:r>
              <a:rPr lang="uk-UA" sz="2400" b="1" i="1" dirty="0">
                <a:solidFill>
                  <a:srgbClr val="00B0F0"/>
                </a:solidFill>
                <a:latin typeface="Times New Roman"/>
                <a:ea typeface="Times New Roman"/>
                <a:cs typeface="Times New Roman"/>
              </a:rPr>
              <a:t>        </a:t>
            </a:r>
            <a:endParaRPr lang="ru-RU" sz="2400" dirty="0">
              <a:latin typeface="Calibri"/>
              <a:ea typeface="Times New Roman"/>
              <a:cs typeface="Times New Roman"/>
            </a:endParaRPr>
          </a:p>
          <a:p>
            <a:pPr algn="just">
              <a:lnSpc>
                <a:spcPct val="115000"/>
              </a:lnSpc>
              <a:spcAft>
                <a:spcPts val="0"/>
              </a:spcAft>
            </a:pPr>
            <a:r>
              <a:rPr lang="uk-UA" sz="2400" b="1" i="1" dirty="0">
                <a:solidFill>
                  <a:srgbClr val="00B0F0"/>
                </a:solidFill>
                <a:latin typeface="Times New Roman"/>
                <a:ea typeface="Times New Roman"/>
                <a:cs typeface="Times New Roman"/>
              </a:rPr>
              <a:t>        </a:t>
            </a:r>
          </a:p>
          <a:p>
            <a:pPr algn="just">
              <a:lnSpc>
                <a:spcPct val="115000"/>
              </a:lnSpc>
              <a:spcAft>
                <a:spcPts val="0"/>
              </a:spcAft>
            </a:pPr>
            <a:r>
              <a:rPr lang="uk-UA" sz="2400" b="1" i="1" dirty="0">
                <a:solidFill>
                  <a:srgbClr val="00B0F0"/>
                </a:solidFill>
                <a:latin typeface="Times New Roman"/>
                <a:ea typeface="Times New Roman"/>
                <a:cs typeface="Times New Roman"/>
              </a:rPr>
              <a:t>         </a:t>
            </a:r>
            <a:r>
              <a:rPr lang="uk-UA" sz="2400" b="1" i="1" dirty="0">
                <a:solidFill>
                  <a:srgbClr val="002060"/>
                </a:solidFill>
                <a:latin typeface="Times New Roman"/>
                <a:ea typeface="Times New Roman"/>
                <a:cs typeface="Times New Roman"/>
              </a:rPr>
              <a:t>Завдання для «біологів» та «гігієністів»:</a:t>
            </a:r>
            <a:endParaRPr lang="ru-RU" sz="2400" dirty="0">
              <a:solidFill>
                <a:srgbClr val="002060"/>
              </a:solidFill>
              <a:latin typeface="Calibri"/>
              <a:ea typeface="Times New Roman"/>
              <a:cs typeface="Times New Roman"/>
            </a:endParaRPr>
          </a:p>
          <a:p>
            <a:pPr marL="285750" algn="just">
              <a:lnSpc>
                <a:spcPct val="115000"/>
              </a:lnSpc>
              <a:spcAft>
                <a:spcPts val="0"/>
              </a:spcAft>
            </a:pPr>
            <a:r>
              <a:rPr lang="uk-UA" sz="2400" b="1" i="1" dirty="0">
                <a:solidFill>
                  <a:srgbClr val="002060"/>
                </a:solidFill>
                <a:latin typeface="Times New Roman"/>
                <a:ea typeface="Times New Roman"/>
                <a:cs typeface="Times New Roman"/>
              </a:rPr>
              <a:t>- Заповніть таблицю «Порушення опорно-рухової системи людини, їх наслідки».</a:t>
            </a:r>
            <a:endParaRPr lang="ru-RU" sz="2400" dirty="0">
              <a:solidFill>
                <a:srgbClr val="002060"/>
              </a:solidFill>
              <a:latin typeface="Calibri"/>
              <a:ea typeface="Times New Roman"/>
              <a:cs typeface="Times New Roman"/>
            </a:endParaRPr>
          </a:p>
          <a:p>
            <a:pPr marL="285750" algn="just">
              <a:lnSpc>
                <a:spcPct val="115000"/>
              </a:lnSpc>
              <a:spcAft>
                <a:spcPts val="0"/>
              </a:spcAft>
            </a:pPr>
            <a:r>
              <a:rPr lang="uk-UA" sz="2400" b="1" i="1" dirty="0">
                <a:solidFill>
                  <a:srgbClr val="002060"/>
                </a:solidFill>
                <a:latin typeface="Times New Roman"/>
                <a:ea typeface="Times New Roman"/>
                <a:cs typeface="Times New Roman"/>
              </a:rPr>
              <a:t>- Зробіть висновок про значення правильної постави та наслідки порушень опорно-рухової системи.</a:t>
            </a:r>
            <a:endParaRPr lang="ru-RU" sz="2400" dirty="0">
              <a:solidFill>
                <a:srgbClr val="002060"/>
              </a:solidFill>
              <a:latin typeface="Calibri"/>
              <a:ea typeface="Times New Roman"/>
              <a:cs typeface="Times New Roman"/>
            </a:endParaRPr>
          </a:p>
          <a:p>
            <a:pPr marL="285750" algn="just">
              <a:lnSpc>
                <a:spcPct val="115000"/>
              </a:lnSpc>
              <a:spcAft>
                <a:spcPts val="0"/>
              </a:spcAft>
            </a:pPr>
            <a:r>
              <a:rPr lang="uk-UA" sz="2400" i="1" dirty="0">
                <a:solidFill>
                  <a:srgbClr val="002060"/>
                </a:solidFill>
                <a:latin typeface="Times New Roman"/>
                <a:ea typeface="Times New Roman"/>
                <a:cs typeface="Times New Roman"/>
              </a:rPr>
              <a:t>  </a:t>
            </a:r>
            <a:endParaRPr lang="ru-RU" sz="2400" dirty="0">
              <a:solidFill>
                <a:srgbClr val="002060"/>
              </a:solidFill>
              <a:effectLst/>
              <a:latin typeface="Calibri"/>
              <a:ea typeface="Times New Roman"/>
              <a:cs typeface="Times New Roman"/>
            </a:endParaRPr>
          </a:p>
        </p:txBody>
      </p:sp>
    </p:spTree>
    <p:extLst>
      <p:ext uri="{BB962C8B-B14F-4D97-AF65-F5344CB8AC3E}">
        <p14:creationId xmlns:p14="http://schemas.microsoft.com/office/powerpoint/2010/main" val="4201814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3-tub-ua.yandex.net/i?id=915fec85f946c30c12ef690a95a9ea52&amp;n=33&amp;h=215&amp;w=306"/>
          <p:cNvPicPr>
            <a:picLocks noChangeAspect="1" noChangeArrowheads="1"/>
          </p:cNvPicPr>
          <p:nvPr/>
        </p:nvPicPr>
        <p:blipFill>
          <a:blip r:embed="rId2" cstate="print"/>
          <a:srcRect/>
          <a:stretch>
            <a:fillRect/>
          </a:stretch>
        </p:blipFill>
        <p:spPr bwMode="auto">
          <a:xfrm>
            <a:off x="2699792" y="3340957"/>
            <a:ext cx="4320480" cy="2608323"/>
          </a:xfrm>
          <a:prstGeom prst="rect">
            <a:avLst/>
          </a:prstGeom>
          <a:noFill/>
        </p:spPr>
      </p:pic>
      <p:pic>
        <p:nvPicPr>
          <p:cNvPr id="5" name="Picture 2" descr="http://static.klasnaocinka.com.ua/uploads/editor/2639/98126/sitepage_22/image/13230237331216759820/0.png"/>
          <p:cNvPicPr>
            <a:picLocks noChangeAspect="1" noChangeArrowheads="1"/>
          </p:cNvPicPr>
          <p:nvPr/>
        </p:nvPicPr>
        <p:blipFill>
          <a:blip r:embed="rId3" cstate="print"/>
          <a:srcRect/>
          <a:stretch>
            <a:fillRect/>
          </a:stretch>
        </p:blipFill>
        <p:spPr bwMode="auto">
          <a:xfrm>
            <a:off x="6084168" y="1518297"/>
            <a:ext cx="2880320" cy="2658770"/>
          </a:xfrm>
          <a:prstGeom prst="rect">
            <a:avLst/>
          </a:prstGeom>
          <a:noFill/>
        </p:spPr>
      </p:pic>
      <p:pic>
        <p:nvPicPr>
          <p:cNvPr id="2" name="Picture 2" descr="http://8next.com/uploads/fotos/7bio/bl_040_1.png"/>
          <p:cNvPicPr>
            <a:picLocks noChangeAspect="1" noChangeArrowheads="1"/>
          </p:cNvPicPr>
          <p:nvPr/>
        </p:nvPicPr>
        <p:blipFill>
          <a:blip r:embed="rId4" cstate="print"/>
          <a:srcRect/>
          <a:stretch>
            <a:fillRect/>
          </a:stretch>
        </p:blipFill>
        <p:spPr bwMode="auto">
          <a:xfrm>
            <a:off x="300827" y="3239469"/>
            <a:ext cx="2245764" cy="3164014"/>
          </a:xfrm>
          <a:prstGeom prst="rect">
            <a:avLst/>
          </a:prstGeom>
          <a:noFill/>
        </p:spPr>
      </p:pic>
      <p:sp>
        <p:nvSpPr>
          <p:cNvPr id="3" name="Прямоугольник 2"/>
          <p:cNvSpPr/>
          <p:nvPr/>
        </p:nvSpPr>
        <p:spPr>
          <a:xfrm>
            <a:off x="288817" y="332656"/>
            <a:ext cx="8424935" cy="646331"/>
          </a:xfrm>
          <a:prstGeom prst="rect">
            <a:avLst/>
          </a:prstGeom>
        </p:spPr>
        <p:txBody>
          <a:bodyPr wrap="square">
            <a:spAutoFit/>
          </a:bodyPr>
          <a:lstStyle/>
          <a:p>
            <a:pPr lvl="0"/>
            <a:r>
              <a:rPr lang="uk-UA" sz="3600" b="1" i="1" dirty="0">
                <a:solidFill>
                  <a:prstClr val="black"/>
                </a:solidFill>
                <a:latin typeface="Times New Roman"/>
                <a:ea typeface="Times New Roman"/>
              </a:rPr>
              <a:t>Повідомлення «ортопедів»</a:t>
            </a:r>
            <a:endParaRPr lang="ru-RU" sz="3600" dirty="0">
              <a:solidFill>
                <a:prstClr val="black"/>
              </a:solidFill>
            </a:endParaRPr>
          </a:p>
        </p:txBody>
      </p:sp>
      <p:sp>
        <p:nvSpPr>
          <p:cNvPr id="7" name="Прямоугольник 6"/>
          <p:cNvSpPr/>
          <p:nvPr/>
        </p:nvSpPr>
        <p:spPr>
          <a:xfrm>
            <a:off x="300827" y="1052736"/>
            <a:ext cx="5495309" cy="2308324"/>
          </a:xfrm>
          <a:prstGeom prst="rect">
            <a:avLst/>
          </a:prstGeom>
        </p:spPr>
        <p:txBody>
          <a:bodyPr wrap="square">
            <a:spAutoFit/>
          </a:bodyPr>
          <a:lstStyle/>
          <a:p>
            <a:pPr indent="228600" algn="just">
              <a:lnSpc>
                <a:spcPct val="150000"/>
              </a:lnSpc>
              <a:spcAft>
                <a:spcPts val="0"/>
              </a:spcAft>
              <a:tabLst>
                <a:tab pos="457200" algn="l"/>
              </a:tabLst>
            </a:pPr>
            <a:r>
              <a:rPr lang="uk-UA" sz="2400" dirty="0">
                <a:latin typeface="Times New Roman"/>
                <a:ea typeface="Calibri"/>
                <a:cs typeface="Times New Roman"/>
              </a:rPr>
              <a:t>Кожній людині притаманна </a:t>
            </a:r>
            <a:r>
              <a:rPr lang="uk-UA" sz="2400" b="1" dirty="0">
                <a:solidFill>
                  <a:srgbClr val="C00000"/>
                </a:solidFill>
                <a:latin typeface="Times New Roman"/>
                <a:ea typeface="Calibri"/>
                <a:cs typeface="Times New Roman"/>
              </a:rPr>
              <a:t>постава</a:t>
            </a:r>
            <a:r>
              <a:rPr lang="uk-UA" sz="2400" dirty="0">
                <a:solidFill>
                  <a:srgbClr val="C00000"/>
                </a:solidFill>
                <a:latin typeface="Times New Roman"/>
                <a:ea typeface="Calibri"/>
                <a:cs typeface="Times New Roman"/>
              </a:rPr>
              <a:t> – </a:t>
            </a:r>
            <a:r>
              <a:rPr lang="uk-UA" sz="2400" b="1" dirty="0">
                <a:solidFill>
                  <a:srgbClr val="C00000"/>
                </a:solidFill>
                <a:latin typeface="Times New Roman"/>
                <a:ea typeface="Calibri"/>
                <a:cs typeface="Times New Roman"/>
              </a:rPr>
              <a:t>звичне положення тіла у стані спокою та під час руху.  </a:t>
            </a:r>
            <a:r>
              <a:rPr lang="uk-UA" sz="2400" dirty="0">
                <a:latin typeface="Times New Roman"/>
                <a:ea typeface="Calibri"/>
                <a:cs typeface="Times New Roman"/>
              </a:rPr>
              <a:t>Постава формується з раннього дитинства.</a:t>
            </a:r>
            <a:endParaRPr lang="ru-RU" sz="2400" dirty="0">
              <a:effectLst/>
              <a:latin typeface="Calibri"/>
              <a:ea typeface="Calibri"/>
              <a:cs typeface="Times New Roman"/>
            </a:endParaRPr>
          </a:p>
        </p:txBody>
      </p:sp>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5236" y="404664"/>
            <a:ext cx="7979212" cy="2862322"/>
          </a:xfrm>
          <a:prstGeom prst="rect">
            <a:avLst/>
          </a:prstGeom>
        </p:spPr>
        <p:txBody>
          <a:bodyPr wrap="square">
            <a:spAutoFit/>
          </a:bodyPr>
          <a:lstStyle/>
          <a:p>
            <a:pPr lvl="0" indent="228600" algn="just">
              <a:lnSpc>
                <a:spcPct val="150000"/>
              </a:lnSpc>
              <a:tabLst>
                <a:tab pos="457200" algn="l"/>
              </a:tabLst>
            </a:pPr>
            <a:r>
              <a:rPr lang="uk-UA" sz="2400" dirty="0">
                <a:solidFill>
                  <a:prstClr val="black"/>
                </a:solidFill>
                <a:latin typeface="Times New Roman"/>
                <a:ea typeface="Calibri"/>
                <a:cs typeface="Times New Roman"/>
              </a:rPr>
              <a:t>Для формування правильної постави велике значення має розвиток м</a:t>
            </a:r>
            <a:r>
              <a:rPr lang="ru-RU" sz="2400" dirty="0">
                <a:solidFill>
                  <a:prstClr val="black"/>
                </a:solidFill>
                <a:latin typeface="Times New Roman"/>
                <a:ea typeface="Calibri"/>
                <a:cs typeface="Times New Roman"/>
              </a:rPr>
              <a:t>’</a:t>
            </a:r>
            <a:r>
              <a:rPr lang="uk-UA" sz="2400" dirty="0">
                <a:solidFill>
                  <a:prstClr val="black"/>
                </a:solidFill>
                <a:latin typeface="Times New Roman"/>
                <a:ea typeface="Calibri"/>
                <a:cs typeface="Times New Roman"/>
              </a:rPr>
              <a:t>язової системи. Добре розвинені м</a:t>
            </a:r>
            <a:r>
              <a:rPr lang="ru-RU" sz="2400" dirty="0">
                <a:solidFill>
                  <a:prstClr val="black"/>
                </a:solidFill>
                <a:latin typeface="Times New Roman"/>
                <a:ea typeface="Calibri"/>
                <a:cs typeface="Times New Roman"/>
              </a:rPr>
              <a:t>’</a:t>
            </a:r>
            <a:r>
              <a:rPr lang="uk-UA" sz="2400" dirty="0">
                <a:solidFill>
                  <a:prstClr val="black"/>
                </a:solidFill>
                <a:latin typeface="Times New Roman"/>
                <a:ea typeface="Calibri"/>
                <a:cs typeface="Times New Roman"/>
              </a:rPr>
              <a:t>язи запобігають деформації кісток хребта при навантаженні на них. Правильна постава робить фігуру людини красивою, забезпечує нормальний ріст і розвиток організму.</a:t>
            </a:r>
            <a:endParaRPr lang="ru-RU" sz="2400" dirty="0">
              <a:solidFill>
                <a:prstClr val="black"/>
              </a:solidFill>
              <a:latin typeface="Calibri"/>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28708"/>
            <a:ext cx="3937537" cy="298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adrenalin.lutsk.ua/files/1ffc84f5599cb6c77b959735862a09c0.jpg"/>
          <p:cNvPicPr>
            <a:picLocks noChangeAspect="1" noChangeArrowheads="1"/>
          </p:cNvPicPr>
          <p:nvPr/>
        </p:nvPicPr>
        <p:blipFill>
          <a:blip r:embed="rId3" cstate="print"/>
          <a:srcRect/>
          <a:stretch>
            <a:fillRect/>
          </a:stretch>
        </p:blipFill>
        <p:spPr bwMode="auto">
          <a:xfrm>
            <a:off x="323528" y="3528708"/>
            <a:ext cx="4291314" cy="2988594"/>
          </a:xfrm>
          <a:prstGeom prst="rect">
            <a:avLst/>
          </a:prstGeom>
          <a:noFill/>
        </p:spPr>
      </p:pic>
    </p:spTree>
    <p:extLst>
      <p:ext uri="{BB962C8B-B14F-4D97-AF65-F5344CB8AC3E}">
        <p14:creationId xmlns:p14="http://schemas.microsoft.com/office/powerpoint/2010/main" val="162371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otalphoto.com.ua/images/Kak_ispravit_narushenie_osanki.jpg"/>
          <p:cNvPicPr>
            <a:picLocks noChangeAspect="1" noChangeArrowheads="1"/>
          </p:cNvPicPr>
          <p:nvPr/>
        </p:nvPicPr>
        <p:blipFill rotWithShape="1">
          <a:blip r:embed="rId2" cstate="print"/>
          <a:srcRect l="12857" r="17825"/>
          <a:stretch/>
        </p:blipFill>
        <p:spPr bwMode="auto">
          <a:xfrm>
            <a:off x="4283968" y="836711"/>
            <a:ext cx="4644008" cy="5693031"/>
          </a:xfrm>
          <a:prstGeom prst="rect">
            <a:avLst/>
          </a:prstGeom>
          <a:noFill/>
        </p:spPr>
      </p:pic>
      <p:sp>
        <p:nvSpPr>
          <p:cNvPr id="4" name="TextBox 3"/>
          <p:cNvSpPr txBox="1"/>
          <p:nvPr/>
        </p:nvSpPr>
        <p:spPr>
          <a:xfrm>
            <a:off x="323528" y="1120007"/>
            <a:ext cx="4176464" cy="4955203"/>
          </a:xfrm>
          <a:prstGeom prst="rect">
            <a:avLst/>
          </a:prstGeom>
          <a:solidFill>
            <a:schemeClr val="bg1"/>
          </a:solidFill>
        </p:spPr>
        <p:txBody>
          <a:bodyPr wrap="square" rtlCol="0">
            <a:spAutoFit/>
          </a:bodyPr>
          <a:lstStyle/>
          <a:p>
            <a:r>
              <a:rPr lang="uk-UA" sz="3200" b="1" i="1" dirty="0">
                <a:solidFill>
                  <a:srgbClr val="008000"/>
                </a:solidFill>
                <a:latin typeface="Times New Roman" pitchFamily="18" charset="0"/>
                <a:cs typeface="Times New Roman" pitchFamily="18" charset="0"/>
              </a:rPr>
              <a:t>Ознаки правильної постави:</a:t>
            </a:r>
          </a:p>
          <a:p>
            <a:pPr>
              <a:lnSpc>
                <a:spcPct val="150000"/>
              </a:lnSpc>
              <a:buFont typeface="Arial" pitchFamily="34" charset="0"/>
              <a:buChar char="•"/>
            </a:pPr>
            <a:r>
              <a:rPr lang="uk-UA" sz="2400" b="1" dirty="0">
                <a:latin typeface="Times New Roman" pitchFamily="18" charset="0"/>
                <a:cs typeface="Times New Roman" pitchFamily="18" charset="0"/>
              </a:rPr>
              <a:t> </a:t>
            </a:r>
            <a:r>
              <a:rPr lang="uk-UA" sz="2400" dirty="0">
                <a:latin typeface="Times New Roman" pitchFamily="18" charset="0"/>
                <a:cs typeface="Times New Roman" pitchFamily="18" charset="0"/>
              </a:rPr>
              <a:t>плавні вигини хребта;</a:t>
            </a:r>
          </a:p>
          <a:p>
            <a:pPr>
              <a:lnSpc>
                <a:spcPct val="150000"/>
              </a:lnSpc>
              <a:buFont typeface="Arial" pitchFamily="34" charset="0"/>
              <a:buChar char="•"/>
            </a:pPr>
            <a:r>
              <a:rPr lang="uk-UA" sz="2400" dirty="0">
                <a:latin typeface="Times New Roman" pitchFamily="18" charset="0"/>
                <a:cs typeface="Times New Roman" pitchFamily="18" charset="0"/>
              </a:rPr>
              <a:t> симетрично розміщені й </a:t>
            </a:r>
          </a:p>
          <a:p>
            <a:pPr>
              <a:lnSpc>
                <a:spcPct val="150000"/>
              </a:lnSpc>
            </a:pPr>
            <a:r>
              <a:rPr lang="uk-UA" sz="2400" dirty="0">
                <a:latin typeface="Times New Roman" pitchFamily="18" charset="0"/>
                <a:cs typeface="Times New Roman" pitchFamily="18" charset="0"/>
              </a:rPr>
              <a:t>розгорнуті плечі та лопатки;</a:t>
            </a:r>
          </a:p>
          <a:p>
            <a:pPr>
              <a:lnSpc>
                <a:spcPct val="150000"/>
              </a:lnSpc>
              <a:buFont typeface="Arial" pitchFamily="34" charset="0"/>
              <a:buChar char="•"/>
            </a:pPr>
            <a:r>
              <a:rPr lang="uk-UA" sz="2400" dirty="0">
                <a:latin typeface="Times New Roman" pitchFamily="18" charset="0"/>
                <a:cs typeface="Times New Roman" pitchFamily="18" charset="0"/>
              </a:rPr>
              <a:t> ноги прямі з нормальним </a:t>
            </a:r>
          </a:p>
          <a:p>
            <a:pPr>
              <a:lnSpc>
                <a:spcPct val="150000"/>
              </a:lnSpc>
            </a:pPr>
            <a:r>
              <a:rPr lang="uk-UA" sz="2400" dirty="0">
                <a:latin typeface="Times New Roman" pitchFamily="18" charset="0"/>
                <a:cs typeface="Times New Roman" pitchFamily="18" charset="0"/>
              </a:rPr>
              <a:t>склепінням стоп;</a:t>
            </a:r>
          </a:p>
          <a:p>
            <a:pPr>
              <a:lnSpc>
                <a:spcPct val="150000"/>
              </a:lnSpc>
              <a:buFont typeface="Arial" pitchFamily="34" charset="0"/>
              <a:buChar char="•"/>
            </a:pPr>
            <a:r>
              <a:rPr lang="uk-UA" sz="2400" dirty="0">
                <a:latin typeface="Times New Roman" pitchFamily="18" charset="0"/>
                <a:cs typeface="Times New Roman" pitchFamily="18" charset="0"/>
              </a:rPr>
              <a:t> добре розвинуті м</a:t>
            </a:r>
            <a:r>
              <a:rPr lang="en-US" sz="2400" dirty="0">
                <a:latin typeface="Times New Roman" pitchFamily="18" charset="0"/>
                <a:cs typeface="Times New Roman" pitchFamily="18" charset="0"/>
              </a:rPr>
              <a:t>’</a:t>
            </a:r>
            <a:r>
              <a:rPr lang="uk-UA" sz="2400" dirty="0">
                <a:latin typeface="Times New Roman" pitchFamily="18" charset="0"/>
                <a:cs typeface="Times New Roman" pitchFamily="18" charset="0"/>
              </a:rPr>
              <a:t>язи тіла;</a:t>
            </a:r>
          </a:p>
          <a:p>
            <a:pPr>
              <a:lnSpc>
                <a:spcPct val="150000"/>
              </a:lnSpc>
              <a:buFont typeface="Arial" pitchFamily="34" charset="0"/>
              <a:buChar char="•"/>
            </a:pPr>
            <a:r>
              <a:rPr lang="uk-UA" sz="2400" dirty="0">
                <a:latin typeface="Times New Roman" pitchFamily="18" charset="0"/>
                <a:cs typeface="Times New Roman" pitchFamily="18" charset="0"/>
              </a:rPr>
              <a:t> красива хода.</a:t>
            </a:r>
            <a:endParaRPr lang="ru-RU" sz="2400" dirty="0">
              <a:latin typeface="Times New Roman" pitchFamily="18" charset="0"/>
              <a:cs typeface="Times New Roman" pitchFamily="18" charset="0"/>
            </a:endParaRPr>
          </a:p>
        </p:txBody>
      </p:sp>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764704"/>
            <a:ext cx="7704856" cy="5632311"/>
          </a:xfrm>
          <a:prstGeom prst="rect">
            <a:avLst/>
          </a:prstGeom>
        </p:spPr>
        <p:txBody>
          <a:bodyPr wrap="square">
            <a:spAutoFit/>
          </a:bodyPr>
          <a:lstStyle/>
          <a:p>
            <a:pPr algn="just">
              <a:lnSpc>
                <a:spcPct val="150000"/>
              </a:lnSpc>
            </a:pPr>
            <a:r>
              <a:rPr lang="uk-UA" sz="2400" dirty="0">
                <a:latin typeface="Times New Roman"/>
                <a:ea typeface="Calibri"/>
                <a:cs typeface="Times New Roman"/>
              </a:rPr>
              <a:t>	Постава має не лише естетичне значення, а й впливає на функціонування всього організму. У разі порушення постави, особливо в період росту,  можуть виникнути значні порушення форми скелета, що погіршує кровообіг, роботу серця, легень, органів травлення,  діяльність нервової системи.   У важких   </a:t>
            </a:r>
          </a:p>
          <a:p>
            <a:pPr algn="just">
              <a:lnSpc>
                <a:spcPct val="150000"/>
              </a:lnSpc>
            </a:pPr>
            <a:r>
              <a:rPr lang="uk-UA" sz="2400" dirty="0">
                <a:latin typeface="Times New Roman"/>
                <a:ea typeface="Calibri"/>
                <a:cs typeface="Times New Roman"/>
              </a:rPr>
              <a:t>              випадках змінюється положення внутрішніх </a:t>
            </a:r>
          </a:p>
          <a:p>
            <a:pPr algn="just">
              <a:lnSpc>
                <a:spcPct val="150000"/>
              </a:lnSpc>
            </a:pPr>
            <a:r>
              <a:rPr lang="uk-UA" sz="2400" dirty="0">
                <a:latin typeface="Times New Roman"/>
                <a:ea typeface="Calibri"/>
                <a:cs typeface="Times New Roman"/>
              </a:rPr>
              <a:t>             органів, що призводить до розладів у їхній </a:t>
            </a:r>
          </a:p>
          <a:p>
            <a:pPr algn="just">
              <a:lnSpc>
                <a:spcPct val="150000"/>
              </a:lnSpc>
            </a:pPr>
            <a:r>
              <a:rPr lang="uk-UA" sz="2400" dirty="0">
                <a:latin typeface="Times New Roman"/>
                <a:ea typeface="Calibri"/>
                <a:cs typeface="Times New Roman"/>
              </a:rPr>
              <a:t>              діяльності</a:t>
            </a:r>
            <a:r>
              <a:rPr lang="uk-UA" sz="2400" dirty="0"/>
              <a:t>.</a:t>
            </a:r>
            <a:endParaRPr lang="ru-RU" sz="2400" dirty="0"/>
          </a:p>
          <a:p>
            <a:pPr algn="just">
              <a:lnSpc>
                <a:spcPct val="150000"/>
              </a:lnSpc>
              <a:spcAft>
                <a:spcPts val="0"/>
              </a:spcAft>
            </a:pPr>
            <a:endParaRPr lang="ru-RU" sz="2400" dirty="0">
              <a:effectLst/>
              <a:latin typeface="Calibri"/>
              <a:ea typeface="Calibri"/>
              <a:cs typeface="Times New Roman"/>
            </a:endParaRPr>
          </a:p>
        </p:txBody>
      </p:sp>
    </p:spTree>
    <p:extLst>
      <p:ext uri="{BB962C8B-B14F-4D97-AF65-F5344CB8AC3E}">
        <p14:creationId xmlns:p14="http://schemas.microsoft.com/office/powerpoint/2010/main" val="177464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vchiti.in.ua/ttbdeaa/%D0%9D%D0%B0%D0%B9%D0%BF%D0%BE%D1%88%D0%B8%D1%80%D0%B5%D0%BD%D1%96%D1%88%D1%96+%D0%B7%D0%B0%D1%85%D0%B2%D0%BE%D1%80%D1%8E%D0%B2%D0%B0%D0%BD%D0%BD%D1%8F+%D1%83+%D0%B4%D0%B8%D1%82%D1%8F%D1%87%D0%BE%D0%BC%D1%83+%D1%88%D0%BA%D1%96%D0%BB%D1%8C%D0%BD%D0%BE%D0%BC%D1%83+%D0%B2%D1%96%D1%86%D1%96a/37027_html_m3d874af1.jpg"/>
          <p:cNvPicPr>
            <a:picLocks noChangeAspect="1" noChangeArrowheads="1"/>
          </p:cNvPicPr>
          <p:nvPr/>
        </p:nvPicPr>
        <p:blipFill>
          <a:blip r:embed="rId2" cstate="print"/>
          <a:srcRect/>
          <a:stretch>
            <a:fillRect/>
          </a:stretch>
        </p:blipFill>
        <p:spPr bwMode="auto">
          <a:xfrm>
            <a:off x="0" y="1916832"/>
            <a:ext cx="5941901" cy="4512527"/>
          </a:xfrm>
          <a:prstGeom prst="rect">
            <a:avLst/>
          </a:prstGeom>
          <a:noFill/>
        </p:spPr>
      </p:pic>
      <p:sp>
        <p:nvSpPr>
          <p:cNvPr id="4" name="TextBox 3"/>
          <p:cNvSpPr txBox="1"/>
          <p:nvPr/>
        </p:nvSpPr>
        <p:spPr>
          <a:xfrm>
            <a:off x="214282" y="692696"/>
            <a:ext cx="9254262" cy="584775"/>
          </a:xfrm>
          <a:prstGeom prst="rect">
            <a:avLst/>
          </a:prstGeom>
          <a:noFill/>
        </p:spPr>
        <p:txBody>
          <a:bodyPr wrap="square" rtlCol="0">
            <a:spAutoFit/>
          </a:bodyPr>
          <a:lstStyle/>
          <a:p>
            <a:r>
              <a:rPr lang="uk-UA" sz="3200" b="1" i="1" dirty="0">
                <a:solidFill>
                  <a:srgbClr val="008000"/>
                </a:solidFill>
                <a:latin typeface="Times New Roman" pitchFamily="18" charset="0"/>
                <a:cs typeface="Times New Roman" pitchFamily="18" charset="0"/>
              </a:rPr>
              <a:t>       Порушення опорно-рухової системи</a:t>
            </a:r>
            <a:endParaRPr lang="ru-RU" sz="3200" b="1" i="1" dirty="0">
              <a:solidFill>
                <a:srgbClr val="008000"/>
              </a:solidFill>
              <a:latin typeface="Times New Roman" pitchFamily="18" charset="0"/>
              <a:cs typeface="Times New Roman" pitchFamily="18" charset="0"/>
            </a:endParaRPr>
          </a:p>
        </p:txBody>
      </p:sp>
      <p:pic>
        <p:nvPicPr>
          <p:cNvPr id="6" name="Picture 2" descr="http://1.bp.blogspot.com/-DbWW0i4cyk4/VFf30Z2ezfI/AAAAAAAAHjw/14VvgT_Hl_w/s1600/%D0%BF%D0%BB%D0%BE%D1%81%D0%BA.1.jpg"/>
          <p:cNvPicPr>
            <a:picLocks noChangeAspect="1" noChangeArrowheads="1"/>
          </p:cNvPicPr>
          <p:nvPr/>
        </p:nvPicPr>
        <p:blipFill>
          <a:blip r:embed="rId3" cstate="print"/>
          <a:srcRect/>
          <a:stretch>
            <a:fillRect/>
          </a:stretch>
        </p:blipFill>
        <p:spPr bwMode="auto">
          <a:xfrm>
            <a:off x="5929322" y="3000372"/>
            <a:ext cx="2786082" cy="1943105"/>
          </a:xfrm>
          <a:prstGeom prst="rect">
            <a:avLst/>
          </a:prstGeom>
          <a:noFill/>
        </p:spPr>
      </p:pic>
      <p:sp>
        <p:nvSpPr>
          <p:cNvPr id="7" name="TextBox 6"/>
          <p:cNvSpPr txBox="1"/>
          <p:nvPr/>
        </p:nvSpPr>
        <p:spPr>
          <a:xfrm>
            <a:off x="6286512" y="2500306"/>
            <a:ext cx="2215286" cy="400110"/>
          </a:xfrm>
          <a:prstGeom prst="rect">
            <a:avLst/>
          </a:prstGeom>
          <a:noFill/>
        </p:spPr>
        <p:txBody>
          <a:bodyPr wrap="none" rtlCol="0">
            <a:spAutoFit/>
          </a:bodyPr>
          <a:lstStyle/>
          <a:p>
            <a:r>
              <a:rPr lang="uk-UA" sz="2000" b="1" dirty="0">
                <a:latin typeface="Times New Roman" pitchFamily="18" charset="0"/>
                <a:cs typeface="Times New Roman" pitchFamily="18" charset="0"/>
              </a:rPr>
              <a:t>Нормальна стопа</a:t>
            </a:r>
            <a:endParaRPr lang="ru-RU" sz="2000" b="1" dirty="0">
              <a:latin typeface="Times New Roman" pitchFamily="18" charset="0"/>
              <a:cs typeface="Times New Roman" pitchFamily="18" charset="0"/>
            </a:endParaRPr>
          </a:p>
        </p:txBody>
      </p:sp>
      <p:sp>
        <p:nvSpPr>
          <p:cNvPr id="8" name="TextBox 7"/>
          <p:cNvSpPr txBox="1"/>
          <p:nvPr/>
        </p:nvSpPr>
        <p:spPr>
          <a:xfrm>
            <a:off x="6357950" y="5000636"/>
            <a:ext cx="2066207" cy="400110"/>
          </a:xfrm>
          <a:prstGeom prst="rect">
            <a:avLst/>
          </a:prstGeom>
          <a:noFill/>
        </p:spPr>
        <p:txBody>
          <a:bodyPr wrap="none" rtlCol="0">
            <a:spAutoFit/>
          </a:bodyPr>
          <a:lstStyle/>
          <a:p>
            <a:r>
              <a:rPr lang="uk-UA" sz="2000" b="1" dirty="0">
                <a:latin typeface="Times New Roman" pitchFamily="18" charset="0"/>
                <a:cs typeface="Times New Roman" pitchFamily="18" charset="0"/>
              </a:rPr>
              <a:t>Плоскостопість</a:t>
            </a:r>
            <a:r>
              <a:rPr lang="uk-UA" sz="2000" dirty="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76239"/>
            <a:ext cx="8229600" cy="1146456"/>
          </a:xfrm>
        </p:spPr>
        <p:txBody>
          <a:bodyPr>
            <a:noAutofit/>
          </a:bodyPr>
          <a:lstStyle/>
          <a:p>
            <a:r>
              <a:rPr lang="uk-UA" sz="3600" b="1" i="1" dirty="0">
                <a:solidFill>
                  <a:schemeClr val="tx1"/>
                </a:solidFill>
                <a:latin typeface="Times New Roman"/>
                <a:ea typeface="Times New Roman"/>
              </a:rPr>
              <a:t>Вправа «Вибери правильні твердження»</a:t>
            </a:r>
            <a:endParaRPr lang="ru-RU" sz="3600" dirty="0">
              <a:solidFill>
                <a:schemeClr val="tx1"/>
              </a:solidFill>
            </a:endParaRPr>
          </a:p>
        </p:txBody>
      </p:sp>
      <p:sp>
        <p:nvSpPr>
          <p:cNvPr id="3" name="Прямоугольник 2"/>
          <p:cNvSpPr/>
          <p:nvPr/>
        </p:nvSpPr>
        <p:spPr>
          <a:xfrm>
            <a:off x="251520" y="1268761"/>
            <a:ext cx="8496944" cy="5262979"/>
          </a:xfrm>
          <a:prstGeom prst="rect">
            <a:avLst/>
          </a:prstGeom>
        </p:spPr>
        <p:txBody>
          <a:bodyPr wrap="square">
            <a:spAutoFit/>
          </a:bodyPr>
          <a:lstStyle/>
          <a:p>
            <a:pPr marL="586740" indent="223520" fontAlgn="ctr">
              <a:lnSpc>
                <a:spcPct val="150000"/>
              </a:lnSpc>
              <a:spcAft>
                <a:spcPts val="0"/>
              </a:spcAft>
            </a:pPr>
            <a:r>
              <a:rPr lang="uk-UA" sz="2400" dirty="0">
                <a:latin typeface="Times New Roman"/>
                <a:ea typeface="Times New Roman"/>
                <a:cs typeface="Times New Roman"/>
              </a:rPr>
              <a:t>1.</a:t>
            </a:r>
            <a:r>
              <a:rPr lang="uk-UA" sz="2400" b="1" dirty="0">
                <a:latin typeface="Times New Roman"/>
                <a:ea typeface="Times New Roman"/>
                <a:cs typeface="Times New Roman"/>
              </a:rPr>
              <a:t> </a:t>
            </a:r>
            <a:r>
              <a:rPr lang="uk-UA" sz="2400" b="1" dirty="0">
                <a:solidFill>
                  <a:srgbClr val="C00000"/>
                </a:solidFill>
                <a:latin typeface="Times New Roman"/>
                <a:ea typeface="Times New Roman"/>
                <a:cs typeface="Times New Roman"/>
              </a:rPr>
              <a:t>П </a:t>
            </a:r>
            <a:r>
              <a:rPr lang="uk-UA" sz="2400" b="1" dirty="0">
                <a:latin typeface="Times New Roman"/>
                <a:ea typeface="Times New Roman"/>
                <a:cs typeface="Times New Roman"/>
              </a:rPr>
              <a:t>  </a:t>
            </a:r>
            <a:r>
              <a:rPr lang="uk-UA" sz="2400" dirty="0">
                <a:latin typeface="Times New Roman"/>
                <a:ea typeface="Times New Roman"/>
                <a:cs typeface="Times New Roman"/>
              </a:rPr>
              <a:t>Скелет виконує опорну, захисну та кровотворну функції, бере участь у обміні мінеральних речовин.        </a:t>
            </a:r>
          </a:p>
          <a:p>
            <a:pPr marL="586740" indent="223520" fontAlgn="ctr">
              <a:lnSpc>
                <a:spcPct val="150000"/>
              </a:lnSpc>
              <a:spcAft>
                <a:spcPts val="0"/>
              </a:spcAft>
            </a:pPr>
            <a:r>
              <a:rPr lang="uk-UA" sz="2400" dirty="0">
                <a:latin typeface="Times New Roman"/>
                <a:ea typeface="Times New Roman"/>
                <a:cs typeface="Times New Roman"/>
              </a:rPr>
              <a:t>2. </a:t>
            </a:r>
            <a:r>
              <a:rPr lang="uk-UA" sz="2400" b="1" dirty="0">
                <a:solidFill>
                  <a:srgbClr val="C00000"/>
                </a:solidFill>
                <a:latin typeface="Times New Roman"/>
                <a:ea typeface="Times New Roman"/>
                <a:cs typeface="Times New Roman"/>
              </a:rPr>
              <a:t>Г</a:t>
            </a:r>
            <a:r>
              <a:rPr lang="uk-UA" sz="2400" dirty="0">
                <a:latin typeface="Times New Roman"/>
                <a:ea typeface="Times New Roman"/>
                <a:cs typeface="Times New Roman"/>
              </a:rPr>
              <a:t>   Грудна клітка утворена грудними хребцями та грудиною.</a:t>
            </a:r>
          </a:p>
          <a:p>
            <a:pPr marL="586740" indent="223520" fontAlgn="ctr">
              <a:lnSpc>
                <a:spcPct val="150000"/>
              </a:lnSpc>
              <a:spcAft>
                <a:spcPts val="0"/>
              </a:spcAft>
            </a:pPr>
            <a:r>
              <a:rPr lang="uk-UA" sz="2400" dirty="0">
                <a:latin typeface="Times New Roman"/>
                <a:ea typeface="Times New Roman"/>
                <a:cs typeface="Times New Roman"/>
              </a:rPr>
              <a:t>3. </a:t>
            </a:r>
            <a:r>
              <a:rPr lang="uk-UA" sz="2400" b="1" dirty="0">
                <a:solidFill>
                  <a:srgbClr val="C00000"/>
                </a:solidFill>
                <a:latin typeface="Times New Roman"/>
                <a:ea typeface="Times New Roman"/>
                <a:cs typeface="Times New Roman"/>
              </a:rPr>
              <a:t>О</a:t>
            </a:r>
            <a:r>
              <a:rPr lang="uk-UA" sz="2400" dirty="0">
                <a:solidFill>
                  <a:srgbClr val="C00000"/>
                </a:solidFill>
                <a:latin typeface="Times New Roman"/>
                <a:ea typeface="Times New Roman"/>
                <a:cs typeface="Times New Roman"/>
              </a:rPr>
              <a:t> </a:t>
            </a:r>
            <a:r>
              <a:rPr lang="uk-UA" sz="2400" dirty="0">
                <a:latin typeface="Times New Roman"/>
                <a:ea typeface="Times New Roman"/>
                <a:cs typeface="Times New Roman"/>
              </a:rPr>
              <a:t>  Вільна верхня кінцівка складається з плеча, передпліччя і кисті.      </a:t>
            </a:r>
          </a:p>
          <a:p>
            <a:pPr marL="586740" indent="223520" fontAlgn="ctr">
              <a:lnSpc>
                <a:spcPct val="150000"/>
              </a:lnSpc>
              <a:spcAft>
                <a:spcPts val="0"/>
              </a:spcAft>
            </a:pPr>
            <a:r>
              <a:rPr lang="uk-UA" sz="2400" dirty="0">
                <a:latin typeface="Times New Roman"/>
                <a:ea typeface="Times New Roman"/>
                <a:cs typeface="Times New Roman"/>
              </a:rPr>
              <a:t>4. </a:t>
            </a:r>
            <a:r>
              <a:rPr lang="uk-UA" sz="2400" b="1" dirty="0">
                <a:solidFill>
                  <a:srgbClr val="C00000"/>
                </a:solidFill>
                <a:latin typeface="Times New Roman"/>
                <a:ea typeface="Times New Roman"/>
                <a:cs typeface="Times New Roman"/>
              </a:rPr>
              <a:t>С</a:t>
            </a:r>
            <a:r>
              <a:rPr lang="uk-UA" sz="2400" dirty="0">
                <a:latin typeface="Times New Roman"/>
                <a:ea typeface="Times New Roman"/>
                <a:cs typeface="Times New Roman"/>
              </a:rPr>
              <a:t>   Вигини хребта пом’якшують поштовхи під час ходьби та бігу.            </a:t>
            </a:r>
          </a:p>
          <a:p>
            <a:pPr marL="586740" indent="223520" fontAlgn="ctr">
              <a:spcAft>
                <a:spcPts val="0"/>
              </a:spcAft>
            </a:pPr>
            <a:r>
              <a:rPr lang="uk-UA" sz="2400" dirty="0">
                <a:latin typeface="Times New Roman"/>
                <a:ea typeface="Times New Roman"/>
                <a:cs typeface="Times New Roman"/>
              </a:rPr>
              <a:t>5. </a:t>
            </a:r>
            <a:r>
              <a:rPr lang="uk-UA" sz="2400" b="1" dirty="0">
                <a:solidFill>
                  <a:srgbClr val="C00000"/>
                </a:solidFill>
                <a:latin typeface="Times New Roman"/>
                <a:ea typeface="Times New Roman"/>
                <a:cs typeface="Times New Roman"/>
              </a:rPr>
              <a:t>Л</a:t>
            </a:r>
            <a:r>
              <a:rPr lang="uk-UA" sz="2400" dirty="0">
                <a:solidFill>
                  <a:srgbClr val="C00000"/>
                </a:solidFill>
                <a:latin typeface="Times New Roman"/>
                <a:ea typeface="Times New Roman"/>
                <a:cs typeface="Times New Roman"/>
              </a:rPr>
              <a:t> </a:t>
            </a:r>
            <a:r>
              <a:rPr lang="uk-UA" sz="2400" dirty="0">
                <a:latin typeface="Times New Roman"/>
                <a:ea typeface="Times New Roman"/>
                <a:cs typeface="Times New Roman"/>
              </a:rPr>
              <a:t> Пояс нижніх кінцівок утворений лише тазовими кістками.      </a:t>
            </a:r>
          </a:p>
        </p:txBody>
      </p:sp>
    </p:spTree>
    <p:extLst>
      <p:ext uri="{BB962C8B-B14F-4D97-AF65-F5344CB8AC3E}">
        <p14:creationId xmlns:p14="http://schemas.microsoft.com/office/powerpoint/2010/main" val="66074421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548680"/>
            <a:ext cx="8208912" cy="5078313"/>
          </a:xfrm>
          <a:prstGeom prst="rect">
            <a:avLst/>
          </a:prstGeom>
        </p:spPr>
        <p:txBody>
          <a:bodyPr wrap="square">
            <a:spAutoFit/>
          </a:bodyPr>
          <a:lstStyle/>
          <a:p>
            <a:pPr indent="228600" algn="just">
              <a:lnSpc>
                <a:spcPct val="150000"/>
              </a:lnSpc>
              <a:spcAft>
                <a:spcPts val="0"/>
              </a:spcAft>
            </a:pPr>
            <a:r>
              <a:rPr lang="uk-UA" sz="2400" dirty="0">
                <a:latin typeface="Times New Roman"/>
                <a:ea typeface="Calibri"/>
                <a:cs typeface="Times New Roman"/>
              </a:rPr>
              <a:t>	Порушення постави може супроводжуватися появою надмірних або патологічних вигинів хребта. Серед  них  розрізняють </a:t>
            </a:r>
            <a:r>
              <a:rPr lang="uk-UA" sz="2400" dirty="0">
                <a:solidFill>
                  <a:srgbClr val="C00000"/>
                </a:solidFill>
                <a:latin typeface="Times New Roman"/>
                <a:ea typeface="Calibri"/>
                <a:cs typeface="Times New Roman"/>
              </a:rPr>
              <a:t>надмірний вигин вперед у поперековому відділі (поперековий </a:t>
            </a:r>
            <a:r>
              <a:rPr lang="uk-UA" sz="2400" b="1" u="sng" dirty="0">
                <a:solidFill>
                  <a:srgbClr val="C00000"/>
                </a:solidFill>
                <a:latin typeface="Times New Roman"/>
                <a:ea typeface="Calibri"/>
                <a:cs typeface="Times New Roman"/>
              </a:rPr>
              <a:t>лордоз</a:t>
            </a:r>
            <a:r>
              <a:rPr lang="uk-UA" sz="2400" dirty="0">
                <a:solidFill>
                  <a:srgbClr val="C00000"/>
                </a:solidFill>
                <a:latin typeface="Times New Roman"/>
                <a:ea typeface="Calibri"/>
                <a:cs typeface="Times New Roman"/>
              </a:rPr>
              <a:t>), надмірний вигин назад у грудному відділі (грудний </a:t>
            </a:r>
            <a:r>
              <a:rPr lang="uk-UA" sz="2400" b="1" u="sng" dirty="0">
                <a:solidFill>
                  <a:srgbClr val="C00000"/>
                </a:solidFill>
                <a:latin typeface="Times New Roman"/>
                <a:ea typeface="Calibri"/>
                <a:cs typeface="Times New Roman"/>
              </a:rPr>
              <a:t>кіфоз</a:t>
            </a:r>
            <a:r>
              <a:rPr lang="uk-UA" sz="2400" dirty="0">
                <a:solidFill>
                  <a:srgbClr val="C00000"/>
                </a:solidFill>
                <a:latin typeface="Times New Roman"/>
                <a:ea typeface="Calibri"/>
                <a:cs typeface="Times New Roman"/>
              </a:rPr>
              <a:t>) та бічні викривлення хребта (</a:t>
            </a:r>
            <a:r>
              <a:rPr lang="uk-UA" sz="2400" b="1" u="sng" dirty="0">
                <a:solidFill>
                  <a:srgbClr val="C00000"/>
                </a:solidFill>
                <a:latin typeface="Times New Roman"/>
                <a:ea typeface="Calibri"/>
                <a:cs typeface="Times New Roman"/>
              </a:rPr>
              <a:t>сколіоз</a:t>
            </a:r>
            <a:r>
              <a:rPr lang="uk-UA" sz="2400" u="sng" dirty="0">
                <a:solidFill>
                  <a:srgbClr val="C00000"/>
                </a:solidFill>
                <a:latin typeface="Times New Roman"/>
                <a:ea typeface="Calibri"/>
                <a:cs typeface="Times New Roman"/>
              </a:rPr>
              <a:t>)</a:t>
            </a:r>
            <a:r>
              <a:rPr lang="uk-UA" sz="2400" dirty="0">
                <a:solidFill>
                  <a:srgbClr val="C00000"/>
                </a:solidFill>
                <a:latin typeface="Times New Roman"/>
                <a:ea typeface="Calibri"/>
                <a:cs typeface="Times New Roman"/>
              </a:rPr>
              <a:t>. </a:t>
            </a:r>
          </a:p>
          <a:p>
            <a:pPr indent="228600" algn="just">
              <a:lnSpc>
                <a:spcPct val="150000"/>
              </a:lnSpc>
              <a:spcAft>
                <a:spcPts val="0"/>
              </a:spcAft>
            </a:pPr>
            <a:r>
              <a:rPr lang="uk-UA" sz="2400" dirty="0">
                <a:latin typeface="Times New Roman"/>
                <a:ea typeface="Calibri"/>
              </a:rPr>
              <a:t>	   До вад розвитку опорно-рухової системи в дитячому  </a:t>
            </a:r>
          </a:p>
          <a:p>
            <a:pPr indent="228600" algn="just">
              <a:lnSpc>
                <a:spcPct val="150000"/>
              </a:lnSpc>
              <a:spcAft>
                <a:spcPts val="0"/>
              </a:spcAft>
            </a:pPr>
            <a:r>
              <a:rPr lang="uk-UA" sz="2400" dirty="0">
                <a:latin typeface="Times New Roman"/>
                <a:ea typeface="Calibri"/>
              </a:rPr>
              <a:t>              віці належить і </a:t>
            </a:r>
            <a:r>
              <a:rPr lang="uk-UA" sz="2400" b="1" u="sng" dirty="0">
                <a:solidFill>
                  <a:srgbClr val="C00000"/>
                </a:solidFill>
                <a:latin typeface="Times New Roman"/>
                <a:ea typeface="Calibri"/>
              </a:rPr>
              <a:t>плоскостопість</a:t>
            </a:r>
            <a:r>
              <a:rPr lang="uk-UA" sz="2400" dirty="0">
                <a:solidFill>
                  <a:srgbClr val="C00000"/>
                </a:solidFill>
                <a:latin typeface="Times New Roman"/>
                <a:ea typeface="Calibri"/>
              </a:rPr>
              <a:t> – сплющення     </a:t>
            </a:r>
          </a:p>
          <a:p>
            <a:pPr indent="228600" algn="just">
              <a:lnSpc>
                <a:spcPct val="150000"/>
              </a:lnSpc>
              <a:spcAft>
                <a:spcPts val="0"/>
              </a:spcAft>
            </a:pPr>
            <a:r>
              <a:rPr lang="uk-UA" sz="2400" dirty="0">
                <a:solidFill>
                  <a:srgbClr val="C00000"/>
                </a:solidFill>
                <a:latin typeface="Times New Roman"/>
                <a:ea typeface="Calibri"/>
              </a:rPr>
              <a:t>              склепіння     стопи</a:t>
            </a:r>
            <a:r>
              <a:rPr lang="uk-UA" sz="2400" dirty="0">
                <a:latin typeface="Times New Roman"/>
                <a:ea typeface="Calibri"/>
              </a:rPr>
              <a:t>,  через що воно зменшується. </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67769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33" y="0"/>
            <a:ext cx="9156170" cy="1446550"/>
          </a:xfrm>
          <a:prstGeom prst="rect">
            <a:avLst/>
          </a:prstGeom>
        </p:spPr>
        <p:txBody>
          <a:bodyPr wrap="square">
            <a:spAutoFit/>
          </a:bodyPr>
          <a:lstStyle/>
          <a:p>
            <a:pPr algn="ctr"/>
            <a:r>
              <a:rPr lang="uk-UA" sz="3200" b="1" i="1" dirty="0">
                <a:solidFill>
                  <a:srgbClr val="C00000"/>
                </a:solidFill>
                <a:latin typeface="Times New Roman"/>
                <a:ea typeface="Times New Roman"/>
              </a:rPr>
              <a:t>Перевір і оціни себе</a:t>
            </a:r>
          </a:p>
          <a:p>
            <a:pPr algn="ctr"/>
            <a:r>
              <a:rPr lang="uk-UA" sz="2800" b="1" i="1" dirty="0">
                <a:solidFill>
                  <a:srgbClr val="008000"/>
                </a:solidFill>
                <a:latin typeface="Times New Roman"/>
                <a:ea typeface="Times New Roman"/>
              </a:rPr>
              <a:t>Порушення опорно-рухової системи, </a:t>
            </a:r>
          </a:p>
          <a:p>
            <a:pPr algn="ctr"/>
            <a:r>
              <a:rPr lang="uk-UA" sz="2800" b="1" i="1" dirty="0">
                <a:solidFill>
                  <a:srgbClr val="008000"/>
                </a:solidFill>
                <a:latin typeface="Times New Roman"/>
                <a:ea typeface="Times New Roman"/>
              </a:rPr>
              <a:t>їх наслідки</a:t>
            </a:r>
          </a:p>
        </p:txBody>
      </p:sp>
      <p:graphicFrame>
        <p:nvGraphicFramePr>
          <p:cNvPr id="6" name="Таблица 5"/>
          <p:cNvGraphicFramePr>
            <a:graphicFrameLocks noGrp="1"/>
          </p:cNvGraphicFramePr>
          <p:nvPr>
            <p:extLst>
              <p:ext uri="{D42A27DB-BD31-4B8C-83A1-F6EECF244321}">
                <p14:modId xmlns:p14="http://schemas.microsoft.com/office/powerpoint/2010/main" val="1849867477"/>
              </p:ext>
            </p:extLst>
          </p:nvPr>
        </p:nvGraphicFramePr>
        <p:xfrm>
          <a:off x="85733" y="1446550"/>
          <a:ext cx="8949764" cy="5184576"/>
        </p:xfrm>
        <a:graphic>
          <a:graphicData uri="http://schemas.openxmlformats.org/drawingml/2006/table">
            <a:tbl>
              <a:tblPr firstRow="1" firstCol="1" bandRow="1">
                <a:tableStyleId>{5C22544A-7EE6-4342-B048-85BDC9FD1C3A}</a:tableStyleId>
              </a:tblPr>
              <a:tblGrid>
                <a:gridCol w="2084729">
                  <a:extLst>
                    <a:ext uri="{9D8B030D-6E8A-4147-A177-3AD203B41FA5}">
                      <a16:colId xmlns:a16="http://schemas.microsoft.com/office/drawing/2014/main" val="20000"/>
                    </a:ext>
                  </a:extLst>
                </a:gridCol>
                <a:gridCol w="3272692">
                  <a:extLst>
                    <a:ext uri="{9D8B030D-6E8A-4147-A177-3AD203B41FA5}">
                      <a16:colId xmlns:a16="http://schemas.microsoft.com/office/drawing/2014/main" val="20001"/>
                    </a:ext>
                  </a:extLst>
                </a:gridCol>
                <a:gridCol w="3592343">
                  <a:extLst>
                    <a:ext uri="{9D8B030D-6E8A-4147-A177-3AD203B41FA5}">
                      <a16:colId xmlns:a16="http://schemas.microsoft.com/office/drawing/2014/main" val="20002"/>
                    </a:ext>
                  </a:extLst>
                </a:gridCol>
              </a:tblGrid>
              <a:tr h="353590">
                <a:tc>
                  <a:txBody>
                    <a:bodyPr/>
                    <a:lstStyle/>
                    <a:p>
                      <a:pPr marL="270510">
                        <a:lnSpc>
                          <a:spcPct val="115000"/>
                        </a:lnSpc>
                        <a:spcAft>
                          <a:spcPts val="0"/>
                        </a:spcAft>
                      </a:pPr>
                      <a:r>
                        <a:rPr lang="uk-UA" sz="2000" dirty="0">
                          <a:effectLst/>
                        </a:rPr>
                        <a:t>Порушення</a:t>
                      </a:r>
                      <a:endParaRPr lang="ru-RU" sz="2000" dirty="0">
                        <a:effectLst/>
                        <a:latin typeface="Calibri"/>
                        <a:ea typeface="Times New Roman"/>
                        <a:cs typeface="Times New Roman"/>
                      </a:endParaRPr>
                    </a:p>
                  </a:txBody>
                  <a:tcPr marL="23528" marR="23528" marT="0" marB="0"/>
                </a:tc>
                <a:tc>
                  <a:txBody>
                    <a:bodyPr/>
                    <a:lstStyle/>
                    <a:p>
                      <a:pPr marL="270510" algn="ctr">
                        <a:lnSpc>
                          <a:spcPct val="115000"/>
                        </a:lnSpc>
                        <a:spcAft>
                          <a:spcPts val="0"/>
                        </a:spcAft>
                      </a:pPr>
                      <a:r>
                        <a:rPr lang="uk-UA" sz="2000" dirty="0">
                          <a:effectLst/>
                        </a:rPr>
                        <a:t>Стислий опис</a:t>
                      </a:r>
                      <a:endParaRPr lang="ru-RU" sz="2000" dirty="0">
                        <a:effectLst/>
                        <a:latin typeface="Calibri"/>
                        <a:ea typeface="Times New Roman"/>
                        <a:cs typeface="Times New Roman"/>
                      </a:endParaRPr>
                    </a:p>
                  </a:txBody>
                  <a:tcPr marL="23528" marR="23528" marT="0" marB="0"/>
                </a:tc>
                <a:tc>
                  <a:txBody>
                    <a:bodyPr/>
                    <a:lstStyle/>
                    <a:p>
                      <a:pPr marL="270510" algn="ctr">
                        <a:lnSpc>
                          <a:spcPct val="115000"/>
                        </a:lnSpc>
                        <a:spcAft>
                          <a:spcPts val="0"/>
                        </a:spcAft>
                      </a:pPr>
                      <a:r>
                        <a:rPr lang="uk-UA" sz="2000" dirty="0">
                          <a:effectLst/>
                        </a:rPr>
                        <a:t>Наслідки</a:t>
                      </a:r>
                      <a:endParaRPr lang="ru-RU" sz="2000" dirty="0">
                        <a:effectLst/>
                        <a:latin typeface="Calibri"/>
                        <a:ea typeface="Times New Roman"/>
                        <a:cs typeface="Times New Roman"/>
                      </a:endParaRPr>
                    </a:p>
                  </a:txBody>
                  <a:tcPr marL="23528" marR="23528" marT="0" marB="0"/>
                </a:tc>
                <a:extLst>
                  <a:ext uri="{0D108BD9-81ED-4DB2-BD59-A6C34878D82A}">
                    <a16:rowId xmlns:a16="http://schemas.microsoft.com/office/drawing/2014/main" val="10000"/>
                  </a:ext>
                </a:extLst>
              </a:tr>
              <a:tr h="1171017">
                <a:tc>
                  <a:txBody>
                    <a:bodyPr/>
                    <a:lstStyle/>
                    <a:p>
                      <a:pPr marL="270510" algn="ctr">
                        <a:lnSpc>
                          <a:spcPct val="115000"/>
                        </a:lnSpc>
                        <a:spcAft>
                          <a:spcPts val="0"/>
                        </a:spcAft>
                      </a:pPr>
                      <a:r>
                        <a:rPr lang="uk-UA" sz="2000" dirty="0">
                          <a:effectLst/>
                        </a:rPr>
                        <a:t>Лордоз</a:t>
                      </a:r>
                      <a:endParaRPr lang="ru-RU" sz="2000" dirty="0">
                        <a:effectLst/>
                        <a:latin typeface="Calibri"/>
                        <a:ea typeface="Times New Roman"/>
                        <a:cs typeface="Times New Roman"/>
                      </a:endParaRPr>
                    </a:p>
                  </a:txBody>
                  <a:tcPr marL="23528" marR="23528" marT="0" marB="0"/>
                </a:tc>
                <a:tc>
                  <a:txBody>
                    <a:bodyPr/>
                    <a:lstStyle/>
                    <a:p>
                      <a:pPr marL="270510">
                        <a:lnSpc>
                          <a:spcPct val="115000"/>
                        </a:lnSpc>
                        <a:spcAft>
                          <a:spcPts val="1000"/>
                        </a:spcAft>
                      </a:pPr>
                      <a:r>
                        <a:rPr lang="uk-UA" sz="2000" dirty="0">
                          <a:effectLst/>
                        </a:rPr>
                        <a:t>Надмірний вигин хребта у поперековому відділі вперед.</a:t>
                      </a:r>
                      <a:endParaRPr lang="ru-RU" sz="2000" dirty="0">
                        <a:effectLst/>
                        <a:latin typeface="Calibri"/>
                        <a:ea typeface="Times New Roman"/>
                        <a:cs typeface="Times New Roman"/>
                      </a:endParaRPr>
                    </a:p>
                  </a:txBody>
                  <a:tcPr marL="23528" marR="23528" marT="0" marB="0"/>
                </a:tc>
                <a:tc rowSpan="4">
                  <a:txBody>
                    <a:bodyPr/>
                    <a:lstStyle/>
                    <a:p>
                      <a:pPr marL="270510" algn="just">
                        <a:lnSpc>
                          <a:spcPct val="115000"/>
                        </a:lnSpc>
                        <a:spcAft>
                          <a:spcPts val="0"/>
                        </a:spcAft>
                      </a:pPr>
                      <a:r>
                        <a:rPr lang="uk-UA" sz="2000" dirty="0">
                          <a:effectLst/>
                        </a:rPr>
                        <a:t>       </a:t>
                      </a:r>
                    </a:p>
                    <a:p>
                      <a:pPr marL="270510" algn="just">
                        <a:lnSpc>
                          <a:spcPct val="115000"/>
                        </a:lnSpc>
                        <a:spcAft>
                          <a:spcPts val="0"/>
                        </a:spcAft>
                      </a:pPr>
                      <a:r>
                        <a:rPr lang="uk-UA" sz="2000" dirty="0">
                          <a:effectLst/>
                        </a:rPr>
                        <a:t>         Погіршується кровообіг, травлення, робота серця, легень, погіршується діяльності нервової системи. </a:t>
                      </a:r>
                      <a:endParaRPr lang="ru-RU" sz="2000" dirty="0">
                        <a:effectLst/>
                      </a:endParaRPr>
                    </a:p>
                    <a:p>
                      <a:pPr marL="270510" algn="just">
                        <a:lnSpc>
                          <a:spcPct val="115000"/>
                        </a:lnSpc>
                        <a:spcAft>
                          <a:spcPts val="0"/>
                        </a:spcAft>
                      </a:pPr>
                      <a:endParaRPr lang="uk-UA" sz="2000" dirty="0">
                        <a:effectLst/>
                      </a:endParaRPr>
                    </a:p>
                    <a:p>
                      <a:pPr marL="270510" algn="just">
                        <a:lnSpc>
                          <a:spcPct val="115000"/>
                        </a:lnSpc>
                        <a:spcAft>
                          <a:spcPts val="0"/>
                        </a:spcAft>
                      </a:pPr>
                      <a:r>
                        <a:rPr lang="uk-UA" sz="2000" dirty="0">
                          <a:effectLst/>
                        </a:rPr>
                        <a:t>         У</a:t>
                      </a:r>
                      <a:r>
                        <a:rPr lang="uk-UA" sz="2000" baseline="0" dirty="0">
                          <a:effectLst/>
                        </a:rPr>
                        <a:t> </a:t>
                      </a:r>
                      <a:r>
                        <a:rPr lang="uk-UA" sz="2000" dirty="0">
                          <a:effectLst/>
                        </a:rPr>
                        <a:t>важких випадках змінюється положення внутрішніх органів, що призводить до розладів у їхній діяльності.</a:t>
                      </a:r>
                      <a:endParaRPr lang="ru-RU" sz="2000" dirty="0">
                        <a:effectLst/>
                      </a:endParaRPr>
                    </a:p>
                  </a:txBody>
                  <a:tcPr marL="23528" marR="23528" marT="0" marB="0"/>
                </a:tc>
                <a:extLst>
                  <a:ext uri="{0D108BD9-81ED-4DB2-BD59-A6C34878D82A}">
                    <a16:rowId xmlns:a16="http://schemas.microsoft.com/office/drawing/2014/main" val="10001"/>
                  </a:ext>
                </a:extLst>
              </a:tr>
              <a:tr h="1211764">
                <a:tc>
                  <a:txBody>
                    <a:bodyPr/>
                    <a:lstStyle/>
                    <a:p>
                      <a:pPr marL="270510" algn="ctr">
                        <a:lnSpc>
                          <a:spcPct val="115000"/>
                        </a:lnSpc>
                        <a:spcAft>
                          <a:spcPts val="0"/>
                        </a:spcAft>
                      </a:pPr>
                      <a:r>
                        <a:rPr lang="uk-UA" sz="2000" dirty="0">
                          <a:effectLst/>
                        </a:rPr>
                        <a:t>Кіфоз</a:t>
                      </a:r>
                      <a:endParaRPr lang="ru-RU" sz="2000" dirty="0">
                        <a:effectLst/>
                        <a:latin typeface="Calibri"/>
                        <a:ea typeface="Times New Roman"/>
                        <a:cs typeface="Times New Roman"/>
                      </a:endParaRPr>
                    </a:p>
                  </a:txBody>
                  <a:tcPr marL="23528" marR="23528" marT="0" marB="0"/>
                </a:tc>
                <a:tc>
                  <a:txBody>
                    <a:bodyPr/>
                    <a:lstStyle/>
                    <a:p>
                      <a:pPr marL="270510">
                        <a:lnSpc>
                          <a:spcPct val="115000"/>
                        </a:lnSpc>
                        <a:spcAft>
                          <a:spcPts val="1000"/>
                        </a:spcAft>
                      </a:pPr>
                      <a:r>
                        <a:rPr lang="uk-UA" sz="2000" dirty="0">
                          <a:effectLst/>
                        </a:rPr>
                        <a:t>Надмірний вигин хребта у грудному відділі назад.</a:t>
                      </a:r>
                      <a:endParaRPr lang="ru-RU" sz="2000" dirty="0">
                        <a:effectLst/>
                        <a:latin typeface="Calibri"/>
                        <a:ea typeface="Times New Roman"/>
                        <a:cs typeface="Times New Roman"/>
                      </a:endParaRPr>
                    </a:p>
                  </a:txBody>
                  <a:tcPr marL="23528" marR="23528" marT="0" marB="0"/>
                </a:tc>
                <a:tc vMerge="1">
                  <a:txBody>
                    <a:bodyPr/>
                    <a:lstStyle/>
                    <a:p>
                      <a:endParaRPr lang="ru-RU"/>
                    </a:p>
                  </a:txBody>
                  <a:tcPr/>
                </a:tc>
                <a:extLst>
                  <a:ext uri="{0D108BD9-81ED-4DB2-BD59-A6C34878D82A}">
                    <a16:rowId xmlns:a16="http://schemas.microsoft.com/office/drawing/2014/main" val="10002"/>
                  </a:ext>
                </a:extLst>
              </a:tr>
              <a:tr h="1164387">
                <a:tc>
                  <a:txBody>
                    <a:bodyPr/>
                    <a:lstStyle/>
                    <a:p>
                      <a:pPr marL="270510" algn="ctr">
                        <a:lnSpc>
                          <a:spcPct val="115000"/>
                        </a:lnSpc>
                        <a:spcAft>
                          <a:spcPts val="0"/>
                        </a:spcAft>
                      </a:pPr>
                      <a:r>
                        <a:rPr lang="uk-UA" sz="2000" dirty="0">
                          <a:effectLst/>
                        </a:rPr>
                        <a:t>Сколіоз</a:t>
                      </a:r>
                      <a:endParaRPr lang="ru-RU" sz="2000" dirty="0">
                        <a:effectLst/>
                        <a:latin typeface="Calibri"/>
                        <a:ea typeface="Times New Roman"/>
                        <a:cs typeface="Times New Roman"/>
                      </a:endParaRPr>
                    </a:p>
                  </a:txBody>
                  <a:tcPr marL="23528" marR="23528" marT="0" marB="0"/>
                </a:tc>
                <a:tc>
                  <a:txBody>
                    <a:bodyPr/>
                    <a:lstStyle/>
                    <a:p>
                      <a:pPr marL="270510">
                        <a:lnSpc>
                          <a:spcPct val="115000"/>
                        </a:lnSpc>
                        <a:spcAft>
                          <a:spcPts val="0"/>
                        </a:spcAft>
                      </a:pPr>
                      <a:r>
                        <a:rPr lang="uk-UA" sz="2000" dirty="0">
                          <a:effectLst/>
                        </a:rPr>
                        <a:t>Бокові викривлення хребта.</a:t>
                      </a:r>
                      <a:endParaRPr lang="ru-RU" sz="2000" dirty="0">
                        <a:effectLst/>
                      </a:endParaRPr>
                    </a:p>
                    <a:p>
                      <a:pPr marL="270510">
                        <a:lnSpc>
                          <a:spcPct val="115000"/>
                        </a:lnSpc>
                        <a:spcAft>
                          <a:spcPts val="0"/>
                        </a:spcAft>
                      </a:pPr>
                      <a:r>
                        <a:rPr lang="uk-UA" sz="2000" dirty="0">
                          <a:effectLst/>
                        </a:rPr>
                        <a:t> </a:t>
                      </a:r>
                      <a:endParaRPr lang="ru-RU" sz="2000" dirty="0">
                        <a:effectLst/>
                        <a:latin typeface="Calibri"/>
                        <a:ea typeface="Times New Roman"/>
                        <a:cs typeface="Times New Roman"/>
                      </a:endParaRPr>
                    </a:p>
                  </a:txBody>
                  <a:tcPr marL="23528" marR="23528" marT="0" marB="0"/>
                </a:tc>
                <a:tc vMerge="1">
                  <a:txBody>
                    <a:bodyPr/>
                    <a:lstStyle/>
                    <a:p>
                      <a:endParaRPr lang="ru-RU"/>
                    </a:p>
                  </a:txBody>
                  <a:tcPr/>
                </a:tc>
                <a:extLst>
                  <a:ext uri="{0D108BD9-81ED-4DB2-BD59-A6C34878D82A}">
                    <a16:rowId xmlns:a16="http://schemas.microsoft.com/office/drawing/2014/main" val="10003"/>
                  </a:ext>
                </a:extLst>
              </a:tr>
              <a:tr h="1283818">
                <a:tc>
                  <a:txBody>
                    <a:bodyPr/>
                    <a:lstStyle/>
                    <a:p>
                      <a:pPr marL="270510" algn="ctr">
                        <a:lnSpc>
                          <a:spcPct val="115000"/>
                        </a:lnSpc>
                        <a:spcAft>
                          <a:spcPts val="1000"/>
                        </a:spcAft>
                      </a:pPr>
                      <a:r>
                        <a:rPr lang="uk-UA" sz="2000" dirty="0">
                          <a:effectLst/>
                        </a:rPr>
                        <a:t>Плоскостопість</a:t>
                      </a:r>
                      <a:endParaRPr lang="ru-RU" sz="2000" dirty="0">
                        <a:effectLst/>
                        <a:latin typeface="Calibri"/>
                        <a:ea typeface="Times New Roman"/>
                        <a:cs typeface="Times New Roman"/>
                      </a:endParaRPr>
                    </a:p>
                  </a:txBody>
                  <a:tcPr marL="23528" marR="23528" marT="0" marB="0"/>
                </a:tc>
                <a:tc>
                  <a:txBody>
                    <a:bodyPr/>
                    <a:lstStyle/>
                    <a:p>
                      <a:pPr marL="270510">
                        <a:lnSpc>
                          <a:spcPct val="115000"/>
                        </a:lnSpc>
                        <a:spcAft>
                          <a:spcPts val="1000"/>
                        </a:spcAft>
                      </a:pPr>
                      <a:r>
                        <a:rPr lang="uk-UA" sz="2000" dirty="0">
                          <a:effectLst/>
                        </a:rPr>
                        <a:t>Сплющення склепіння стопи.</a:t>
                      </a:r>
                      <a:endParaRPr lang="ru-RU" sz="2000" dirty="0">
                        <a:effectLst/>
                      </a:endParaRPr>
                    </a:p>
                    <a:p>
                      <a:pPr marL="270510">
                        <a:lnSpc>
                          <a:spcPct val="115000"/>
                        </a:lnSpc>
                        <a:spcAft>
                          <a:spcPts val="1000"/>
                        </a:spcAft>
                      </a:pPr>
                      <a:endParaRPr lang="ru-RU" sz="2000" dirty="0">
                        <a:effectLst/>
                        <a:latin typeface="Calibri"/>
                        <a:ea typeface="Times New Roman"/>
                        <a:cs typeface="Times New Roman"/>
                      </a:endParaRPr>
                    </a:p>
                  </a:txBody>
                  <a:tcPr marL="23528" marR="23528" marT="0" marB="0"/>
                </a:tc>
                <a:tc vMerge="1">
                  <a:txBody>
                    <a:bodyPr/>
                    <a:lstStyle/>
                    <a:p>
                      <a:endParaRPr lang="ru-RU"/>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920261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08720"/>
            <a:ext cx="8280920" cy="3970318"/>
          </a:xfrm>
          <a:prstGeom prst="rect">
            <a:avLst/>
          </a:prstGeom>
        </p:spPr>
        <p:txBody>
          <a:bodyPr wrap="square">
            <a:spAutoFit/>
          </a:bodyPr>
          <a:lstStyle/>
          <a:p>
            <a:pPr marL="270510" algn="just">
              <a:lnSpc>
                <a:spcPct val="150000"/>
              </a:lnSpc>
              <a:spcAft>
                <a:spcPts val="0"/>
              </a:spcAft>
            </a:pPr>
            <a:r>
              <a:rPr lang="uk-UA" sz="2400" i="1" dirty="0">
                <a:solidFill>
                  <a:srgbClr val="008000"/>
                </a:solidFill>
                <a:latin typeface="Times New Roman"/>
                <a:ea typeface="Calibri"/>
                <a:cs typeface="Times New Roman"/>
              </a:rPr>
              <a:t>	</a:t>
            </a:r>
            <a:r>
              <a:rPr lang="uk-UA" sz="2400" i="1" dirty="0">
                <a:solidFill>
                  <a:srgbClr val="C00000"/>
                </a:solidFill>
                <a:latin typeface="Times New Roman"/>
                <a:ea typeface="Calibri"/>
                <a:cs typeface="Times New Roman"/>
              </a:rPr>
              <a:t> </a:t>
            </a:r>
            <a:r>
              <a:rPr lang="uk-UA" sz="2400" b="1" i="1" dirty="0">
                <a:solidFill>
                  <a:srgbClr val="C00000"/>
                </a:solidFill>
                <a:latin typeface="Times New Roman"/>
                <a:ea typeface="Calibri"/>
                <a:cs typeface="Times New Roman"/>
              </a:rPr>
              <a:t>Висновок.</a:t>
            </a:r>
          </a:p>
          <a:p>
            <a:pPr marL="270510" algn="just">
              <a:lnSpc>
                <a:spcPct val="150000"/>
              </a:lnSpc>
              <a:spcAft>
                <a:spcPts val="0"/>
              </a:spcAft>
            </a:pPr>
            <a:r>
              <a:rPr lang="uk-UA" sz="2400" i="1" dirty="0">
                <a:solidFill>
                  <a:srgbClr val="008000"/>
                </a:solidFill>
                <a:latin typeface="Times New Roman"/>
                <a:ea typeface="Calibri"/>
                <a:cs typeface="Times New Roman"/>
              </a:rPr>
              <a:t>	</a:t>
            </a:r>
            <a:r>
              <a:rPr lang="uk-UA" sz="2400" b="1" i="1" dirty="0">
                <a:solidFill>
                  <a:srgbClr val="008000"/>
                </a:solidFill>
                <a:latin typeface="Times New Roman"/>
                <a:ea typeface="Calibri"/>
                <a:cs typeface="Times New Roman"/>
              </a:rPr>
              <a:t> </a:t>
            </a:r>
            <a:r>
              <a:rPr lang="uk-UA" sz="2400" b="1" i="1" dirty="0">
                <a:solidFill>
                  <a:srgbClr val="002060"/>
                </a:solidFill>
                <a:latin typeface="Times New Roman"/>
                <a:ea typeface="Calibri"/>
                <a:cs typeface="Times New Roman"/>
              </a:rPr>
              <a:t>Формування правильної постави забезпечує нормальний ріст і розвиток організму. </a:t>
            </a:r>
          </a:p>
          <a:p>
            <a:pPr marL="270510" algn="just">
              <a:lnSpc>
                <a:spcPct val="150000"/>
              </a:lnSpc>
              <a:spcAft>
                <a:spcPts val="0"/>
              </a:spcAft>
            </a:pPr>
            <a:r>
              <a:rPr lang="uk-UA" sz="2400" b="1" i="1" dirty="0">
                <a:solidFill>
                  <a:srgbClr val="002060"/>
                </a:solidFill>
                <a:latin typeface="Times New Roman"/>
                <a:ea typeface="Calibri"/>
                <a:cs typeface="Times New Roman"/>
              </a:rPr>
              <a:t>	Через неправильну поставу можуть виникнути  порушення опорно-рухової системи, що  негативно впливає на всі фізіологічні функції та  процеси в    </a:t>
            </a:r>
          </a:p>
          <a:p>
            <a:pPr marL="270510" algn="just">
              <a:lnSpc>
                <a:spcPct val="150000"/>
              </a:lnSpc>
              <a:spcAft>
                <a:spcPts val="0"/>
              </a:spcAft>
            </a:pPr>
            <a:r>
              <a:rPr lang="uk-UA" sz="2400" b="1" i="1" dirty="0">
                <a:solidFill>
                  <a:srgbClr val="002060"/>
                </a:solidFill>
                <a:latin typeface="Times New Roman"/>
                <a:ea typeface="Calibri"/>
                <a:cs typeface="Times New Roman"/>
              </a:rPr>
              <a:t>            організмі людини.</a:t>
            </a:r>
            <a:endParaRPr lang="ru-RU" sz="2400" b="1"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3725005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4452" y="980728"/>
            <a:ext cx="6990603" cy="4764381"/>
          </a:xfrm>
          <a:prstGeom prst="rect">
            <a:avLst/>
          </a:prstGeom>
        </p:spPr>
        <p:txBody>
          <a:bodyPr wrap="square">
            <a:spAutoFit/>
          </a:bodyPr>
          <a:lstStyle/>
          <a:p>
            <a:pPr marL="457200" algn="just">
              <a:lnSpc>
                <a:spcPct val="115000"/>
              </a:lnSpc>
              <a:spcAft>
                <a:spcPts val="0"/>
              </a:spcAft>
            </a:pPr>
            <a:r>
              <a:rPr lang="uk-UA" sz="2400" b="1" dirty="0">
                <a:solidFill>
                  <a:srgbClr val="00B050"/>
                </a:solidFill>
                <a:latin typeface="Times New Roman"/>
                <a:ea typeface="Times New Roman"/>
                <a:cs typeface="Times New Roman"/>
              </a:rPr>
              <a:t>3. Профілактика порушень опорно</a:t>
            </a:r>
            <a:r>
              <a:rPr lang="uk-UA" sz="2400" dirty="0">
                <a:solidFill>
                  <a:srgbClr val="00B050"/>
                </a:solidFill>
                <a:latin typeface="Times New Roman"/>
                <a:ea typeface="Times New Roman"/>
                <a:cs typeface="Times New Roman"/>
              </a:rPr>
              <a:t>-</a:t>
            </a:r>
            <a:r>
              <a:rPr lang="uk-UA" sz="2400" b="1" dirty="0">
                <a:solidFill>
                  <a:srgbClr val="00B050"/>
                </a:solidFill>
                <a:latin typeface="Times New Roman"/>
                <a:ea typeface="Times New Roman"/>
                <a:cs typeface="Times New Roman"/>
              </a:rPr>
              <a:t>рухової системи людини. (Повідомлення «гігієністів»)</a:t>
            </a:r>
            <a:endParaRPr lang="ru-RU" sz="2400" dirty="0">
              <a:latin typeface="Calibri"/>
              <a:ea typeface="Times New Roman"/>
              <a:cs typeface="Times New Roman"/>
            </a:endParaRPr>
          </a:p>
          <a:p>
            <a:pPr indent="450215" algn="just">
              <a:lnSpc>
                <a:spcPct val="115000"/>
              </a:lnSpc>
              <a:spcAft>
                <a:spcPts val="0"/>
              </a:spcAft>
            </a:pPr>
            <a:endParaRPr lang="uk-UA" sz="2400" b="1" dirty="0">
              <a:solidFill>
                <a:srgbClr val="00B0F0"/>
              </a:solidFill>
              <a:latin typeface="Times New Roman"/>
              <a:ea typeface="Times New Roman"/>
              <a:cs typeface="Times New Roman"/>
            </a:endParaRPr>
          </a:p>
          <a:p>
            <a:pPr indent="450215" algn="just">
              <a:lnSpc>
                <a:spcPct val="115000"/>
              </a:lnSpc>
              <a:spcAft>
                <a:spcPts val="0"/>
              </a:spcAft>
            </a:pPr>
            <a:r>
              <a:rPr lang="uk-UA" sz="2400" b="1" dirty="0">
                <a:solidFill>
                  <a:srgbClr val="002060"/>
                </a:solidFill>
                <a:latin typeface="Times New Roman"/>
                <a:ea typeface="Times New Roman"/>
                <a:cs typeface="Times New Roman"/>
              </a:rPr>
              <a:t>Завдання</a:t>
            </a:r>
            <a:r>
              <a:rPr lang="uk-UA" sz="2400" b="1" i="1" dirty="0">
                <a:solidFill>
                  <a:srgbClr val="002060"/>
                </a:solidFill>
                <a:latin typeface="Times New Roman"/>
                <a:ea typeface="Times New Roman"/>
                <a:cs typeface="Times New Roman"/>
              </a:rPr>
              <a:t> для «ортопедів» та «біологів»:</a:t>
            </a:r>
            <a:endParaRPr lang="ru-RU" sz="2400" dirty="0">
              <a:solidFill>
                <a:srgbClr val="002060"/>
              </a:solidFill>
              <a:latin typeface="Calibri"/>
              <a:ea typeface="Times New Roman"/>
              <a:cs typeface="Times New Roman"/>
            </a:endParaRPr>
          </a:p>
          <a:p>
            <a:pPr indent="450215" algn="just">
              <a:lnSpc>
                <a:spcPct val="115000"/>
              </a:lnSpc>
              <a:spcAft>
                <a:spcPts val="0"/>
              </a:spcAft>
            </a:pPr>
            <a:r>
              <a:rPr lang="uk-UA" sz="2400" b="1" i="1" dirty="0">
                <a:solidFill>
                  <a:srgbClr val="002060"/>
                </a:solidFill>
                <a:latin typeface="Times New Roman"/>
                <a:ea typeface="Times New Roman"/>
                <a:cs typeface="Times New Roman"/>
              </a:rPr>
              <a:t>- Розробіть пам’ятку для учнів</a:t>
            </a:r>
            <a:r>
              <a:rPr lang="uk-UA" sz="2400" b="1" dirty="0">
                <a:solidFill>
                  <a:srgbClr val="002060"/>
                </a:solidFill>
                <a:latin typeface="Times New Roman"/>
                <a:ea typeface="Times New Roman"/>
                <a:cs typeface="Times New Roman"/>
              </a:rPr>
              <a:t> </a:t>
            </a:r>
            <a:r>
              <a:rPr lang="uk-UA" sz="2400" b="1" i="1" dirty="0">
                <a:solidFill>
                  <a:srgbClr val="002060"/>
                </a:solidFill>
                <a:latin typeface="Times New Roman"/>
                <a:ea typeface="Times New Roman"/>
                <a:cs typeface="Times New Roman"/>
              </a:rPr>
              <a:t>«Правила запобігання порушенням опорно</a:t>
            </a:r>
            <a:r>
              <a:rPr lang="uk-UA" sz="2400" i="1" dirty="0">
                <a:solidFill>
                  <a:srgbClr val="002060"/>
                </a:solidFill>
                <a:latin typeface="Times New Roman"/>
                <a:ea typeface="Times New Roman"/>
                <a:cs typeface="Times New Roman"/>
              </a:rPr>
              <a:t>-</a:t>
            </a:r>
            <a:r>
              <a:rPr lang="uk-UA" sz="2400" b="1" i="1" dirty="0">
                <a:solidFill>
                  <a:srgbClr val="002060"/>
                </a:solidFill>
                <a:latin typeface="Times New Roman"/>
                <a:ea typeface="Times New Roman"/>
                <a:cs typeface="Times New Roman"/>
              </a:rPr>
              <a:t>рухової системи».</a:t>
            </a:r>
            <a:endParaRPr lang="ru-RU" sz="2400" dirty="0">
              <a:solidFill>
                <a:srgbClr val="002060"/>
              </a:solidFill>
              <a:latin typeface="Calibri"/>
              <a:ea typeface="Times New Roman"/>
              <a:cs typeface="Times New Roman"/>
            </a:endParaRPr>
          </a:p>
          <a:p>
            <a:pPr indent="450215" algn="just">
              <a:lnSpc>
                <a:spcPct val="115000"/>
              </a:lnSpc>
              <a:spcAft>
                <a:spcPts val="0"/>
              </a:spcAft>
            </a:pPr>
            <a:r>
              <a:rPr lang="uk-UA" sz="2400" b="1" i="1" dirty="0">
                <a:solidFill>
                  <a:srgbClr val="002060"/>
                </a:solidFill>
                <a:latin typeface="Times New Roman"/>
                <a:ea typeface="Times New Roman"/>
                <a:cs typeface="Times New Roman"/>
              </a:rPr>
              <a:t>- Зробіть висновок про значення фізичної культури і дотримання  гігієнічних вимог для формування правильної постави, вплив рухової активності та гіподинамії на здоров</a:t>
            </a:r>
            <a:r>
              <a:rPr lang="ru-RU" sz="2400" b="1" i="1" dirty="0">
                <a:solidFill>
                  <a:srgbClr val="002060"/>
                </a:solidFill>
                <a:latin typeface="Times New Roman"/>
                <a:ea typeface="Times New Roman"/>
                <a:cs typeface="Times New Roman"/>
              </a:rPr>
              <a:t>’</a:t>
            </a:r>
            <a:r>
              <a:rPr lang="uk-UA" sz="2400" b="1" i="1" dirty="0">
                <a:solidFill>
                  <a:srgbClr val="002060"/>
                </a:solidFill>
                <a:latin typeface="Times New Roman"/>
                <a:ea typeface="Times New Roman"/>
                <a:cs typeface="Times New Roman"/>
              </a:rPr>
              <a:t>я  людини.</a:t>
            </a:r>
            <a:endParaRPr lang="ru-RU" sz="2400" dirty="0">
              <a:solidFill>
                <a:srgbClr val="002060"/>
              </a:solidFill>
              <a:effectLst/>
              <a:latin typeface="Calibri"/>
              <a:ea typeface="Times New Roman"/>
              <a:cs typeface="Times New Roman"/>
            </a:endParaRPr>
          </a:p>
        </p:txBody>
      </p:sp>
    </p:spTree>
    <p:extLst>
      <p:ext uri="{BB962C8B-B14F-4D97-AF65-F5344CB8AC3E}">
        <p14:creationId xmlns:p14="http://schemas.microsoft.com/office/powerpoint/2010/main" val="636788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1" y="188640"/>
            <a:ext cx="7918075"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37232" y="756200"/>
            <a:ext cx="8208912" cy="5078313"/>
          </a:xfrm>
          <a:prstGeom prst="rect">
            <a:avLst/>
          </a:prstGeom>
        </p:spPr>
        <p:txBody>
          <a:bodyPr wrap="square">
            <a:spAutoFit/>
          </a:bodyPr>
          <a:lstStyle/>
          <a:p>
            <a:pPr indent="449580" algn="just">
              <a:lnSpc>
                <a:spcPct val="150000"/>
              </a:lnSpc>
              <a:spcAft>
                <a:spcPts val="0"/>
              </a:spcAft>
            </a:pPr>
            <a:endParaRPr lang="uk-UA" sz="2400" dirty="0">
              <a:latin typeface="Times New Roman"/>
              <a:ea typeface="Calibri"/>
              <a:cs typeface="Times New Roman"/>
            </a:endParaRPr>
          </a:p>
          <a:p>
            <a:pPr indent="449580" algn="just">
              <a:lnSpc>
                <a:spcPct val="150000"/>
              </a:lnSpc>
              <a:spcAft>
                <a:spcPts val="0"/>
              </a:spcAft>
            </a:pPr>
            <a:r>
              <a:rPr lang="uk-UA" sz="2400" dirty="0">
                <a:latin typeface="Times New Roman"/>
                <a:ea typeface="Calibri"/>
                <a:cs typeface="Times New Roman"/>
              </a:rPr>
              <a:t>Найпоширенішими причинами формування вад  постави є </a:t>
            </a:r>
            <a:r>
              <a:rPr lang="uk-UA" sz="2400" dirty="0">
                <a:solidFill>
                  <a:srgbClr val="C00000"/>
                </a:solidFill>
                <a:latin typeface="Times New Roman"/>
                <a:ea typeface="Calibri"/>
                <a:cs typeface="Times New Roman"/>
              </a:rPr>
              <a:t>недотримання гігієнічних правил</a:t>
            </a:r>
            <a:r>
              <a:rPr lang="uk-UA" sz="2400" dirty="0">
                <a:latin typeface="Times New Roman"/>
                <a:ea typeface="Calibri"/>
                <a:cs typeface="Times New Roman"/>
              </a:rPr>
              <a:t>: невідповідність висоти стола зросту дитини; спання на дуже м’якому або увігнутому ліжку; неправильна поза під час сидіння за робочим столом або партою. 	         </a:t>
            </a:r>
          </a:p>
          <a:p>
            <a:pPr indent="449580" algn="just">
              <a:lnSpc>
                <a:spcPct val="150000"/>
              </a:lnSpc>
              <a:spcAft>
                <a:spcPts val="0"/>
              </a:spcAft>
            </a:pPr>
            <a:r>
              <a:rPr lang="uk-UA" sz="2400" dirty="0">
                <a:latin typeface="Times New Roman"/>
                <a:ea typeface="Calibri"/>
                <a:cs typeface="Times New Roman"/>
              </a:rPr>
              <a:t>                    До розвитку вад постави призводять </a:t>
            </a:r>
            <a:r>
              <a:rPr lang="uk-UA" sz="2400" dirty="0">
                <a:solidFill>
                  <a:srgbClr val="FF0000"/>
                </a:solidFill>
                <a:latin typeface="Times New Roman"/>
                <a:ea typeface="Calibri"/>
                <a:cs typeface="Times New Roman"/>
              </a:rPr>
              <a:t>             </a:t>
            </a:r>
          </a:p>
          <a:p>
            <a:pPr indent="449580" algn="just">
              <a:lnSpc>
                <a:spcPct val="150000"/>
              </a:lnSpc>
              <a:spcAft>
                <a:spcPts val="0"/>
              </a:spcAft>
            </a:pPr>
            <a:r>
              <a:rPr lang="uk-UA" sz="2400" dirty="0">
                <a:solidFill>
                  <a:srgbClr val="C00000"/>
                </a:solidFill>
                <a:latin typeface="Times New Roman"/>
                <a:ea typeface="Calibri"/>
                <a:cs typeface="Times New Roman"/>
              </a:rPr>
              <a:t>                    недостатнє  харчування</a:t>
            </a:r>
            <a:r>
              <a:rPr lang="uk-UA" sz="2400" dirty="0">
                <a:latin typeface="Times New Roman"/>
                <a:ea typeface="Calibri"/>
                <a:cs typeface="Times New Roman"/>
              </a:rPr>
              <a:t>, нестача вітамінів, </a:t>
            </a:r>
          </a:p>
          <a:p>
            <a:pPr indent="449580" algn="just">
              <a:lnSpc>
                <a:spcPct val="150000"/>
              </a:lnSpc>
              <a:spcAft>
                <a:spcPts val="0"/>
              </a:spcAft>
            </a:pPr>
            <a:r>
              <a:rPr lang="uk-UA" sz="2400" dirty="0">
                <a:latin typeface="Times New Roman"/>
                <a:ea typeface="Calibri"/>
                <a:cs typeface="Times New Roman"/>
              </a:rPr>
              <a:t>                    тривалі  </a:t>
            </a:r>
            <a:r>
              <a:rPr lang="uk-UA" sz="2400" dirty="0">
                <a:solidFill>
                  <a:srgbClr val="C00000"/>
                </a:solidFill>
                <a:latin typeface="Times New Roman"/>
                <a:ea typeface="Calibri"/>
                <a:cs typeface="Times New Roman"/>
              </a:rPr>
              <a:t>негативні емоції, перевтома</a:t>
            </a:r>
            <a:r>
              <a:rPr lang="uk-UA" sz="2400" dirty="0">
                <a:latin typeface="Times New Roman"/>
                <a:ea typeface="Calibri"/>
                <a:cs typeface="Times New Roman"/>
              </a:rPr>
              <a:t>. </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978667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5" y="742882"/>
            <a:ext cx="8320818" cy="2862322"/>
          </a:xfrm>
          <a:prstGeom prst="rect">
            <a:avLst/>
          </a:prstGeom>
          <a:noFill/>
        </p:spPr>
        <p:txBody>
          <a:bodyPr wrap="square" rtlCol="0">
            <a:spAutoFit/>
          </a:bodyPr>
          <a:lstStyle/>
          <a:p>
            <a:pPr lvl="0" indent="228600" algn="just">
              <a:lnSpc>
                <a:spcPct val="150000"/>
              </a:lnSpc>
            </a:pPr>
            <a:r>
              <a:rPr lang="uk-UA" sz="2400" dirty="0">
                <a:solidFill>
                  <a:prstClr val="black"/>
                </a:solidFill>
                <a:latin typeface="Times New Roman"/>
                <a:ea typeface="Calibri"/>
                <a:cs typeface="Times New Roman"/>
              </a:rPr>
              <a:t>Одним із найшкідливіших чинників, який негативно впливає на процеси росту і розвитку людини та призводить   до різних хронічних хвороб, є </a:t>
            </a:r>
            <a:r>
              <a:rPr lang="uk-UA" sz="2400" b="1" dirty="0">
                <a:solidFill>
                  <a:srgbClr val="FF0000"/>
                </a:solidFill>
                <a:latin typeface="Times New Roman"/>
                <a:ea typeface="Calibri"/>
                <a:cs typeface="Times New Roman"/>
              </a:rPr>
              <a:t>гіподинамія </a:t>
            </a:r>
            <a:r>
              <a:rPr lang="uk-UA" sz="2400" dirty="0">
                <a:solidFill>
                  <a:prstClr val="black"/>
                </a:solidFill>
                <a:latin typeface="Times New Roman"/>
                <a:ea typeface="Calibri"/>
                <a:cs typeface="Times New Roman"/>
              </a:rPr>
              <a:t>– знижена рухова активність. Вона особливо небезпечна у дитячому та юнацькому віці. </a:t>
            </a:r>
            <a:endParaRPr lang="ru-RU" sz="2400" dirty="0">
              <a:solidFill>
                <a:prstClr val="black"/>
              </a:solidFill>
              <a:latin typeface="Calibri"/>
              <a:ea typeface="Calibri"/>
              <a:cs typeface="Times New Roman"/>
            </a:endParaRPr>
          </a:p>
        </p:txBody>
      </p:sp>
      <p:sp>
        <p:nvSpPr>
          <p:cNvPr id="5" name="Rectangle 5" descr="C:\Users\Павленко\Біологія людини\Оп-рух\Скелет\Постава\pic_research.jpg"/>
          <p:cNvSpPr>
            <a:spLocks noChangeArrowheads="1"/>
          </p:cNvSpPr>
          <p:nvPr/>
        </p:nvSpPr>
        <p:spPr bwMode="auto">
          <a:xfrm>
            <a:off x="251520" y="3605204"/>
            <a:ext cx="4032448" cy="3206328"/>
          </a:xfrm>
          <a:prstGeom prst="rect">
            <a:avLst/>
          </a:prstGeom>
          <a:blipFill dpi="0" rotWithShape="0">
            <a:blip r:embed="rId2" cstate="print"/>
            <a:srcRect/>
            <a:stretch>
              <a:fillRect/>
            </a:stretch>
          </a:blipFill>
          <a:ln w="9525">
            <a:solidFill>
              <a:schemeClr val="tx1"/>
            </a:solidFill>
            <a:miter lim="800000"/>
            <a:headEnd/>
            <a:tailEnd/>
          </a:ln>
        </p:spPr>
        <p:txBody>
          <a:bodyPr wrap="none" anchor="ctr"/>
          <a:lstStyle/>
          <a:p>
            <a:endParaRPr lang="ru-RU" dirty="0"/>
          </a:p>
        </p:txBody>
      </p:sp>
      <p:pic>
        <p:nvPicPr>
          <p:cNvPr id="6" name="Picture 4" descr="http://img.med2live.ru/stories/children/children-tv.jpg"/>
          <p:cNvPicPr>
            <a:picLocks noChangeAspect="1" noChangeArrowheads="1"/>
          </p:cNvPicPr>
          <p:nvPr/>
        </p:nvPicPr>
        <p:blipFill>
          <a:blip r:embed="rId3" cstate="print"/>
          <a:srcRect/>
          <a:stretch>
            <a:fillRect/>
          </a:stretch>
        </p:blipFill>
        <p:spPr bwMode="auto">
          <a:xfrm>
            <a:off x="4687953" y="3281907"/>
            <a:ext cx="3988503" cy="3310846"/>
          </a:xfrm>
          <a:prstGeom prst="rect">
            <a:avLst/>
          </a:prstGeom>
          <a:noFill/>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ekpravda.com/wp-content/uploads/2012/06/golovnaya-bol.jpg"/>
          <p:cNvPicPr>
            <a:picLocks noChangeAspect="1" noChangeArrowheads="1"/>
          </p:cNvPicPr>
          <p:nvPr/>
        </p:nvPicPr>
        <p:blipFill>
          <a:blip r:embed="rId3" cstate="print"/>
          <a:srcRect/>
          <a:stretch>
            <a:fillRect/>
          </a:stretch>
        </p:blipFill>
        <p:spPr bwMode="auto">
          <a:xfrm>
            <a:off x="285720" y="841747"/>
            <a:ext cx="2857520" cy="2000264"/>
          </a:xfrm>
          <a:prstGeom prst="rect">
            <a:avLst/>
          </a:prstGeom>
          <a:noFill/>
        </p:spPr>
      </p:pic>
      <p:sp>
        <p:nvSpPr>
          <p:cNvPr id="4" name="TextBox 3"/>
          <p:cNvSpPr txBox="1"/>
          <p:nvPr/>
        </p:nvSpPr>
        <p:spPr>
          <a:xfrm>
            <a:off x="2985838" y="1033003"/>
            <a:ext cx="2943484" cy="954107"/>
          </a:xfrm>
          <a:prstGeom prst="rect">
            <a:avLst/>
          </a:prstGeom>
          <a:noFill/>
        </p:spPr>
        <p:txBody>
          <a:bodyPr wrap="square" rtlCol="0">
            <a:spAutoFit/>
          </a:bodyPr>
          <a:lstStyle/>
          <a:p>
            <a:pPr algn="ctr"/>
            <a:r>
              <a:rPr lang="uk-UA" sz="2800" b="1" dirty="0">
                <a:solidFill>
                  <a:srgbClr val="00B050"/>
                </a:solidFill>
                <a:latin typeface="Times New Roman" pitchFamily="18" charset="0"/>
                <a:cs typeface="Times New Roman" pitchFamily="18" charset="0"/>
              </a:rPr>
              <a:t>Наслідки</a:t>
            </a:r>
          </a:p>
          <a:p>
            <a:pPr algn="ctr"/>
            <a:r>
              <a:rPr lang="uk-UA" sz="2800" b="1" dirty="0">
                <a:solidFill>
                  <a:srgbClr val="00B050"/>
                </a:solidFill>
                <a:latin typeface="Times New Roman" pitchFamily="18" charset="0"/>
                <a:cs typeface="Times New Roman" pitchFamily="18" charset="0"/>
              </a:rPr>
              <a:t> гіподинамії </a:t>
            </a:r>
            <a:endParaRPr lang="ru-RU" sz="2800" b="1" dirty="0">
              <a:solidFill>
                <a:srgbClr val="00B050"/>
              </a:solidFill>
              <a:latin typeface="Times New Roman" pitchFamily="18" charset="0"/>
              <a:cs typeface="Times New Roman" pitchFamily="18" charset="0"/>
            </a:endParaRPr>
          </a:p>
        </p:txBody>
      </p:sp>
      <p:sp>
        <p:nvSpPr>
          <p:cNvPr id="6" name="TextBox 5"/>
          <p:cNvSpPr txBox="1"/>
          <p:nvPr/>
        </p:nvSpPr>
        <p:spPr>
          <a:xfrm>
            <a:off x="0" y="2965953"/>
            <a:ext cx="2987665" cy="830997"/>
          </a:xfrm>
          <a:prstGeom prst="rect">
            <a:avLst/>
          </a:prstGeom>
          <a:noFill/>
        </p:spPr>
        <p:txBody>
          <a:bodyPr wrap="square" rtlCol="0">
            <a:spAutoFit/>
          </a:bodyPr>
          <a:lstStyle/>
          <a:p>
            <a:pPr algn="ctr"/>
            <a:r>
              <a:rPr lang="uk-UA" sz="2400" b="1" dirty="0">
                <a:solidFill>
                  <a:srgbClr val="C00000"/>
                </a:solidFill>
                <a:latin typeface="Times New Roman" pitchFamily="18" charset="0"/>
                <a:cs typeface="Times New Roman" pitchFamily="18" charset="0"/>
              </a:rPr>
              <a:t>Зниження розумової </a:t>
            </a:r>
          </a:p>
          <a:p>
            <a:pPr algn="ctr"/>
            <a:r>
              <a:rPr lang="uk-UA" sz="2400" b="1" dirty="0">
                <a:solidFill>
                  <a:srgbClr val="C00000"/>
                </a:solidFill>
                <a:latin typeface="Times New Roman" pitchFamily="18" charset="0"/>
                <a:cs typeface="Times New Roman" pitchFamily="18" charset="0"/>
              </a:rPr>
              <a:t>активності</a:t>
            </a:r>
            <a:endParaRPr lang="ru-RU" sz="2400" b="1" dirty="0">
              <a:solidFill>
                <a:srgbClr val="C00000"/>
              </a:solidFill>
              <a:latin typeface="Times New Roman" pitchFamily="18" charset="0"/>
              <a:cs typeface="Times New Roman" pitchFamily="18" charset="0"/>
            </a:endParaRPr>
          </a:p>
        </p:txBody>
      </p:sp>
      <p:pic>
        <p:nvPicPr>
          <p:cNvPr id="7" name="Picture 2" descr="http://zdorovie29.ru/wp-content/uploads/bol-v-grudi.jpg"/>
          <p:cNvPicPr>
            <a:picLocks noChangeAspect="1" noChangeArrowheads="1"/>
          </p:cNvPicPr>
          <p:nvPr/>
        </p:nvPicPr>
        <p:blipFill>
          <a:blip r:embed="rId4" cstate="print"/>
          <a:srcRect/>
          <a:stretch>
            <a:fillRect/>
          </a:stretch>
        </p:blipFill>
        <p:spPr bwMode="auto">
          <a:xfrm>
            <a:off x="5919344" y="908720"/>
            <a:ext cx="2954605" cy="2057233"/>
          </a:xfrm>
          <a:prstGeom prst="rect">
            <a:avLst/>
          </a:prstGeom>
          <a:noFill/>
        </p:spPr>
      </p:pic>
      <p:sp>
        <p:nvSpPr>
          <p:cNvPr id="8" name="TextBox 7"/>
          <p:cNvSpPr txBox="1"/>
          <p:nvPr/>
        </p:nvSpPr>
        <p:spPr>
          <a:xfrm>
            <a:off x="5915729" y="3181396"/>
            <a:ext cx="3357573" cy="830997"/>
          </a:xfrm>
          <a:prstGeom prst="rect">
            <a:avLst/>
          </a:prstGeom>
          <a:noFill/>
        </p:spPr>
        <p:txBody>
          <a:bodyPr wrap="square" rtlCol="0">
            <a:spAutoFit/>
          </a:bodyPr>
          <a:lstStyle/>
          <a:p>
            <a:pPr algn="ctr"/>
            <a:r>
              <a:rPr lang="uk-UA" sz="2400" b="1" dirty="0">
                <a:solidFill>
                  <a:srgbClr val="C00000"/>
                </a:solidFill>
                <a:latin typeface="Times New Roman" pitchFamily="18" charset="0"/>
                <a:cs typeface="Times New Roman" pitchFamily="18" charset="0"/>
              </a:rPr>
              <a:t>Порушення роботи </a:t>
            </a:r>
          </a:p>
          <a:p>
            <a:pPr algn="ctr"/>
            <a:r>
              <a:rPr lang="uk-UA" sz="2400" b="1" dirty="0">
                <a:solidFill>
                  <a:srgbClr val="C00000"/>
                </a:solidFill>
                <a:latin typeface="Times New Roman" pitchFamily="18" charset="0"/>
                <a:cs typeface="Times New Roman" pitchFamily="18" charset="0"/>
              </a:rPr>
              <a:t>серця</a:t>
            </a:r>
            <a:endParaRPr lang="ru-RU" sz="2400" b="1" dirty="0">
              <a:solidFill>
                <a:srgbClr val="C00000"/>
              </a:solidFill>
              <a:latin typeface="Times New Roman" pitchFamily="18" charset="0"/>
              <a:cs typeface="Times New Roman" pitchFamily="18" charset="0"/>
            </a:endParaRPr>
          </a:p>
        </p:txBody>
      </p:sp>
      <p:pic>
        <p:nvPicPr>
          <p:cNvPr id="9" name="Picture 4" descr="http://ipress.ua/media/gallery/full/f/a/fat.jpg"/>
          <p:cNvPicPr>
            <a:picLocks noChangeAspect="1" noChangeArrowheads="1"/>
          </p:cNvPicPr>
          <p:nvPr/>
        </p:nvPicPr>
        <p:blipFill>
          <a:blip r:embed="rId5" cstate="print"/>
          <a:srcRect/>
          <a:stretch>
            <a:fillRect/>
          </a:stretch>
        </p:blipFill>
        <p:spPr bwMode="auto">
          <a:xfrm>
            <a:off x="3275855" y="2842011"/>
            <a:ext cx="2574755" cy="2046615"/>
          </a:xfrm>
          <a:prstGeom prst="rect">
            <a:avLst/>
          </a:prstGeom>
          <a:noFill/>
        </p:spPr>
      </p:pic>
      <p:sp>
        <p:nvSpPr>
          <p:cNvPr id="10" name="TextBox 9"/>
          <p:cNvSpPr txBox="1"/>
          <p:nvPr/>
        </p:nvSpPr>
        <p:spPr>
          <a:xfrm>
            <a:off x="3635895" y="2129464"/>
            <a:ext cx="1696875" cy="523220"/>
          </a:xfrm>
          <a:prstGeom prst="rect">
            <a:avLst/>
          </a:prstGeom>
          <a:noFill/>
        </p:spPr>
        <p:txBody>
          <a:bodyPr wrap="none" rtlCol="0">
            <a:spAutoFit/>
          </a:bodyPr>
          <a:lstStyle/>
          <a:p>
            <a:r>
              <a:rPr lang="uk-UA" sz="2400" b="1" dirty="0">
                <a:solidFill>
                  <a:srgbClr val="C00000"/>
                </a:solidFill>
                <a:latin typeface="Times New Roman" pitchFamily="18" charset="0"/>
                <a:cs typeface="Times New Roman" pitchFamily="18" charset="0"/>
              </a:rPr>
              <a:t>Ожиріння</a:t>
            </a:r>
            <a:r>
              <a:rPr lang="uk-UA" sz="2800" b="1" dirty="0">
                <a:solidFill>
                  <a:srgbClr val="FF0000"/>
                </a:solidFill>
                <a:latin typeface="Times New Roman" pitchFamily="18" charset="0"/>
                <a:cs typeface="Times New Roman" pitchFamily="18" charset="0"/>
              </a:rPr>
              <a:t> </a:t>
            </a:r>
            <a:endParaRPr lang="ru-RU" sz="2800" b="1" dirty="0">
              <a:solidFill>
                <a:srgbClr val="FF0000"/>
              </a:solidFill>
              <a:latin typeface="Times New Roman" pitchFamily="18" charset="0"/>
              <a:cs typeface="Times New Roman" pitchFamily="18" charset="0"/>
            </a:endParaRPr>
          </a:p>
        </p:txBody>
      </p:sp>
      <p:pic>
        <p:nvPicPr>
          <p:cNvPr id="11" name="Picture 2" descr="http://www.spina.co.ua/lechenie/miofascialnaja-bol/miofascialnaja-bol.jpg"/>
          <p:cNvPicPr>
            <a:picLocks noChangeAspect="1" noChangeArrowheads="1"/>
          </p:cNvPicPr>
          <p:nvPr/>
        </p:nvPicPr>
        <p:blipFill>
          <a:blip r:embed="rId6" cstate="print"/>
          <a:srcRect/>
          <a:stretch>
            <a:fillRect/>
          </a:stretch>
        </p:blipFill>
        <p:spPr bwMode="auto">
          <a:xfrm>
            <a:off x="174930" y="4149080"/>
            <a:ext cx="2714644" cy="2489178"/>
          </a:xfrm>
          <a:prstGeom prst="rect">
            <a:avLst/>
          </a:prstGeom>
          <a:noFill/>
        </p:spPr>
      </p:pic>
      <p:sp>
        <p:nvSpPr>
          <p:cNvPr id="12" name="TextBox 11"/>
          <p:cNvSpPr txBox="1"/>
          <p:nvPr/>
        </p:nvSpPr>
        <p:spPr>
          <a:xfrm>
            <a:off x="2987665" y="5068598"/>
            <a:ext cx="2862946" cy="1569660"/>
          </a:xfrm>
          <a:prstGeom prst="rect">
            <a:avLst/>
          </a:prstGeom>
          <a:noFill/>
        </p:spPr>
        <p:txBody>
          <a:bodyPr wrap="square" rtlCol="0">
            <a:spAutoFit/>
          </a:bodyPr>
          <a:lstStyle/>
          <a:p>
            <a:pPr algn="ctr"/>
            <a:r>
              <a:rPr lang="uk-UA" sz="2400" b="1" dirty="0">
                <a:solidFill>
                  <a:srgbClr val="FF0000"/>
                </a:solidFill>
                <a:latin typeface="Times New Roman" pitchFamily="18" charset="0"/>
                <a:cs typeface="Times New Roman" pitchFamily="18" charset="0"/>
              </a:rPr>
              <a:t> </a:t>
            </a:r>
            <a:r>
              <a:rPr lang="uk-UA" sz="2400" b="1" dirty="0">
                <a:solidFill>
                  <a:srgbClr val="C00000"/>
                </a:solidFill>
                <a:latin typeface="Times New Roman" pitchFamily="18" charset="0"/>
                <a:cs typeface="Times New Roman" pitchFamily="18" charset="0"/>
              </a:rPr>
              <a:t>Порушення </a:t>
            </a:r>
          </a:p>
          <a:p>
            <a:pPr algn="ctr"/>
            <a:r>
              <a:rPr lang="uk-UA" sz="2400" b="1" dirty="0">
                <a:solidFill>
                  <a:srgbClr val="C00000"/>
                </a:solidFill>
                <a:latin typeface="Times New Roman" pitchFamily="18" charset="0"/>
                <a:cs typeface="Times New Roman" pitchFamily="18" charset="0"/>
              </a:rPr>
              <a:t>опорно-рухової </a:t>
            </a:r>
          </a:p>
          <a:p>
            <a:pPr algn="ctr"/>
            <a:r>
              <a:rPr lang="uk-UA" sz="2400" b="1" dirty="0">
                <a:solidFill>
                  <a:srgbClr val="C00000"/>
                </a:solidFill>
                <a:latin typeface="Times New Roman" pitchFamily="18" charset="0"/>
                <a:cs typeface="Times New Roman" pitchFamily="18" charset="0"/>
              </a:rPr>
              <a:t>системи, зниження працездатності</a:t>
            </a:r>
            <a:endParaRPr lang="ru-RU" sz="2400" b="1" dirty="0">
              <a:solidFill>
                <a:srgbClr val="C00000"/>
              </a:solidFill>
              <a:latin typeface="Times New Roman" pitchFamily="18" charset="0"/>
              <a:cs typeface="Times New Roman" pitchFamily="18" charset="0"/>
            </a:endParaRPr>
          </a:p>
        </p:txBody>
      </p:sp>
      <p:sp>
        <p:nvSpPr>
          <p:cNvPr id="2050" name="AutoShape 2" descr="http://www.novamoda.com.ua/wp-content/uploads/2016/12/87098-780896754-150x160.jpg.pagespeed.ce.Wrh5KbLeA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 name="AutoShape 2" descr="http://okeydoc.ru/wp-content/uploads/2016/01/028.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3" name="Picture 2" descr="https://cherkasy24.info/uploads/posts/2015-06/1435599956_son.jpg"/>
          <p:cNvPicPr>
            <a:picLocks noChangeAspect="1" noChangeArrowheads="1"/>
          </p:cNvPicPr>
          <p:nvPr/>
        </p:nvPicPr>
        <p:blipFill>
          <a:blip r:embed="rId7" cstate="print"/>
          <a:srcRect/>
          <a:stretch>
            <a:fillRect/>
          </a:stretch>
        </p:blipFill>
        <p:spPr bwMode="auto">
          <a:xfrm>
            <a:off x="5929322" y="4429133"/>
            <a:ext cx="2857520" cy="207170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abakan.nadommebel.com/upload/medialibrary/b1f/b1f683aade33236ba3284d9e08f772bb.jpg"/>
          <p:cNvPicPr>
            <a:picLocks noChangeAspect="1" noChangeArrowheads="1"/>
          </p:cNvPicPr>
          <p:nvPr/>
        </p:nvPicPr>
        <p:blipFill>
          <a:blip r:embed="rId2" cstate="print"/>
          <a:srcRect/>
          <a:stretch>
            <a:fillRect/>
          </a:stretch>
        </p:blipFill>
        <p:spPr bwMode="auto">
          <a:xfrm>
            <a:off x="4289294" y="2040277"/>
            <a:ext cx="4822758" cy="3719905"/>
          </a:xfrm>
          <a:prstGeom prst="rect">
            <a:avLst/>
          </a:prstGeom>
          <a:noFill/>
        </p:spPr>
      </p:pic>
      <p:pic>
        <p:nvPicPr>
          <p:cNvPr id="4" name="Picture 2" descr="http://askpoint.org/wp-content/uploads/2014/01/y.jpg"/>
          <p:cNvPicPr>
            <a:picLocks noChangeAspect="1" noChangeArrowheads="1"/>
          </p:cNvPicPr>
          <p:nvPr/>
        </p:nvPicPr>
        <p:blipFill>
          <a:blip r:embed="rId3" cstate="print"/>
          <a:srcRect/>
          <a:stretch>
            <a:fillRect/>
          </a:stretch>
        </p:blipFill>
        <p:spPr bwMode="auto">
          <a:xfrm>
            <a:off x="0" y="1916832"/>
            <a:ext cx="4305292" cy="4555394"/>
          </a:xfrm>
          <a:prstGeom prst="rect">
            <a:avLst/>
          </a:prstGeom>
          <a:noFill/>
        </p:spPr>
      </p:pic>
      <p:sp>
        <p:nvSpPr>
          <p:cNvPr id="6" name="TextBox 5"/>
          <p:cNvSpPr txBox="1"/>
          <p:nvPr/>
        </p:nvSpPr>
        <p:spPr>
          <a:xfrm>
            <a:off x="1547664" y="980728"/>
            <a:ext cx="7017690" cy="584775"/>
          </a:xfrm>
          <a:prstGeom prst="rect">
            <a:avLst/>
          </a:prstGeom>
          <a:noFill/>
        </p:spPr>
        <p:txBody>
          <a:bodyPr wrap="none" rtlCol="0">
            <a:spAutoFit/>
          </a:bodyPr>
          <a:lstStyle/>
          <a:p>
            <a:r>
              <a:rPr lang="uk-UA" sz="3200" b="1" i="1" dirty="0">
                <a:solidFill>
                  <a:srgbClr val="008000"/>
                </a:solidFill>
                <a:latin typeface="Times New Roman" pitchFamily="18" charset="0"/>
                <a:cs typeface="Times New Roman" pitchFamily="18" charset="0"/>
              </a:rPr>
              <a:t>Щоб запобігти порушенням постави</a:t>
            </a:r>
            <a:endParaRPr lang="ru-RU" sz="3200" b="1" i="1" dirty="0">
              <a:solidFill>
                <a:srgbClr val="008000"/>
              </a:solidFill>
              <a:latin typeface="Times New Roman" pitchFamily="18" charset="0"/>
              <a:cs typeface="Times New Roman" pitchFamily="18" charset="0"/>
            </a:endParaRPr>
          </a:p>
        </p:txBody>
      </p:sp>
      <p:sp>
        <p:nvSpPr>
          <p:cNvPr id="7" name="TextBox 6"/>
          <p:cNvSpPr txBox="1"/>
          <p:nvPr/>
        </p:nvSpPr>
        <p:spPr>
          <a:xfrm>
            <a:off x="5025294" y="5877272"/>
            <a:ext cx="2983509" cy="523220"/>
          </a:xfrm>
          <a:prstGeom prst="rect">
            <a:avLst/>
          </a:prstGeom>
          <a:noFill/>
        </p:spPr>
        <p:txBody>
          <a:bodyPr wrap="none" rtlCol="0">
            <a:spAutoFit/>
          </a:bodyPr>
          <a:lstStyle/>
          <a:p>
            <a:r>
              <a:rPr lang="uk-UA" sz="2800" b="1" dirty="0">
                <a:solidFill>
                  <a:srgbClr val="C00000"/>
                </a:solidFill>
                <a:latin typeface="Times New Roman" pitchFamily="18" charset="0"/>
                <a:cs typeface="Times New Roman" pitchFamily="18" charset="0"/>
              </a:rPr>
              <a:t>Сиди правильно </a:t>
            </a:r>
            <a:endParaRPr lang="ru-RU" sz="2800" b="1" dirty="0">
              <a:solidFill>
                <a:srgbClr val="C0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lechimpozvonochnik.ru/media/boli-pri-shejnom-osteohondroze/kak-luchshe-spat-pri-shejnom-osteohondroze_4_1.jpg"/>
          <p:cNvPicPr>
            <a:picLocks noChangeAspect="1" noChangeArrowheads="1"/>
          </p:cNvPicPr>
          <p:nvPr/>
        </p:nvPicPr>
        <p:blipFill>
          <a:blip r:embed="rId2" cstate="print"/>
          <a:srcRect/>
          <a:stretch>
            <a:fillRect/>
          </a:stretch>
        </p:blipFill>
        <p:spPr bwMode="auto">
          <a:xfrm>
            <a:off x="5000627" y="1745813"/>
            <a:ext cx="4192751" cy="3183385"/>
          </a:xfrm>
          <a:prstGeom prst="rect">
            <a:avLst/>
          </a:prstGeom>
          <a:noFill/>
        </p:spPr>
      </p:pic>
      <p:pic>
        <p:nvPicPr>
          <p:cNvPr id="2" name="Picture 2" descr="http://2orto.ru/sites/default/files/imagescontent/20151712204715.png"/>
          <p:cNvPicPr>
            <a:picLocks noChangeAspect="1" noChangeArrowheads="1"/>
          </p:cNvPicPr>
          <p:nvPr/>
        </p:nvPicPr>
        <p:blipFill>
          <a:blip r:embed="rId3" cstate="print"/>
          <a:srcRect/>
          <a:stretch>
            <a:fillRect/>
          </a:stretch>
        </p:blipFill>
        <p:spPr bwMode="auto">
          <a:xfrm>
            <a:off x="-85832" y="2636912"/>
            <a:ext cx="5062614" cy="3721024"/>
          </a:xfrm>
          <a:prstGeom prst="rect">
            <a:avLst/>
          </a:prstGeom>
          <a:solidFill>
            <a:schemeClr val="bg1"/>
          </a:solidFill>
        </p:spPr>
      </p:pic>
      <p:sp>
        <p:nvSpPr>
          <p:cNvPr id="5" name="TextBox 4"/>
          <p:cNvSpPr txBox="1"/>
          <p:nvPr/>
        </p:nvSpPr>
        <p:spPr>
          <a:xfrm>
            <a:off x="3929058" y="3286124"/>
            <a:ext cx="1000132" cy="646331"/>
          </a:xfrm>
          <a:prstGeom prst="rect">
            <a:avLst/>
          </a:prstGeom>
          <a:solidFill>
            <a:schemeClr val="accent6">
              <a:lumMod val="75000"/>
            </a:schemeClr>
          </a:solidFill>
        </p:spPr>
        <p:txBody>
          <a:bodyPr wrap="square" rtlCol="0">
            <a:spAutoFit/>
          </a:bodyPr>
          <a:lstStyle/>
          <a:p>
            <a:pPr algn="ctr"/>
            <a:r>
              <a:rPr lang="uk-UA" dirty="0">
                <a:latin typeface="Times New Roman" pitchFamily="18" charset="0"/>
                <a:cs typeface="Times New Roman" pitchFamily="18" charset="0"/>
              </a:rPr>
              <a:t>Дуже</a:t>
            </a:r>
          </a:p>
          <a:p>
            <a:pPr algn="ctr"/>
            <a:r>
              <a:rPr lang="uk-UA" dirty="0">
                <a:latin typeface="Times New Roman" pitchFamily="18" charset="0"/>
                <a:cs typeface="Times New Roman" pitchFamily="18" charset="0"/>
              </a:rPr>
              <a:t> м</a:t>
            </a:r>
            <a:r>
              <a:rPr lang="en-US" dirty="0">
                <a:latin typeface="Times New Roman" pitchFamily="18" charset="0"/>
                <a:cs typeface="Times New Roman" pitchFamily="18" charset="0"/>
              </a:rPr>
              <a:t>’</a:t>
            </a:r>
            <a:r>
              <a:rPr lang="uk-UA" dirty="0">
                <a:latin typeface="Times New Roman" pitchFamily="18" charset="0"/>
                <a:cs typeface="Times New Roman" pitchFamily="18" charset="0"/>
              </a:rPr>
              <a:t>яко </a:t>
            </a:r>
            <a:endParaRPr lang="ru-RU" dirty="0">
              <a:latin typeface="Times New Roman" pitchFamily="18" charset="0"/>
              <a:cs typeface="Times New Roman" pitchFamily="18" charset="0"/>
            </a:endParaRPr>
          </a:p>
        </p:txBody>
      </p:sp>
      <p:sp>
        <p:nvSpPr>
          <p:cNvPr id="6" name="TextBox 5"/>
          <p:cNvSpPr txBox="1"/>
          <p:nvPr/>
        </p:nvSpPr>
        <p:spPr>
          <a:xfrm>
            <a:off x="4000496" y="4500570"/>
            <a:ext cx="898451" cy="646331"/>
          </a:xfrm>
          <a:prstGeom prst="rect">
            <a:avLst/>
          </a:prstGeom>
          <a:solidFill>
            <a:schemeClr val="accent6">
              <a:lumMod val="75000"/>
            </a:schemeClr>
          </a:solidFill>
        </p:spPr>
        <p:txBody>
          <a:bodyPr wrap="none" rtlCol="0">
            <a:spAutoFit/>
          </a:bodyPr>
          <a:lstStyle/>
          <a:p>
            <a:pPr algn="ctr"/>
            <a:r>
              <a:rPr lang="uk-UA" dirty="0">
                <a:latin typeface="Times New Roman" pitchFamily="18" charset="0"/>
                <a:cs typeface="Times New Roman" pitchFamily="18" charset="0"/>
              </a:rPr>
              <a:t>Дуже</a:t>
            </a:r>
          </a:p>
          <a:p>
            <a:pPr algn="ctr"/>
            <a:r>
              <a:rPr lang="uk-UA" dirty="0">
                <a:latin typeface="Times New Roman" pitchFamily="18" charset="0"/>
                <a:cs typeface="Times New Roman" pitchFamily="18" charset="0"/>
              </a:rPr>
              <a:t> твердо</a:t>
            </a:r>
            <a:endParaRPr lang="ru-RU" dirty="0">
              <a:latin typeface="Times New Roman" pitchFamily="18" charset="0"/>
              <a:cs typeface="Times New Roman" pitchFamily="18" charset="0"/>
            </a:endParaRPr>
          </a:p>
        </p:txBody>
      </p:sp>
      <p:sp>
        <p:nvSpPr>
          <p:cNvPr id="7" name="TextBox 6"/>
          <p:cNvSpPr txBox="1"/>
          <p:nvPr/>
        </p:nvSpPr>
        <p:spPr>
          <a:xfrm>
            <a:off x="3929058" y="5715016"/>
            <a:ext cx="1113446" cy="646331"/>
          </a:xfrm>
          <a:prstGeom prst="rect">
            <a:avLst/>
          </a:prstGeom>
          <a:solidFill>
            <a:srgbClr val="008000"/>
          </a:solidFill>
        </p:spPr>
        <p:txBody>
          <a:bodyPr wrap="none" rtlCol="0">
            <a:spAutoFit/>
          </a:bodyPr>
          <a:lstStyle/>
          <a:p>
            <a:pPr algn="ctr"/>
            <a:r>
              <a:rPr lang="uk-UA" dirty="0">
                <a:latin typeface="Times New Roman" pitchFamily="18" charset="0"/>
                <a:cs typeface="Times New Roman" pitchFamily="18" charset="0"/>
              </a:rPr>
              <a:t>Здоровий</a:t>
            </a:r>
          </a:p>
          <a:p>
            <a:pPr algn="ctr"/>
            <a:r>
              <a:rPr lang="uk-UA" dirty="0">
                <a:latin typeface="Times New Roman" pitchFamily="18" charset="0"/>
                <a:cs typeface="Times New Roman" pitchFamily="18" charset="0"/>
              </a:rPr>
              <a:t> сон</a:t>
            </a:r>
            <a:endParaRPr lang="ru-RU" dirty="0">
              <a:latin typeface="Times New Roman" pitchFamily="18" charset="0"/>
              <a:cs typeface="Times New Roman" pitchFamily="18" charset="0"/>
            </a:endParaRPr>
          </a:p>
        </p:txBody>
      </p:sp>
      <p:sp>
        <p:nvSpPr>
          <p:cNvPr id="8" name="TextBox 7"/>
          <p:cNvSpPr txBox="1"/>
          <p:nvPr/>
        </p:nvSpPr>
        <p:spPr>
          <a:xfrm>
            <a:off x="585323" y="1268760"/>
            <a:ext cx="4012894" cy="954107"/>
          </a:xfrm>
          <a:prstGeom prst="rect">
            <a:avLst/>
          </a:prstGeom>
          <a:noFill/>
        </p:spPr>
        <p:txBody>
          <a:bodyPr wrap="none" rtlCol="0">
            <a:spAutoFit/>
          </a:bodyPr>
          <a:lstStyle/>
          <a:p>
            <a:pPr algn="ctr"/>
            <a:r>
              <a:rPr lang="uk-UA" sz="2800" b="1" dirty="0">
                <a:solidFill>
                  <a:srgbClr val="C00000"/>
                </a:solidFill>
                <a:latin typeface="Times New Roman" pitchFamily="18" charset="0"/>
                <a:cs typeface="Times New Roman" pitchFamily="18" charset="0"/>
              </a:rPr>
              <a:t>Спи на твердому ліжку,</a:t>
            </a:r>
          </a:p>
          <a:p>
            <a:pPr algn="ctr"/>
            <a:r>
              <a:rPr lang="uk-UA" sz="2800" b="1" dirty="0">
                <a:solidFill>
                  <a:srgbClr val="C00000"/>
                </a:solidFill>
                <a:latin typeface="Times New Roman" pitchFamily="18" charset="0"/>
                <a:cs typeface="Times New Roman" pitchFamily="18" charset="0"/>
              </a:rPr>
              <a:t>на різних боках,  </a:t>
            </a:r>
            <a:endParaRPr lang="ru-RU" sz="2800" b="1" dirty="0">
              <a:solidFill>
                <a:srgbClr val="C00000"/>
              </a:solidFill>
              <a:latin typeface="Times New Roman" pitchFamily="18" charset="0"/>
              <a:cs typeface="Times New Roman" pitchFamily="18" charset="0"/>
            </a:endParaRPr>
          </a:p>
        </p:txBody>
      </p:sp>
      <p:sp>
        <p:nvSpPr>
          <p:cNvPr id="9" name="TextBox 8"/>
          <p:cNvSpPr txBox="1"/>
          <p:nvPr/>
        </p:nvSpPr>
        <p:spPr>
          <a:xfrm>
            <a:off x="5154735" y="5214950"/>
            <a:ext cx="3506986" cy="954107"/>
          </a:xfrm>
          <a:prstGeom prst="rect">
            <a:avLst/>
          </a:prstGeom>
          <a:noFill/>
        </p:spPr>
        <p:txBody>
          <a:bodyPr wrap="none" rtlCol="0">
            <a:spAutoFit/>
          </a:bodyPr>
          <a:lstStyle/>
          <a:p>
            <a:pPr algn="ctr"/>
            <a:r>
              <a:rPr lang="uk-UA" sz="2800" b="1" dirty="0">
                <a:solidFill>
                  <a:srgbClr val="C00000"/>
                </a:solidFill>
                <a:latin typeface="Times New Roman" pitchFamily="18" charset="0"/>
                <a:cs typeface="Times New Roman" pitchFamily="18" charset="0"/>
              </a:rPr>
              <a:t>на </a:t>
            </a:r>
          </a:p>
          <a:p>
            <a:pPr algn="ctr"/>
            <a:r>
              <a:rPr lang="uk-UA" sz="2800" b="1" dirty="0">
                <a:solidFill>
                  <a:srgbClr val="C00000"/>
                </a:solidFill>
                <a:latin typeface="Times New Roman" pitchFamily="18" charset="0"/>
                <a:cs typeface="Times New Roman" pitchFamily="18" charset="0"/>
              </a:rPr>
              <a:t>невисокій подушці </a:t>
            </a:r>
            <a:r>
              <a:rPr lang="uk-UA" sz="2800" b="1" dirty="0">
                <a:solidFill>
                  <a:srgbClr val="FF0000"/>
                </a:solidFill>
                <a:latin typeface="Times New Roman" pitchFamily="18" charset="0"/>
                <a:cs typeface="Times New Roman" pitchFamily="18" charset="0"/>
              </a:rPr>
              <a:t>.</a:t>
            </a:r>
            <a:endParaRPr lang="ru-RU" sz="28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92845" y="970458"/>
            <a:ext cx="5531283" cy="954107"/>
          </a:xfrm>
          <a:prstGeom prst="rect">
            <a:avLst/>
          </a:prstGeom>
        </p:spPr>
        <p:txBody>
          <a:bodyPr wrap="square">
            <a:spAutoFit/>
          </a:bodyPr>
          <a:lstStyle/>
          <a:p>
            <a:pPr algn="ctr"/>
            <a:endParaRPr lang="uk-UA" sz="2800" b="1" dirty="0">
              <a:solidFill>
                <a:srgbClr val="FF0000"/>
              </a:solidFill>
              <a:latin typeface="Times New Roman" pitchFamily="18" charset="0"/>
              <a:cs typeface="Times New Roman" pitchFamily="18" charset="0"/>
            </a:endParaRPr>
          </a:p>
          <a:p>
            <a:pPr algn="ctr"/>
            <a:r>
              <a:rPr lang="uk-UA" sz="2800" b="1" dirty="0">
                <a:solidFill>
                  <a:srgbClr val="C00000"/>
                </a:solidFill>
                <a:latin typeface="Times New Roman" pitchFamily="18" charset="0"/>
                <a:cs typeface="Times New Roman" pitchFamily="18" charset="0"/>
              </a:rPr>
              <a:t>Постійно тренуй своє тіло</a:t>
            </a:r>
            <a:r>
              <a:rPr lang="uk-UA" sz="2800" b="1" dirty="0">
                <a:solidFill>
                  <a:srgbClr val="FF0000"/>
                </a:solidFill>
                <a:latin typeface="Times New Roman" pitchFamily="18" charset="0"/>
                <a:cs typeface="Times New Roman" pitchFamily="18" charset="0"/>
              </a:rPr>
              <a:t>.  </a:t>
            </a:r>
            <a:endParaRPr lang="uk-UA" sz="2800" b="1" dirty="0">
              <a:solidFill>
                <a:srgbClr val="006600"/>
              </a:solidFill>
              <a:latin typeface="Times New Roman" pitchFamily="18" charset="0"/>
              <a:cs typeface="Times New Roman" pitchFamily="18" charset="0"/>
            </a:endParaRPr>
          </a:p>
        </p:txBody>
      </p:sp>
      <p:pic>
        <p:nvPicPr>
          <p:cNvPr id="7" name="Picture 3"/>
          <p:cNvPicPr>
            <a:picLocks noChangeAspect="1" noChangeArrowheads="1"/>
          </p:cNvPicPr>
          <p:nvPr/>
        </p:nvPicPr>
        <p:blipFill>
          <a:blip r:embed="rId2" cstate="print"/>
          <a:srcRect/>
          <a:stretch>
            <a:fillRect/>
          </a:stretch>
        </p:blipFill>
        <p:spPr>
          <a:xfrm>
            <a:off x="3110760" y="2852936"/>
            <a:ext cx="2808422" cy="3170360"/>
          </a:xfrm>
          <a:prstGeom prst="rect">
            <a:avLst/>
          </a:prstGeom>
          <a:noFill/>
        </p:spPr>
      </p:pic>
      <p:pic>
        <p:nvPicPr>
          <p:cNvPr id="8" name="Picture 3"/>
          <p:cNvPicPr>
            <a:picLocks noChangeAspect="1" noChangeArrowheads="1"/>
          </p:cNvPicPr>
          <p:nvPr/>
        </p:nvPicPr>
        <p:blipFill>
          <a:blip r:embed="rId3" cstate="print"/>
          <a:srcRect/>
          <a:stretch>
            <a:fillRect/>
          </a:stretch>
        </p:blipFill>
        <p:spPr>
          <a:xfrm>
            <a:off x="76158" y="2708920"/>
            <a:ext cx="2882328" cy="3314376"/>
          </a:xfrm>
          <a:prstGeom prst="rect">
            <a:avLst/>
          </a:prstGeom>
          <a:noFill/>
        </p:spPr>
      </p:pic>
      <p:pic>
        <p:nvPicPr>
          <p:cNvPr id="9" name="Picture 4"/>
          <p:cNvPicPr>
            <a:picLocks noChangeAspect="1" noChangeArrowheads="1"/>
          </p:cNvPicPr>
          <p:nvPr/>
        </p:nvPicPr>
        <p:blipFill>
          <a:blip r:embed="rId4" cstate="print"/>
          <a:srcRect/>
          <a:stretch>
            <a:fillRect/>
          </a:stretch>
        </p:blipFill>
        <p:spPr>
          <a:xfrm>
            <a:off x="6196232" y="1196752"/>
            <a:ext cx="2595559" cy="2357454"/>
          </a:xfrm>
          <a:prstGeom prst="rect">
            <a:avLst/>
          </a:prstGeom>
          <a:noFill/>
        </p:spPr>
      </p:pic>
      <p:pic>
        <p:nvPicPr>
          <p:cNvPr id="3074" name="Picture 2" descr="https://im3-tub-ua.yandex.net/i?id=a45db5c0cc398cd9126c6de418583cf9&amp;n=33&amp;h=215&amp;w=324"/>
          <p:cNvPicPr>
            <a:picLocks noChangeAspect="1" noChangeArrowheads="1"/>
          </p:cNvPicPr>
          <p:nvPr/>
        </p:nvPicPr>
        <p:blipFill>
          <a:blip r:embed="rId5" cstate="print"/>
          <a:srcRect/>
          <a:stretch>
            <a:fillRect/>
          </a:stretch>
        </p:blipFill>
        <p:spPr bwMode="auto">
          <a:xfrm>
            <a:off x="6051347" y="3993225"/>
            <a:ext cx="2885330" cy="232849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1340768"/>
            <a:ext cx="8496944" cy="5078313"/>
          </a:xfrm>
          <a:prstGeom prst="rect">
            <a:avLst/>
          </a:prstGeom>
        </p:spPr>
        <p:txBody>
          <a:bodyPr wrap="square">
            <a:spAutoFit/>
          </a:bodyPr>
          <a:lstStyle/>
          <a:p>
            <a:pPr marL="586740" lvl="0" indent="223520" fontAlgn="ctr">
              <a:lnSpc>
                <a:spcPct val="150000"/>
              </a:lnSpc>
            </a:pPr>
            <a:r>
              <a:rPr lang="uk-UA" sz="2400" dirty="0">
                <a:solidFill>
                  <a:prstClr val="black"/>
                </a:solidFill>
                <a:latin typeface="Times New Roman"/>
                <a:ea typeface="Times New Roman"/>
                <a:cs typeface="Times New Roman"/>
              </a:rPr>
              <a:t>6. </a:t>
            </a:r>
            <a:r>
              <a:rPr lang="uk-UA" sz="2400" b="1" dirty="0">
                <a:solidFill>
                  <a:srgbClr val="C00000"/>
                </a:solidFill>
                <a:latin typeface="Times New Roman"/>
                <a:ea typeface="Times New Roman"/>
                <a:cs typeface="Times New Roman"/>
              </a:rPr>
              <a:t>Т</a:t>
            </a:r>
            <a:r>
              <a:rPr lang="uk-UA" sz="2400" dirty="0">
                <a:solidFill>
                  <a:prstClr val="black"/>
                </a:solidFill>
                <a:latin typeface="Times New Roman"/>
                <a:ea typeface="Times New Roman"/>
                <a:cs typeface="Times New Roman"/>
              </a:rPr>
              <a:t>  Робота, під час якої   м’яз періодично скорочується і розслаблюється, називається динамічною. </a:t>
            </a:r>
          </a:p>
          <a:p>
            <a:pPr marL="586740" lvl="0" indent="223520" fontAlgn="ctr">
              <a:lnSpc>
                <a:spcPct val="150000"/>
              </a:lnSpc>
            </a:pPr>
            <a:r>
              <a:rPr lang="uk-UA" sz="2400" dirty="0">
                <a:solidFill>
                  <a:prstClr val="black"/>
                </a:solidFill>
                <a:latin typeface="Times New Roman"/>
                <a:ea typeface="Times New Roman"/>
                <a:cs typeface="Times New Roman"/>
              </a:rPr>
              <a:t>7. </a:t>
            </a:r>
            <a:r>
              <a:rPr lang="uk-UA" sz="2400" b="1" dirty="0">
                <a:solidFill>
                  <a:srgbClr val="C00000"/>
                </a:solidFill>
                <a:latin typeface="Times New Roman"/>
                <a:ea typeface="Times New Roman"/>
                <a:cs typeface="Times New Roman"/>
              </a:rPr>
              <a:t>А</a:t>
            </a:r>
            <a:r>
              <a:rPr lang="uk-UA" sz="2400" dirty="0">
                <a:solidFill>
                  <a:prstClr val="black"/>
                </a:solidFill>
                <a:latin typeface="Times New Roman"/>
                <a:ea typeface="Times New Roman"/>
                <a:cs typeface="Times New Roman"/>
              </a:rPr>
              <a:t>  Кістки мозкового відділу черепа зрослися.</a:t>
            </a:r>
          </a:p>
          <a:p>
            <a:pPr marL="586740" lvl="0" indent="223520" fontAlgn="ctr">
              <a:lnSpc>
                <a:spcPct val="150000"/>
              </a:lnSpc>
            </a:pPr>
            <a:r>
              <a:rPr lang="uk-UA" sz="2400" dirty="0">
                <a:solidFill>
                  <a:prstClr val="black"/>
                </a:solidFill>
                <a:latin typeface="Times New Roman"/>
                <a:ea typeface="Times New Roman"/>
                <a:cs typeface="Times New Roman"/>
              </a:rPr>
              <a:t>8. </a:t>
            </a:r>
            <a:r>
              <a:rPr lang="uk-UA" sz="2400" b="1" dirty="0">
                <a:solidFill>
                  <a:srgbClr val="C00000"/>
                </a:solidFill>
                <a:latin typeface="Times New Roman"/>
                <a:ea typeface="Times New Roman"/>
                <a:cs typeface="Times New Roman"/>
              </a:rPr>
              <a:t>Т</a:t>
            </a:r>
            <a:r>
              <a:rPr lang="uk-UA" sz="2400" dirty="0">
                <a:solidFill>
                  <a:srgbClr val="C00000"/>
                </a:solidFill>
                <a:latin typeface="Times New Roman"/>
                <a:ea typeface="Times New Roman"/>
                <a:cs typeface="Times New Roman"/>
              </a:rPr>
              <a:t> </a:t>
            </a:r>
            <a:r>
              <a:rPr lang="uk-UA" sz="2400" dirty="0">
                <a:solidFill>
                  <a:prstClr val="black"/>
                </a:solidFill>
                <a:latin typeface="Times New Roman"/>
                <a:ea typeface="Times New Roman"/>
                <a:cs typeface="Times New Roman"/>
              </a:rPr>
              <a:t>  Хребет утворений 21 хребцем.     </a:t>
            </a:r>
          </a:p>
          <a:p>
            <a:pPr marL="586740" lvl="0" indent="223520" fontAlgn="ctr">
              <a:lnSpc>
                <a:spcPct val="150000"/>
              </a:lnSpc>
            </a:pPr>
            <a:r>
              <a:rPr lang="uk-UA" sz="2400" dirty="0">
                <a:solidFill>
                  <a:prstClr val="black"/>
                </a:solidFill>
                <a:latin typeface="Times New Roman"/>
                <a:ea typeface="Times New Roman"/>
                <a:cs typeface="Times New Roman"/>
              </a:rPr>
              <a:t>9. </a:t>
            </a:r>
            <a:r>
              <a:rPr lang="uk-UA" sz="2400" b="1" dirty="0">
                <a:solidFill>
                  <a:srgbClr val="C00000"/>
                </a:solidFill>
                <a:latin typeface="Times New Roman"/>
                <a:ea typeface="Times New Roman"/>
                <a:cs typeface="Times New Roman"/>
              </a:rPr>
              <a:t>В</a:t>
            </a:r>
            <a:r>
              <a:rPr lang="uk-UA" sz="2400" dirty="0">
                <a:solidFill>
                  <a:srgbClr val="C00000"/>
                </a:solidFill>
                <a:latin typeface="Times New Roman"/>
                <a:ea typeface="Times New Roman"/>
                <a:cs typeface="Times New Roman"/>
              </a:rPr>
              <a:t> </a:t>
            </a:r>
            <a:r>
              <a:rPr lang="uk-UA" sz="2400" dirty="0">
                <a:solidFill>
                  <a:prstClr val="black"/>
                </a:solidFill>
                <a:latin typeface="Times New Roman"/>
                <a:ea typeface="Times New Roman"/>
                <a:cs typeface="Times New Roman"/>
              </a:rPr>
              <a:t> М’язи підтримують певне положення тіла.     </a:t>
            </a:r>
          </a:p>
          <a:p>
            <a:pPr marL="586740" lvl="0" indent="223520" fontAlgn="ctr">
              <a:lnSpc>
                <a:spcPct val="150000"/>
              </a:lnSpc>
            </a:pPr>
            <a:r>
              <a:rPr lang="uk-UA" sz="2400" dirty="0">
                <a:solidFill>
                  <a:prstClr val="black"/>
                </a:solidFill>
                <a:latin typeface="Times New Roman"/>
                <a:ea typeface="Times New Roman"/>
                <a:cs typeface="Times New Roman"/>
              </a:rPr>
              <a:t>10. </a:t>
            </a:r>
            <a:r>
              <a:rPr lang="uk-UA" sz="2400" b="1" dirty="0">
                <a:solidFill>
                  <a:srgbClr val="C00000"/>
                </a:solidFill>
                <a:latin typeface="Times New Roman"/>
                <a:ea typeface="Times New Roman"/>
                <a:cs typeface="Times New Roman"/>
              </a:rPr>
              <a:t>Д</a:t>
            </a:r>
            <a:r>
              <a:rPr lang="uk-UA" sz="2400" dirty="0">
                <a:solidFill>
                  <a:srgbClr val="C00000"/>
                </a:solidFill>
                <a:latin typeface="Times New Roman"/>
                <a:ea typeface="Times New Roman"/>
                <a:cs typeface="Times New Roman"/>
              </a:rPr>
              <a:t> </a:t>
            </a:r>
            <a:r>
              <a:rPr lang="uk-UA" sz="2400" dirty="0">
                <a:solidFill>
                  <a:prstClr val="black"/>
                </a:solidFill>
                <a:latin typeface="Times New Roman"/>
                <a:ea typeface="Times New Roman"/>
                <a:cs typeface="Times New Roman"/>
              </a:rPr>
              <a:t> Гнучкості  кісткам надають неорганічні речовини.        </a:t>
            </a:r>
          </a:p>
          <a:p>
            <a:pPr marL="586740" lvl="0" indent="223520" fontAlgn="ctr">
              <a:lnSpc>
                <a:spcPct val="150000"/>
              </a:lnSpc>
            </a:pPr>
            <a:r>
              <a:rPr lang="uk-UA" sz="2400" dirty="0">
                <a:solidFill>
                  <a:prstClr val="black"/>
                </a:solidFill>
                <a:latin typeface="Times New Roman"/>
                <a:ea typeface="Times New Roman"/>
                <a:cs typeface="Times New Roman"/>
              </a:rPr>
              <a:t>11. </a:t>
            </a:r>
            <a:r>
              <a:rPr lang="uk-UA" sz="2400" b="1" dirty="0">
                <a:solidFill>
                  <a:srgbClr val="C00000"/>
                </a:solidFill>
                <a:latin typeface="Times New Roman"/>
                <a:ea typeface="Times New Roman"/>
                <a:cs typeface="Times New Roman"/>
              </a:rPr>
              <a:t>З</a:t>
            </a:r>
            <a:r>
              <a:rPr lang="uk-UA" sz="2400" b="1" dirty="0">
                <a:solidFill>
                  <a:prstClr val="black"/>
                </a:solidFill>
                <a:latin typeface="Times New Roman"/>
                <a:ea typeface="Times New Roman"/>
                <a:cs typeface="Times New Roman"/>
              </a:rPr>
              <a:t> </a:t>
            </a:r>
            <a:r>
              <a:rPr lang="uk-UA" sz="2400" dirty="0">
                <a:solidFill>
                  <a:prstClr val="black"/>
                </a:solidFill>
                <a:latin typeface="Times New Roman"/>
                <a:ea typeface="Times New Roman"/>
                <a:cs typeface="Times New Roman"/>
              </a:rPr>
              <a:t>  Лопатка належить до трубчастих кісток.      </a:t>
            </a:r>
          </a:p>
          <a:p>
            <a:pPr marL="586740" lvl="0" indent="223520" fontAlgn="ctr">
              <a:lnSpc>
                <a:spcPct val="150000"/>
              </a:lnSpc>
            </a:pPr>
            <a:r>
              <a:rPr lang="uk-UA" sz="2400" dirty="0">
                <a:solidFill>
                  <a:prstClr val="black"/>
                </a:solidFill>
                <a:latin typeface="Times New Roman"/>
                <a:ea typeface="Times New Roman"/>
                <a:cs typeface="Times New Roman"/>
              </a:rPr>
              <a:t>12. </a:t>
            </a:r>
            <a:r>
              <a:rPr lang="uk-UA" sz="2400" b="1" dirty="0">
                <a:solidFill>
                  <a:srgbClr val="C00000"/>
                </a:solidFill>
                <a:latin typeface="Times New Roman"/>
                <a:ea typeface="Times New Roman"/>
                <a:cs typeface="Times New Roman"/>
              </a:rPr>
              <a:t>А</a:t>
            </a:r>
            <a:r>
              <a:rPr lang="uk-UA" sz="2400" dirty="0">
                <a:solidFill>
                  <a:prstClr val="black"/>
                </a:solidFill>
                <a:latin typeface="Times New Roman"/>
                <a:ea typeface="Times New Roman"/>
                <a:cs typeface="Times New Roman"/>
              </a:rPr>
              <a:t>   Статична робота   м’язів пов’язана з тим, що вони певний час перебувають у стані напруження. </a:t>
            </a:r>
            <a:endParaRPr lang="ru-RU" sz="2400" dirty="0">
              <a:solidFill>
                <a:prstClr val="black"/>
              </a:solidFill>
              <a:latin typeface="Calibri"/>
              <a:ea typeface="Times New Roman"/>
              <a:cs typeface="Times New Roman"/>
            </a:endParaRPr>
          </a:p>
        </p:txBody>
      </p:sp>
      <p:sp>
        <p:nvSpPr>
          <p:cNvPr id="4" name="Заголовок 1"/>
          <p:cNvSpPr>
            <a:spLocks noGrp="1"/>
          </p:cNvSpPr>
          <p:nvPr>
            <p:ph type="title"/>
          </p:nvPr>
        </p:nvSpPr>
        <p:spPr>
          <a:xfrm>
            <a:off x="685332" y="618519"/>
            <a:ext cx="7773338" cy="794258"/>
          </a:xfrm>
        </p:spPr>
        <p:txBody>
          <a:bodyPr>
            <a:normAutofit fontScale="90000"/>
          </a:bodyPr>
          <a:lstStyle/>
          <a:p>
            <a:r>
              <a:rPr lang="uk-UA" sz="3600" b="1" i="1" dirty="0">
                <a:solidFill>
                  <a:schemeClr val="tx1"/>
                </a:solidFill>
                <a:latin typeface="Times New Roman"/>
                <a:ea typeface="Times New Roman"/>
              </a:rPr>
              <a:t>Вправа «Вибери правильні твердження»</a:t>
            </a:r>
            <a:endParaRPr lang="ru-RU" sz="3600" dirty="0">
              <a:solidFill>
                <a:schemeClr val="tx1"/>
              </a:solidFill>
            </a:endParaRPr>
          </a:p>
        </p:txBody>
      </p:sp>
    </p:spTree>
    <p:extLst>
      <p:ext uri="{BB962C8B-B14F-4D97-AF65-F5344CB8AC3E}">
        <p14:creationId xmlns:p14="http://schemas.microsoft.com/office/powerpoint/2010/main" val="85728489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633" y="1019260"/>
            <a:ext cx="3714776" cy="2246769"/>
          </a:xfrm>
          <a:prstGeom prst="rect">
            <a:avLst/>
          </a:prstGeom>
          <a:noFill/>
        </p:spPr>
        <p:txBody>
          <a:bodyPr wrap="square" rtlCol="0">
            <a:spAutoFit/>
          </a:bodyPr>
          <a:lstStyle/>
          <a:p>
            <a:pPr algn="ctr"/>
            <a:r>
              <a:rPr lang="uk-UA" sz="2800" b="1" dirty="0">
                <a:solidFill>
                  <a:srgbClr val="FF0000"/>
                </a:solidFill>
                <a:latin typeface="Times New Roman" pitchFamily="18" charset="0"/>
                <a:cs typeface="Times New Roman" pitchFamily="18" charset="0"/>
              </a:rPr>
              <a:t> </a:t>
            </a:r>
            <a:r>
              <a:rPr lang="uk-UA" sz="2800" b="1" dirty="0">
                <a:solidFill>
                  <a:srgbClr val="C00000"/>
                </a:solidFill>
                <a:latin typeface="Times New Roman" pitchFamily="18" charset="0"/>
                <a:cs typeface="Times New Roman" pitchFamily="18" charset="0"/>
              </a:rPr>
              <a:t>Роби ранкову зарядку,</a:t>
            </a:r>
          </a:p>
          <a:p>
            <a:pPr algn="ctr"/>
            <a:r>
              <a:rPr lang="uk-UA" sz="2800" b="1" dirty="0">
                <a:solidFill>
                  <a:srgbClr val="C00000"/>
                </a:solidFill>
                <a:latin typeface="Times New Roman" pitchFamily="18" charset="0"/>
                <a:cs typeface="Times New Roman" pitchFamily="18" charset="0"/>
              </a:rPr>
              <a:t>грай в рухливі ігри, плавай у річці чи басейні.</a:t>
            </a:r>
            <a:endParaRPr lang="ru-RU" sz="2800" b="1" dirty="0">
              <a:solidFill>
                <a:srgbClr val="C00000"/>
              </a:solidFill>
              <a:latin typeface="Times New Roman" pitchFamily="18" charset="0"/>
              <a:cs typeface="Times New Roman" pitchFamily="18" charset="0"/>
            </a:endParaRPr>
          </a:p>
        </p:txBody>
      </p:sp>
      <p:sp>
        <p:nvSpPr>
          <p:cNvPr id="3074" name="AutoShape 2" descr="http://allregist.ru/photos/detskaya-zaryadka-pod-muzyku-dlya-10let-37893-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2" name="AutoShape 2" descr="http://gazobl.ru/photos/komplekt-uprajneniy-utrennyaya-gimnastika-dlya-detey-v-ozdorovitelnom-lagere-20374-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 name="AutoShape 2" descr="http://gazobl.ru/photos/komplekt-uprajneniy-utrennyaya-gimnastika-dlya-detey-v-ozdorovitelnom-lagere-20374-larg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7" name="Picture 2" descr="http://www.bagnet.org/storage/19/11/26/28/729_486_560d5600408dd.jpg"/>
          <p:cNvPicPr>
            <a:picLocks noChangeAspect="1" noChangeArrowheads="1"/>
          </p:cNvPicPr>
          <p:nvPr/>
        </p:nvPicPr>
        <p:blipFill>
          <a:blip r:embed="rId2" cstate="print"/>
          <a:srcRect/>
          <a:stretch>
            <a:fillRect/>
          </a:stretch>
        </p:blipFill>
        <p:spPr bwMode="auto">
          <a:xfrm>
            <a:off x="4860032" y="3786190"/>
            <a:ext cx="4000528" cy="2700325"/>
          </a:xfrm>
          <a:prstGeom prst="rect">
            <a:avLst/>
          </a:prstGeom>
          <a:noFill/>
        </p:spPr>
      </p:pic>
      <p:pic>
        <p:nvPicPr>
          <p:cNvPr id="6" name="Picture 2" descr="http://krasdor.com.ua/wp-content/uploads/2015/03/dity_grayutsya.jpg"/>
          <p:cNvPicPr>
            <a:picLocks noChangeAspect="1" noChangeArrowheads="1"/>
          </p:cNvPicPr>
          <p:nvPr/>
        </p:nvPicPr>
        <p:blipFill>
          <a:blip r:embed="rId3" cstate="print"/>
          <a:srcRect/>
          <a:stretch>
            <a:fillRect/>
          </a:stretch>
        </p:blipFill>
        <p:spPr bwMode="auto">
          <a:xfrm>
            <a:off x="314538" y="3810792"/>
            <a:ext cx="4214842" cy="2714644"/>
          </a:xfrm>
          <a:prstGeom prst="rect">
            <a:avLst/>
          </a:prstGeom>
          <a:noFill/>
        </p:spPr>
      </p:pic>
      <p:pic>
        <p:nvPicPr>
          <p:cNvPr id="8" name="Picture 2" descr="https://im0-tub-ua.yandex.net/i?id=eebcb0d84ee19149a111ca167a1e8169&amp;n=33&amp;h=215&amp;w=310"/>
          <p:cNvPicPr>
            <a:picLocks noChangeAspect="1" noChangeArrowheads="1"/>
          </p:cNvPicPr>
          <p:nvPr/>
        </p:nvPicPr>
        <p:blipFill>
          <a:blip r:embed="rId4" cstate="print"/>
          <a:srcRect/>
          <a:stretch>
            <a:fillRect/>
          </a:stretch>
        </p:blipFill>
        <p:spPr bwMode="auto">
          <a:xfrm>
            <a:off x="6429388" y="1643050"/>
            <a:ext cx="2714612" cy="2071702"/>
          </a:xfrm>
          <a:prstGeom prst="rect">
            <a:avLst/>
          </a:prstGeom>
          <a:noFill/>
        </p:spPr>
      </p:pic>
      <p:pic>
        <p:nvPicPr>
          <p:cNvPr id="10" name="Picture 11"/>
          <p:cNvPicPr>
            <a:picLocks noChangeAspect="1" noChangeArrowheads="1"/>
          </p:cNvPicPr>
          <p:nvPr/>
        </p:nvPicPr>
        <p:blipFill>
          <a:blip r:embed="rId5" cstate="print"/>
          <a:srcRect t="6844" b="11026"/>
          <a:stretch>
            <a:fillRect/>
          </a:stretch>
        </p:blipFill>
        <p:spPr bwMode="auto">
          <a:xfrm>
            <a:off x="1" y="1667652"/>
            <a:ext cx="2771800" cy="214314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948" y="707212"/>
            <a:ext cx="9156170" cy="1569660"/>
          </a:xfrm>
          <a:prstGeom prst="rect">
            <a:avLst/>
          </a:prstGeom>
        </p:spPr>
        <p:txBody>
          <a:bodyPr wrap="square">
            <a:spAutoFit/>
          </a:bodyPr>
          <a:lstStyle/>
          <a:p>
            <a:pPr algn="ctr"/>
            <a:r>
              <a:rPr lang="uk-UA" sz="3200" b="1" dirty="0">
                <a:solidFill>
                  <a:srgbClr val="C00000"/>
                </a:solidFill>
                <a:latin typeface="Times New Roman"/>
                <a:ea typeface="Times New Roman"/>
              </a:rPr>
              <a:t>Перевір і оціни себе.</a:t>
            </a:r>
          </a:p>
          <a:p>
            <a:pPr algn="ctr"/>
            <a:r>
              <a:rPr lang="uk-UA" sz="3200" b="1" i="1" dirty="0">
                <a:solidFill>
                  <a:srgbClr val="00B050"/>
                </a:solidFill>
                <a:latin typeface="Times New Roman"/>
                <a:ea typeface="Times New Roman"/>
              </a:rPr>
              <a:t>Правила запобігання порушенням  опорно-рухової системи</a:t>
            </a:r>
          </a:p>
        </p:txBody>
      </p:sp>
      <p:sp>
        <p:nvSpPr>
          <p:cNvPr id="3" name="Прямоугольник 2"/>
          <p:cNvSpPr/>
          <p:nvPr/>
        </p:nvSpPr>
        <p:spPr>
          <a:xfrm>
            <a:off x="1839508" y="2276872"/>
            <a:ext cx="6548916" cy="3416320"/>
          </a:xfrm>
          <a:prstGeom prst="rect">
            <a:avLst/>
          </a:prstGeom>
          <a:solidFill>
            <a:schemeClr val="bg1"/>
          </a:solidFill>
        </p:spPr>
        <p:txBody>
          <a:bodyPr wrap="square">
            <a:spAutoFit/>
          </a:bodyPr>
          <a:lstStyle/>
          <a:p>
            <a:pPr marL="270510" algn="just">
              <a:lnSpc>
                <a:spcPct val="150000"/>
              </a:lnSpc>
              <a:spcAft>
                <a:spcPts val="0"/>
              </a:spcAft>
            </a:pPr>
            <a:r>
              <a:rPr lang="ru-RU" sz="2400" dirty="0">
                <a:latin typeface="Times New Roman"/>
                <a:ea typeface="Times New Roman"/>
                <a:cs typeface="Times New Roman"/>
              </a:rPr>
              <a:t> </a:t>
            </a:r>
            <a:r>
              <a:rPr lang="uk-UA" sz="2400" b="1" dirty="0">
                <a:solidFill>
                  <a:srgbClr val="002060"/>
                </a:solidFill>
                <a:latin typeface="Times New Roman"/>
                <a:ea typeface="Times New Roman"/>
                <a:cs typeface="Times New Roman"/>
              </a:rPr>
              <a:t>1. Дотримуйся гігієнічних норм.  </a:t>
            </a:r>
            <a:endParaRPr lang="ru-RU" sz="2400" b="1" dirty="0">
              <a:solidFill>
                <a:srgbClr val="002060"/>
              </a:solidFill>
              <a:latin typeface="Calibri"/>
              <a:ea typeface="Times New Roman"/>
              <a:cs typeface="Times New Roman"/>
            </a:endParaRPr>
          </a:p>
          <a:p>
            <a:pPr marL="270510" algn="just">
              <a:lnSpc>
                <a:spcPct val="150000"/>
              </a:lnSpc>
              <a:spcAft>
                <a:spcPts val="0"/>
              </a:spcAft>
            </a:pPr>
            <a:r>
              <a:rPr lang="uk-UA" sz="2400" b="1" dirty="0">
                <a:solidFill>
                  <a:srgbClr val="002060"/>
                </a:solidFill>
                <a:latin typeface="Times New Roman"/>
                <a:ea typeface="Times New Roman"/>
                <a:cs typeface="Times New Roman"/>
              </a:rPr>
              <a:t> 2. Постійно тренуй своє тіло, роби ранкову зарядку, займайся фізкультурою і  спортом.</a:t>
            </a:r>
            <a:endParaRPr lang="ru-RU" sz="2400" b="1" dirty="0">
              <a:solidFill>
                <a:srgbClr val="002060"/>
              </a:solidFill>
              <a:latin typeface="Calibri"/>
              <a:ea typeface="Times New Roman"/>
              <a:cs typeface="Times New Roman"/>
            </a:endParaRPr>
          </a:p>
          <a:p>
            <a:pPr marL="270510" algn="just">
              <a:lnSpc>
                <a:spcPct val="150000"/>
              </a:lnSpc>
              <a:spcAft>
                <a:spcPts val="0"/>
              </a:spcAft>
            </a:pPr>
            <a:r>
              <a:rPr lang="uk-UA" sz="2400" b="1" dirty="0">
                <a:solidFill>
                  <a:srgbClr val="002060"/>
                </a:solidFill>
                <a:latin typeface="Times New Roman"/>
                <a:ea typeface="Times New Roman"/>
                <a:cs typeface="Times New Roman"/>
              </a:rPr>
              <a:t>3. Раціонально харчуйся.</a:t>
            </a:r>
            <a:endParaRPr lang="ru-RU" sz="2400" b="1" dirty="0">
              <a:solidFill>
                <a:srgbClr val="002060"/>
              </a:solidFill>
              <a:latin typeface="Calibri"/>
              <a:ea typeface="Times New Roman"/>
              <a:cs typeface="Times New Roman"/>
            </a:endParaRPr>
          </a:p>
          <a:p>
            <a:pPr marL="270510" algn="just">
              <a:lnSpc>
                <a:spcPct val="150000"/>
              </a:lnSpc>
              <a:spcAft>
                <a:spcPts val="0"/>
              </a:spcAft>
            </a:pPr>
            <a:r>
              <a:rPr lang="uk-UA" sz="2400" b="1" dirty="0">
                <a:solidFill>
                  <a:srgbClr val="002060"/>
                </a:solidFill>
                <a:latin typeface="Times New Roman"/>
                <a:ea typeface="Times New Roman"/>
                <a:cs typeface="Times New Roman"/>
              </a:rPr>
              <a:t>4. Уникай негативних емоцій.</a:t>
            </a:r>
            <a:endParaRPr lang="ru-RU" sz="2400" b="1" dirty="0">
              <a:solidFill>
                <a:srgbClr val="002060"/>
              </a:solidFill>
              <a:latin typeface="Calibri"/>
              <a:ea typeface="Times New Roman"/>
              <a:cs typeface="Times New Roman"/>
            </a:endParaRPr>
          </a:p>
          <a:p>
            <a:pPr marL="270510" algn="just">
              <a:lnSpc>
                <a:spcPct val="150000"/>
              </a:lnSpc>
              <a:spcAft>
                <a:spcPts val="0"/>
              </a:spcAft>
            </a:pPr>
            <a:r>
              <a:rPr lang="uk-UA" sz="2400" b="1" dirty="0">
                <a:solidFill>
                  <a:srgbClr val="002060"/>
                </a:solidFill>
                <a:latin typeface="Times New Roman"/>
                <a:ea typeface="Times New Roman"/>
                <a:cs typeface="Times New Roman"/>
              </a:rPr>
              <a:t>5. Не перевтомлюйся.</a:t>
            </a:r>
            <a:endParaRPr lang="ru-RU" sz="2400" b="1" dirty="0">
              <a:solidFill>
                <a:srgbClr val="002060"/>
              </a:solidFill>
              <a:effectLst/>
              <a:latin typeface="Calibri"/>
              <a:ea typeface="Times New Roman"/>
              <a:cs typeface="Times New Roman"/>
            </a:endParaRPr>
          </a:p>
        </p:txBody>
      </p:sp>
    </p:spTree>
    <p:extLst>
      <p:ext uri="{BB962C8B-B14F-4D97-AF65-F5344CB8AC3E}">
        <p14:creationId xmlns:p14="http://schemas.microsoft.com/office/powerpoint/2010/main" val="3148221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764704"/>
            <a:ext cx="6984776" cy="5262979"/>
          </a:xfrm>
          <a:prstGeom prst="rect">
            <a:avLst/>
          </a:prstGeom>
        </p:spPr>
        <p:txBody>
          <a:bodyPr wrap="square">
            <a:spAutoFit/>
          </a:bodyPr>
          <a:lstStyle/>
          <a:p>
            <a:pPr indent="228600" algn="just">
              <a:lnSpc>
                <a:spcPct val="150000"/>
              </a:lnSpc>
            </a:pPr>
            <a:r>
              <a:rPr lang="uk-UA" sz="2800" b="1" i="1" dirty="0">
                <a:solidFill>
                  <a:srgbClr val="C00000"/>
                </a:solidFill>
                <a:latin typeface="Times New Roman"/>
                <a:ea typeface="Calibri"/>
                <a:cs typeface="Times New Roman"/>
              </a:rPr>
              <a:t>Висновок. </a:t>
            </a:r>
            <a:r>
              <a:rPr lang="uk-UA" sz="2400" i="1" dirty="0">
                <a:solidFill>
                  <a:srgbClr val="008000"/>
                </a:solidFill>
                <a:latin typeface="Times New Roman"/>
                <a:ea typeface="Calibri"/>
                <a:cs typeface="Times New Roman"/>
              </a:rPr>
              <a:t>	</a:t>
            </a:r>
          </a:p>
          <a:p>
            <a:pPr indent="228600" algn="just">
              <a:lnSpc>
                <a:spcPct val="150000"/>
              </a:lnSpc>
            </a:pPr>
            <a:r>
              <a:rPr lang="uk-UA" sz="2800" b="1" i="1" dirty="0">
                <a:solidFill>
                  <a:srgbClr val="002060"/>
                </a:solidFill>
                <a:latin typeface="Times New Roman"/>
                <a:ea typeface="Calibri"/>
                <a:cs typeface="Times New Roman"/>
              </a:rPr>
              <a:t>Головна роль у формуванні правильної постави належить фізичній культурі та дотриманню правил гігієни. </a:t>
            </a:r>
          </a:p>
          <a:p>
            <a:pPr indent="228600" algn="just">
              <a:lnSpc>
                <a:spcPct val="150000"/>
              </a:lnSpc>
              <a:spcAft>
                <a:spcPts val="0"/>
              </a:spcAft>
            </a:pPr>
            <a:r>
              <a:rPr lang="uk-UA" sz="2800" b="1" i="1" dirty="0">
                <a:solidFill>
                  <a:srgbClr val="002060"/>
                </a:solidFill>
                <a:latin typeface="Times New Roman"/>
                <a:ea typeface="Calibri"/>
                <a:cs typeface="Times New Roman"/>
              </a:rPr>
              <a:t>Рухова активність стимулює процеси росту і  розвитку організму. Гіподинамія негативно  впливає на здоров</a:t>
            </a:r>
            <a:r>
              <a:rPr lang="en-US" sz="2800" b="1" i="1" dirty="0">
                <a:solidFill>
                  <a:srgbClr val="002060"/>
                </a:solidFill>
                <a:latin typeface="Times New Roman"/>
                <a:ea typeface="Calibri"/>
                <a:cs typeface="Times New Roman"/>
              </a:rPr>
              <a:t>’</a:t>
            </a:r>
            <a:r>
              <a:rPr lang="uk-UA" sz="2800" b="1" i="1" dirty="0">
                <a:solidFill>
                  <a:srgbClr val="002060"/>
                </a:solidFill>
                <a:latin typeface="Times New Roman"/>
                <a:ea typeface="Calibri"/>
                <a:cs typeface="Times New Roman"/>
              </a:rPr>
              <a:t>я людини.</a:t>
            </a:r>
            <a:endParaRPr lang="ru-RU" sz="2800" b="1" i="1" dirty="0">
              <a:solidFill>
                <a:srgbClr val="002060"/>
              </a:solidFill>
              <a:latin typeface="Calibri"/>
              <a:ea typeface="Calibri"/>
              <a:cs typeface="Times New Roman"/>
            </a:endParaRPr>
          </a:p>
          <a:p>
            <a:pPr indent="228600" algn="just">
              <a:lnSpc>
                <a:spcPct val="150000"/>
              </a:lnSpc>
              <a:spcAft>
                <a:spcPts val="0"/>
              </a:spcAft>
            </a:pPr>
            <a:r>
              <a:rPr lang="uk-UA" sz="2800" b="1" i="1" dirty="0">
                <a:solidFill>
                  <a:srgbClr val="002060"/>
                </a:solidFill>
                <a:latin typeface="Times New Roman"/>
                <a:ea typeface="Calibri"/>
                <a:cs typeface="Times New Roman"/>
              </a:rPr>
              <a:t> </a:t>
            </a:r>
            <a:endParaRPr lang="ru-RU" sz="2800" b="1"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3893498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96944" cy="5724644"/>
          </a:xfrm>
          <a:prstGeom prst="rect">
            <a:avLst/>
          </a:prstGeom>
        </p:spPr>
        <p:txBody>
          <a:bodyPr wrap="square">
            <a:spAutoFit/>
          </a:bodyPr>
          <a:lstStyle/>
          <a:p>
            <a:pPr indent="228600" algn="just">
              <a:lnSpc>
                <a:spcPct val="150000"/>
              </a:lnSpc>
            </a:pPr>
            <a:r>
              <a:rPr lang="uk-UA" sz="2800" b="1" i="1" dirty="0">
                <a:solidFill>
                  <a:srgbClr val="C00000"/>
                </a:solidFill>
                <a:latin typeface="Times New Roman"/>
                <a:ea typeface="Calibri"/>
                <a:cs typeface="Times New Roman"/>
              </a:rPr>
              <a:t>Загальний висновок. </a:t>
            </a:r>
            <a:r>
              <a:rPr lang="uk-UA" sz="2400" b="1" i="1" dirty="0">
                <a:solidFill>
                  <a:srgbClr val="FF0000"/>
                </a:solidFill>
                <a:latin typeface="Times New Roman"/>
                <a:ea typeface="Calibri"/>
                <a:cs typeface="Times New Roman"/>
              </a:rPr>
              <a:t>	</a:t>
            </a:r>
          </a:p>
          <a:p>
            <a:pPr indent="228600" algn="just">
              <a:lnSpc>
                <a:spcPct val="150000"/>
              </a:lnSpc>
            </a:pPr>
            <a:r>
              <a:rPr lang="uk-UA" sz="2400" b="1" i="1" dirty="0">
                <a:solidFill>
                  <a:srgbClr val="002060"/>
                </a:solidFill>
                <a:latin typeface="Times New Roman"/>
                <a:ea typeface="Calibri"/>
                <a:cs typeface="Times New Roman"/>
              </a:rPr>
              <a:t>У  дитячому та юнацькому віці зміни опорно-рухової системи пов’язані із ростом кісток, м</a:t>
            </a:r>
            <a:r>
              <a:rPr lang="en-US" sz="2400" b="1" i="1" dirty="0">
                <a:solidFill>
                  <a:srgbClr val="002060"/>
                </a:solidFill>
                <a:latin typeface="Times New Roman"/>
                <a:ea typeface="Calibri"/>
                <a:cs typeface="Times New Roman"/>
              </a:rPr>
              <a:t>’</a:t>
            </a:r>
            <a:r>
              <a:rPr lang="uk-UA" sz="2400" b="1" i="1" dirty="0">
                <a:solidFill>
                  <a:srgbClr val="002060"/>
                </a:solidFill>
                <a:latin typeface="Times New Roman"/>
                <a:ea typeface="Calibri"/>
                <a:cs typeface="Times New Roman"/>
              </a:rPr>
              <a:t>язів,    окостенінням</a:t>
            </a:r>
            <a:r>
              <a:rPr lang="en-US" sz="2400" b="1" i="1" dirty="0">
                <a:solidFill>
                  <a:srgbClr val="002060"/>
                </a:solidFill>
                <a:latin typeface="Times New Roman"/>
                <a:ea typeface="Calibri"/>
                <a:cs typeface="Times New Roman"/>
              </a:rPr>
              <a:t> </a:t>
            </a:r>
            <a:r>
              <a:rPr lang="uk-UA" sz="2400" b="1" i="1" dirty="0">
                <a:solidFill>
                  <a:srgbClr val="002060"/>
                </a:solidFill>
                <a:latin typeface="Times New Roman"/>
                <a:ea typeface="Calibri"/>
                <a:cs typeface="Times New Roman"/>
              </a:rPr>
              <a:t>скелета, формуванням постави.  </a:t>
            </a:r>
            <a:endParaRPr lang="ru-RU" sz="2400" b="1" i="1" dirty="0">
              <a:solidFill>
                <a:srgbClr val="002060"/>
              </a:solidFill>
              <a:latin typeface="Calibri"/>
              <a:ea typeface="Calibri"/>
              <a:cs typeface="Times New Roman"/>
            </a:endParaRPr>
          </a:p>
          <a:p>
            <a:pPr indent="228600" algn="just">
              <a:lnSpc>
                <a:spcPct val="150000"/>
              </a:lnSpc>
              <a:spcAft>
                <a:spcPts val="0"/>
              </a:spcAft>
            </a:pPr>
            <a:r>
              <a:rPr lang="uk-UA" sz="2400" b="1" i="1" dirty="0">
                <a:solidFill>
                  <a:srgbClr val="002060"/>
                </a:solidFill>
                <a:latin typeface="Times New Roman"/>
                <a:ea typeface="Calibri"/>
                <a:cs typeface="Times New Roman"/>
              </a:rPr>
              <a:t>Правильна постава забезпечує нормальний ріст і розвиток організму. Головна роль у її формуванні  належить фізичній культурі та дотриманню  правил гігієни.</a:t>
            </a:r>
          </a:p>
          <a:p>
            <a:pPr indent="228600" algn="just">
              <a:lnSpc>
                <a:spcPct val="150000"/>
              </a:lnSpc>
              <a:spcAft>
                <a:spcPts val="0"/>
              </a:spcAft>
            </a:pPr>
            <a:r>
              <a:rPr lang="uk-UA" sz="2400" b="1" i="1" dirty="0">
                <a:solidFill>
                  <a:srgbClr val="002060"/>
                </a:solidFill>
                <a:latin typeface="Times New Roman"/>
                <a:ea typeface="Calibri"/>
                <a:cs typeface="Times New Roman"/>
              </a:rPr>
              <a:t>                   Рухова активність стимулює процеси росту і </a:t>
            </a:r>
          </a:p>
          <a:p>
            <a:pPr indent="228600" algn="just">
              <a:lnSpc>
                <a:spcPct val="150000"/>
              </a:lnSpc>
              <a:spcAft>
                <a:spcPts val="0"/>
              </a:spcAft>
            </a:pPr>
            <a:r>
              <a:rPr lang="uk-UA" sz="2400" b="1" i="1" dirty="0">
                <a:solidFill>
                  <a:srgbClr val="002060"/>
                </a:solidFill>
                <a:latin typeface="Times New Roman"/>
                <a:ea typeface="Calibri"/>
                <a:cs typeface="Times New Roman"/>
              </a:rPr>
              <a:t>                   розвитку організму. Гіподинамія негативно   </a:t>
            </a:r>
          </a:p>
          <a:p>
            <a:pPr indent="228600" algn="just">
              <a:lnSpc>
                <a:spcPct val="150000"/>
              </a:lnSpc>
              <a:spcAft>
                <a:spcPts val="0"/>
              </a:spcAft>
            </a:pPr>
            <a:r>
              <a:rPr lang="uk-UA" sz="2400" b="1" i="1" dirty="0">
                <a:solidFill>
                  <a:srgbClr val="002060"/>
                </a:solidFill>
                <a:latin typeface="Times New Roman"/>
                <a:ea typeface="Calibri"/>
                <a:cs typeface="Times New Roman"/>
              </a:rPr>
              <a:t>                   впливає на здоров</a:t>
            </a:r>
            <a:r>
              <a:rPr lang="en-US" sz="2400" b="1" i="1" dirty="0">
                <a:solidFill>
                  <a:srgbClr val="002060"/>
                </a:solidFill>
                <a:latin typeface="Times New Roman"/>
                <a:ea typeface="Calibri"/>
                <a:cs typeface="Times New Roman"/>
              </a:rPr>
              <a:t>’</a:t>
            </a:r>
            <a:r>
              <a:rPr lang="uk-UA" sz="2400" b="1" i="1" dirty="0">
                <a:solidFill>
                  <a:srgbClr val="002060"/>
                </a:solidFill>
                <a:latin typeface="Times New Roman"/>
                <a:ea typeface="Calibri"/>
                <a:cs typeface="Times New Roman"/>
              </a:rPr>
              <a:t>я людини.</a:t>
            </a:r>
            <a:endParaRPr lang="ru-RU" sz="2400" b="1" i="1" dirty="0">
              <a:solidFill>
                <a:srgbClr val="002060"/>
              </a:solidFill>
              <a:latin typeface="Calibri"/>
              <a:ea typeface="Calibri"/>
              <a:cs typeface="Times New Roman"/>
            </a:endParaRPr>
          </a:p>
        </p:txBody>
      </p:sp>
      <p:sp>
        <p:nvSpPr>
          <p:cNvPr id="4" name="Прямоугольник 3"/>
          <p:cNvSpPr/>
          <p:nvPr/>
        </p:nvSpPr>
        <p:spPr>
          <a:xfrm>
            <a:off x="395536" y="2098016"/>
            <a:ext cx="7920880" cy="861774"/>
          </a:xfrm>
          <a:prstGeom prst="rect">
            <a:avLst/>
          </a:prstGeom>
        </p:spPr>
        <p:txBody>
          <a:bodyPr wrap="square">
            <a:spAutoFit/>
          </a:bodyPr>
          <a:lstStyle/>
          <a:p>
            <a:endParaRPr lang="uk-UA" sz="2000" b="1" i="1" dirty="0">
              <a:solidFill>
                <a:srgbClr val="008000"/>
              </a:solidFill>
              <a:latin typeface="Times New Roman"/>
              <a:ea typeface="Calibri"/>
              <a:cs typeface="Times New Roman"/>
            </a:endParaRPr>
          </a:p>
          <a:p>
            <a:pPr>
              <a:lnSpc>
                <a:spcPct val="150000"/>
              </a:lnSpc>
            </a:pPr>
            <a:r>
              <a:rPr lang="uk-UA" sz="2000" b="1" i="1" dirty="0">
                <a:solidFill>
                  <a:srgbClr val="008000"/>
                </a:solidFill>
                <a:latin typeface="Times New Roman"/>
                <a:ea typeface="Calibri"/>
                <a:cs typeface="Times New Roman"/>
              </a:rPr>
              <a:t> </a:t>
            </a:r>
            <a:endParaRPr lang="ru-RU" sz="2000" dirty="0"/>
          </a:p>
        </p:txBody>
      </p:sp>
    </p:spTree>
    <p:extLst>
      <p:ext uri="{BB962C8B-B14F-4D97-AF65-F5344CB8AC3E}">
        <p14:creationId xmlns:p14="http://schemas.microsoft.com/office/powerpoint/2010/main" val="2894465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7504" y="239028"/>
            <a:ext cx="8928992" cy="646331"/>
          </a:xfrm>
          <a:prstGeom prst="rect">
            <a:avLst/>
          </a:prstGeom>
        </p:spPr>
        <p:txBody>
          <a:bodyPr wrap="square">
            <a:spAutoFit/>
          </a:bodyPr>
          <a:lstStyle/>
          <a:p>
            <a:pPr algn="ctr"/>
            <a:r>
              <a:rPr lang="uk-UA" sz="3600" b="1" i="1" dirty="0">
                <a:latin typeface="Times New Roman"/>
                <a:ea typeface="Times New Roman"/>
              </a:rPr>
              <a:t>Вправа  «Постав правильний діагноз»</a:t>
            </a:r>
            <a:endParaRPr lang="ru-RU" sz="3600" i="1" dirty="0"/>
          </a:p>
        </p:txBody>
      </p:sp>
      <p:sp>
        <p:nvSpPr>
          <p:cNvPr id="4" name="Прямоугольник 3"/>
          <p:cNvSpPr/>
          <p:nvPr/>
        </p:nvSpPr>
        <p:spPr>
          <a:xfrm>
            <a:off x="233772" y="1124744"/>
            <a:ext cx="8676456" cy="5262979"/>
          </a:xfrm>
          <a:prstGeom prst="rect">
            <a:avLst/>
          </a:prstGeom>
          <a:solidFill>
            <a:schemeClr val="bg1"/>
          </a:solidFill>
        </p:spPr>
        <p:txBody>
          <a:bodyPr wrap="square">
            <a:spAutoFit/>
          </a:bodyPr>
          <a:lstStyle/>
          <a:p>
            <a:pPr marL="457200" algn="just">
              <a:spcAft>
                <a:spcPts val="0"/>
              </a:spcAft>
            </a:pPr>
            <a:r>
              <a:rPr lang="uk-UA" sz="2400" dirty="0">
                <a:latin typeface="Times New Roman"/>
                <a:ea typeface="Times New Roman"/>
                <a:cs typeface="Times New Roman"/>
              </a:rPr>
              <a:t>1) Скарги на болі в спині, обмеження рухливості хребта. Виявлено  надмірний</a:t>
            </a:r>
            <a:r>
              <a:rPr lang="uk-UA" sz="2400" b="1" i="1" dirty="0">
                <a:latin typeface="Times New Roman"/>
                <a:ea typeface="Times New Roman"/>
                <a:cs typeface="Times New Roman"/>
              </a:rPr>
              <a:t> </a:t>
            </a:r>
            <a:r>
              <a:rPr lang="uk-UA" sz="2400" dirty="0">
                <a:solidFill>
                  <a:srgbClr val="1D1B11"/>
                </a:solidFill>
                <a:latin typeface="Times New Roman"/>
                <a:ea typeface="Times New Roman"/>
                <a:cs typeface="Times New Roman"/>
              </a:rPr>
              <a:t>вигин хребта у поперековому відділі вперед. </a:t>
            </a:r>
          </a:p>
          <a:p>
            <a:pPr marL="457200" algn="just">
              <a:spcAft>
                <a:spcPts val="0"/>
              </a:spcAft>
            </a:pPr>
            <a:endParaRPr lang="uk-UA" sz="2400" dirty="0">
              <a:latin typeface="Times New Roman"/>
              <a:ea typeface="Times New Roman"/>
              <a:cs typeface="Times New Roman"/>
            </a:endParaRPr>
          </a:p>
          <a:p>
            <a:pPr marL="457200" algn="just">
              <a:spcAft>
                <a:spcPts val="0"/>
              </a:spcAft>
            </a:pPr>
            <a:r>
              <a:rPr lang="uk-UA" sz="2400" dirty="0">
                <a:latin typeface="Times New Roman"/>
                <a:ea typeface="Times New Roman"/>
                <a:cs typeface="Times New Roman"/>
              </a:rPr>
              <a:t>2) Скарги на больові відчуття в ногах, швидку втомлюваність під час ходьби. Виявлено</a:t>
            </a:r>
            <a:r>
              <a:rPr lang="uk-UA" sz="2400" i="1" dirty="0">
                <a:solidFill>
                  <a:srgbClr val="1D1B11"/>
                </a:solidFill>
                <a:latin typeface="Times New Roman"/>
                <a:ea typeface="Times New Roman"/>
                <a:cs typeface="Times New Roman"/>
              </a:rPr>
              <a:t> </a:t>
            </a:r>
            <a:r>
              <a:rPr lang="uk-UA" sz="2400" dirty="0">
                <a:solidFill>
                  <a:srgbClr val="1D1B11"/>
                </a:solidFill>
                <a:latin typeface="Times New Roman"/>
                <a:ea typeface="Times New Roman"/>
                <a:cs typeface="Times New Roman"/>
              </a:rPr>
              <a:t>сплющення склепіння стопи. </a:t>
            </a:r>
          </a:p>
          <a:p>
            <a:pPr marL="457200" algn="just">
              <a:spcAft>
                <a:spcPts val="0"/>
              </a:spcAft>
            </a:pPr>
            <a:endParaRPr lang="uk-UA" sz="2400" dirty="0">
              <a:latin typeface="Times New Roman"/>
              <a:ea typeface="Times New Roman"/>
              <a:cs typeface="Times New Roman"/>
            </a:endParaRPr>
          </a:p>
          <a:p>
            <a:pPr marL="457200" algn="just">
              <a:spcAft>
                <a:spcPts val="0"/>
              </a:spcAft>
            </a:pPr>
            <a:r>
              <a:rPr lang="uk-UA" sz="2400" dirty="0">
                <a:latin typeface="Times New Roman"/>
                <a:ea typeface="Times New Roman"/>
                <a:cs typeface="Times New Roman"/>
              </a:rPr>
              <a:t>3) Скарги на болі у м’язах  спини. Виявлено бокові</a:t>
            </a:r>
            <a:r>
              <a:rPr lang="uk-UA" sz="2400" b="1" i="1" dirty="0">
                <a:latin typeface="Times New Roman"/>
                <a:ea typeface="Times New Roman"/>
                <a:cs typeface="Times New Roman"/>
              </a:rPr>
              <a:t> </a:t>
            </a:r>
            <a:r>
              <a:rPr lang="uk-UA" sz="2400" dirty="0">
                <a:solidFill>
                  <a:srgbClr val="1D1B11"/>
                </a:solidFill>
                <a:latin typeface="Times New Roman"/>
                <a:ea typeface="Times New Roman"/>
                <a:cs typeface="Times New Roman"/>
              </a:rPr>
              <a:t>викривлення хребта</a:t>
            </a:r>
            <a:r>
              <a:rPr lang="uk-UA" sz="2400" dirty="0">
                <a:latin typeface="Times New Roman"/>
                <a:ea typeface="Times New Roman"/>
                <a:cs typeface="Times New Roman"/>
              </a:rPr>
              <a:t>,   несиметричне положення лопаток і плечей. </a:t>
            </a:r>
          </a:p>
          <a:p>
            <a:pPr marL="457200" algn="just">
              <a:spcAft>
                <a:spcPts val="0"/>
              </a:spcAft>
            </a:pPr>
            <a:endParaRPr lang="uk-UA" sz="2400" dirty="0">
              <a:latin typeface="Times New Roman"/>
              <a:ea typeface="Times New Roman"/>
              <a:cs typeface="Times New Roman"/>
            </a:endParaRPr>
          </a:p>
          <a:p>
            <a:pPr marL="457200" algn="just">
              <a:spcAft>
                <a:spcPts val="0"/>
              </a:spcAft>
            </a:pPr>
            <a:r>
              <a:rPr lang="uk-UA" sz="2400" dirty="0">
                <a:latin typeface="Times New Roman"/>
                <a:ea typeface="Times New Roman"/>
                <a:cs typeface="Times New Roman"/>
              </a:rPr>
              <a:t>4) Скарги на болі в спині, слабкість і оніміння кінцівок. Виявлено надмірний</a:t>
            </a:r>
            <a:r>
              <a:rPr lang="uk-UA" sz="2400" b="1" i="1" dirty="0">
                <a:latin typeface="Times New Roman"/>
                <a:ea typeface="Times New Roman"/>
                <a:cs typeface="Times New Roman"/>
              </a:rPr>
              <a:t> </a:t>
            </a:r>
            <a:r>
              <a:rPr lang="uk-UA" sz="2400" dirty="0">
                <a:solidFill>
                  <a:srgbClr val="1D1B11"/>
                </a:solidFill>
                <a:latin typeface="Times New Roman"/>
                <a:ea typeface="Times New Roman"/>
                <a:cs typeface="Times New Roman"/>
              </a:rPr>
              <a:t>вигин хребта  у  грудному відділі назад. </a:t>
            </a:r>
          </a:p>
          <a:p>
            <a:pPr marL="457200" algn="just">
              <a:spcAft>
                <a:spcPts val="0"/>
              </a:spcAft>
            </a:pPr>
            <a:endParaRPr lang="ru-RU" sz="2400" dirty="0">
              <a:effectLst/>
              <a:latin typeface="Calibri"/>
              <a:ea typeface="Times New Roman"/>
              <a:cs typeface="Times New Roman"/>
            </a:endParaRPr>
          </a:p>
        </p:txBody>
      </p:sp>
    </p:spTree>
    <p:extLst>
      <p:ext uri="{BB962C8B-B14F-4D97-AF65-F5344CB8AC3E}">
        <p14:creationId xmlns:p14="http://schemas.microsoft.com/office/powerpoint/2010/main" val="330985079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35696" y="278126"/>
            <a:ext cx="4240392" cy="646331"/>
          </a:xfrm>
          <a:prstGeom prst="rect">
            <a:avLst/>
          </a:prstGeom>
        </p:spPr>
        <p:txBody>
          <a:bodyPr wrap="none">
            <a:spAutoFit/>
          </a:bodyPr>
          <a:lstStyle/>
          <a:p>
            <a:pPr algn="ctr"/>
            <a:r>
              <a:rPr lang="uk-UA" sz="3600" b="1" i="1" dirty="0">
                <a:solidFill>
                  <a:prstClr val="black"/>
                </a:solidFill>
                <a:latin typeface="Times New Roman"/>
                <a:ea typeface="Times New Roman"/>
                <a:cs typeface="+mj-cs"/>
              </a:rPr>
              <a:t>Розв’язування задач</a:t>
            </a:r>
            <a:endParaRPr lang="ru-RU" sz="3600" dirty="0"/>
          </a:p>
        </p:txBody>
      </p:sp>
      <p:sp>
        <p:nvSpPr>
          <p:cNvPr id="3" name="Прямоугольник 2"/>
          <p:cNvSpPr/>
          <p:nvPr/>
        </p:nvSpPr>
        <p:spPr>
          <a:xfrm>
            <a:off x="179512" y="792456"/>
            <a:ext cx="8841643" cy="1938992"/>
          </a:xfrm>
          <a:prstGeom prst="rect">
            <a:avLst/>
          </a:prstGeom>
        </p:spPr>
        <p:txBody>
          <a:bodyPr wrap="square">
            <a:spAutoFit/>
          </a:bodyPr>
          <a:lstStyle/>
          <a:p>
            <a:pPr marL="90170" algn="just">
              <a:spcAft>
                <a:spcPts val="0"/>
              </a:spcAft>
            </a:pPr>
            <a:r>
              <a:rPr lang="uk-UA" sz="2400" dirty="0">
                <a:latin typeface="Times New Roman"/>
                <a:ea typeface="Times New Roman"/>
                <a:cs typeface="Times New Roman"/>
              </a:rPr>
              <a:t>1) Учні 7 класу звернулися в тренажерний зал, щоб займатися силовими вправами. Тренер погодився  їх тренувати, але дав надзвичайно малі</a:t>
            </a:r>
            <a:r>
              <a:rPr lang="ru-RU" sz="2400" dirty="0">
                <a:latin typeface="Calibri"/>
                <a:ea typeface="Times New Roman"/>
                <a:cs typeface="Times New Roman"/>
              </a:rPr>
              <a:t> </a:t>
            </a:r>
            <a:r>
              <a:rPr lang="uk-UA" sz="2400" dirty="0">
                <a:latin typeface="Times New Roman"/>
                <a:ea typeface="Times New Roman"/>
                <a:cs typeface="Times New Roman"/>
              </a:rPr>
              <a:t>навантаження  на м’язи. Хлопцям це не сподобалося і вони попросили тренера   збільшити навантаження.  Яку  відповідь  отримали школярі?</a:t>
            </a:r>
            <a:endParaRPr lang="ru-RU" sz="2400" dirty="0">
              <a:effectLst/>
              <a:latin typeface="Calibri"/>
              <a:ea typeface="Times New Roman"/>
              <a:cs typeface="Times New Roman"/>
            </a:endParaRPr>
          </a:p>
        </p:txBody>
      </p:sp>
      <p:sp>
        <p:nvSpPr>
          <p:cNvPr id="4" name="Прямоугольник 3"/>
          <p:cNvSpPr/>
          <p:nvPr/>
        </p:nvSpPr>
        <p:spPr>
          <a:xfrm>
            <a:off x="179512" y="2892312"/>
            <a:ext cx="8765021" cy="1569660"/>
          </a:xfrm>
          <a:prstGeom prst="rect">
            <a:avLst/>
          </a:prstGeom>
        </p:spPr>
        <p:txBody>
          <a:bodyPr wrap="square">
            <a:spAutoFit/>
          </a:bodyPr>
          <a:lstStyle/>
          <a:p>
            <a:pPr marL="90170" algn="just">
              <a:spcAft>
                <a:spcPts val="0"/>
              </a:spcAft>
            </a:pPr>
            <a:r>
              <a:rPr lang="uk-UA" sz="2400" dirty="0">
                <a:latin typeface="Times New Roman"/>
                <a:ea typeface="Times New Roman"/>
                <a:cs typeface="Times New Roman"/>
              </a:rPr>
              <a:t>2) На початку ХХ століття людина проходила за життя близько 75 тисяч  кілометрів. Зараз  «на своїх двох» вона долає 25 тисяч кілометрів. Значну частину фізичної роботи тепер виконують машини. Як це вплинуло на  людину?</a:t>
            </a:r>
            <a:endParaRPr lang="ru-RU" sz="2400" dirty="0">
              <a:effectLst/>
              <a:latin typeface="Calibri"/>
              <a:ea typeface="Times New Roman"/>
              <a:cs typeface="Times New Roman"/>
            </a:endParaRPr>
          </a:p>
        </p:txBody>
      </p:sp>
      <p:sp>
        <p:nvSpPr>
          <p:cNvPr id="5" name="Прямоугольник 4"/>
          <p:cNvSpPr/>
          <p:nvPr/>
        </p:nvSpPr>
        <p:spPr>
          <a:xfrm>
            <a:off x="1187624" y="4653136"/>
            <a:ext cx="7617507" cy="1569660"/>
          </a:xfrm>
          <a:prstGeom prst="rect">
            <a:avLst/>
          </a:prstGeom>
        </p:spPr>
        <p:txBody>
          <a:bodyPr wrap="square">
            <a:spAutoFit/>
          </a:bodyPr>
          <a:lstStyle/>
          <a:p>
            <a:pPr marL="858520" algn="just">
              <a:spcAft>
                <a:spcPts val="0"/>
              </a:spcAft>
            </a:pPr>
            <a:r>
              <a:rPr lang="uk-UA" sz="2400" dirty="0">
                <a:latin typeface="Times New Roman"/>
                <a:ea typeface="Times New Roman"/>
                <a:cs typeface="Times New Roman"/>
              </a:rPr>
              <a:t>3) Після тривалого космічного польоту космонавти певний час проходять курс реабілітації. Для чого це потрібно, адже вони не хворіли, постійно виконували певну роботу?</a:t>
            </a:r>
            <a:endParaRPr lang="ru-RU" sz="2400" dirty="0">
              <a:effectLst/>
              <a:latin typeface="Calibri"/>
              <a:ea typeface="Times New Roman"/>
              <a:cs typeface="Times New Roman"/>
            </a:endParaRPr>
          </a:p>
        </p:txBody>
      </p:sp>
    </p:spTree>
    <p:extLst>
      <p:ext uri="{BB962C8B-B14F-4D97-AF65-F5344CB8AC3E}">
        <p14:creationId xmlns:p14="http://schemas.microsoft.com/office/powerpoint/2010/main" val="327026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47739"/>
            <a:ext cx="11161240" cy="1261884"/>
          </a:xfrm>
          <a:prstGeom prst="rect">
            <a:avLst/>
          </a:prstGeom>
        </p:spPr>
        <p:txBody>
          <a:bodyPr wrap="square">
            <a:spAutoFit/>
          </a:bodyPr>
          <a:lstStyle/>
          <a:p>
            <a:r>
              <a:rPr lang="uk-UA" sz="4000" b="1" i="1" dirty="0">
                <a:solidFill>
                  <a:prstClr val="black"/>
                </a:solidFill>
                <a:latin typeface="Times New Roman"/>
                <a:ea typeface="Times New Roman"/>
                <a:cs typeface="+mj-cs"/>
              </a:rPr>
              <a:t>   </a:t>
            </a:r>
            <a:r>
              <a:rPr lang="uk-UA" sz="3600" b="1" i="1" dirty="0">
                <a:solidFill>
                  <a:prstClr val="black"/>
                </a:solidFill>
                <a:latin typeface="Times New Roman"/>
                <a:ea typeface="Times New Roman"/>
                <a:cs typeface="+mj-cs"/>
              </a:rPr>
              <a:t>Вправа «Обгрунтуй, доведи,                  </a:t>
            </a:r>
          </a:p>
          <a:p>
            <a:r>
              <a:rPr lang="uk-UA" sz="3600" b="1" i="1" dirty="0">
                <a:solidFill>
                  <a:prstClr val="black"/>
                </a:solidFill>
                <a:latin typeface="Times New Roman"/>
                <a:ea typeface="Times New Roman"/>
                <a:cs typeface="+mj-cs"/>
              </a:rPr>
              <a:t>                                              переконай»</a:t>
            </a:r>
            <a:endParaRPr lang="ru-RU" sz="3600" dirty="0"/>
          </a:p>
        </p:txBody>
      </p:sp>
      <p:sp>
        <p:nvSpPr>
          <p:cNvPr id="3" name="Прямоугольник 2"/>
          <p:cNvSpPr/>
          <p:nvPr/>
        </p:nvSpPr>
        <p:spPr>
          <a:xfrm>
            <a:off x="35030" y="1329941"/>
            <a:ext cx="9001466" cy="3108543"/>
          </a:xfrm>
          <a:prstGeom prst="rect">
            <a:avLst/>
          </a:prstGeom>
          <a:solidFill>
            <a:schemeClr val="bg1"/>
          </a:solidFill>
        </p:spPr>
        <p:txBody>
          <a:bodyPr wrap="square">
            <a:spAutoFit/>
          </a:bodyPr>
          <a:lstStyle/>
          <a:p>
            <a:pPr marL="449580" algn="just">
              <a:spcAft>
                <a:spcPts val="0"/>
              </a:spcAft>
            </a:pPr>
            <a:r>
              <a:rPr lang="uk-UA" sz="2800" b="1" dirty="0">
                <a:solidFill>
                  <a:prstClr val="black"/>
                </a:solidFill>
                <a:latin typeface="Times New Roman"/>
                <a:ea typeface="Times New Roman"/>
                <a:cs typeface="Times New Roman"/>
              </a:rPr>
              <a:t>І група:</a:t>
            </a:r>
            <a:r>
              <a:rPr lang="uk-UA" sz="2800" dirty="0">
                <a:solidFill>
                  <a:prstClr val="black"/>
                </a:solidFill>
                <a:latin typeface="Times New Roman"/>
                <a:ea typeface="Times New Roman"/>
                <a:cs typeface="Times New Roman"/>
              </a:rPr>
              <a:t> </a:t>
            </a:r>
            <a:r>
              <a:rPr lang="uk-UA" sz="2800" dirty="0">
                <a:latin typeface="Times New Roman"/>
                <a:ea typeface="Times New Roman"/>
                <a:cs typeface="Times New Roman"/>
              </a:rPr>
              <a:t>обгрунтувати необхідність дотримання гігієнічних вимог під час сидіння за робочим столом або партою.</a:t>
            </a:r>
            <a:endParaRPr lang="ru-RU" sz="2800" dirty="0">
              <a:latin typeface="Calibri"/>
              <a:ea typeface="Times New Roman"/>
              <a:cs typeface="Times New Roman"/>
            </a:endParaRPr>
          </a:p>
          <a:p>
            <a:pPr algn="just">
              <a:spcAft>
                <a:spcPts val="0"/>
              </a:spcAft>
            </a:pPr>
            <a:r>
              <a:rPr lang="uk-UA" sz="2800" b="1" dirty="0">
                <a:solidFill>
                  <a:prstClr val="black"/>
                </a:solidFill>
                <a:latin typeface="Times New Roman"/>
                <a:ea typeface="Times New Roman"/>
                <a:cs typeface="Times New Roman"/>
              </a:rPr>
              <a:t>     ІІ група</a:t>
            </a:r>
            <a:r>
              <a:rPr lang="uk-UA" sz="2800" b="1" dirty="0">
                <a:solidFill>
                  <a:srgbClr val="000000"/>
                </a:solidFill>
                <a:latin typeface="Times New Roman"/>
                <a:ea typeface="Times New Roman"/>
                <a:cs typeface="Times New Roman"/>
              </a:rPr>
              <a:t>:</a:t>
            </a:r>
            <a:r>
              <a:rPr lang="uk-UA" sz="2800" dirty="0">
                <a:solidFill>
                  <a:srgbClr val="000000"/>
                </a:solidFill>
                <a:latin typeface="Times New Roman"/>
                <a:ea typeface="Times New Roman"/>
                <a:cs typeface="Times New Roman"/>
              </a:rPr>
              <a:t> довести, що гіподинамія – ворог сучасної              людини.</a:t>
            </a:r>
            <a:endParaRPr lang="ru-RU" sz="2800" dirty="0">
              <a:latin typeface="Calibri"/>
              <a:ea typeface="Times New Roman"/>
              <a:cs typeface="Times New Roman"/>
            </a:endParaRPr>
          </a:p>
          <a:p>
            <a:pPr lvl="0"/>
            <a:r>
              <a:rPr lang="uk-UA" sz="2800" b="1" dirty="0">
                <a:solidFill>
                  <a:prstClr val="black"/>
                </a:solidFill>
                <a:latin typeface="Times New Roman"/>
                <a:ea typeface="Times New Roman"/>
              </a:rPr>
              <a:t>    ІІІ група:</a:t>
            </a:r>
            <a:r>
              <a:rPr lang="ru-RU" sz="2800" dirty="0">
                <a:solidFill>
                  <a:prstClr val="black"/>
                </a:solidFill>
              </a:rPr>
              <a:t> </a:t>
            </a:r>
            <a:r>
              <a:rPr lang="uk-UA" sz="2800" dirty="0">
                <a:solidFill>
                  <a:srgbClr val="000000"/>
                </a:solidFill>
                <a:latin typeface="Times New Roman"/>
                <a:ea typeface="Times New Roman"/>
              </a:rPr>
              <a:t>переконати в тому, що рухова активність – основа  </a:t>
            </a:r>
            <a:r>
              <a:rPr lang="uk-UA" sz="2800" dirty="0">
                <a:latin typeface="Times New Roman"/>
                <a:ea typeface="Times New Roman"/>
              </a:rPr>
              <a:t>здоров’я.</a:t>
            </a:r>
            <a:endParaRPr lang="ru-RU" sz="2800" dirty="0"/>
          </a:p>
        </p:txBody>
      </p:sp>
    </p:spTree>
    <p:extLst>
      <p:ext uri="{BB962C8B-B14F-4D97-AF65-F5344CB8AC3E}">
        <p14:creationId xmlns:p14="http://schemas.microsoft.com/office/powerpoint/2010/main" val="24963235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descr="https://ytimg.googleusercontent.com/vi/1Wt2nk6VoE8/mqdefau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2" name="Picture 2" descr="http://vivat.ucoz.org/bio1/slajd1-34.jpg"/>
          <p:cNvPicPr>
            <a:picLocks noChangeAspect="1" noChangeArrowheads="1"/>
          </p:cNvPicPr>
          <p:nvPr/>
        </p:nvPicPr>
        <p:blipFill>
          <a:blip r:embed="rId2" cstate="print"/>
          <a:srcRect/>
          <a:stretch>
            <a:fillRect/>
          </a:stretch>
        </p:blipFill>
        <p:spPr bwMode="auto">
          <a:xfrm>
            <a:off x="0" y="2000240"/>
            <a:ext cx="5357818" cy="4143404"/>
          </a:xfrm>
          <a:prstGeom prst="rect">
            <a:avLst/>
          </a:prstGeom>
          <a:noFill/>
        </p:spPr>
      </p:pic>
      <p:sp>
        <p:nvSpPr>
          <p:cNvPr id="5" name="TextBox 4"/>
          <p:cNvSpPr txBox="1"/>
          <p:nvPr/>
        </p:nvSpPr>
        <p:spPr>
          <a:xfrm>
            <a:off x="0" y="1711936"/>
            <a:ext cx="5710034" cy="1077218"/>
          </a:xfrm>
          <a:prstGeom prst="rect">
            <a:avLst/>
          </a:prstGeom>
          <a:solidFill>
            <a:schemeClr val="bg1"/>
          </a:solidFill>
        </p:spPr>
        <p:txBody>
          <a:bodyPr wrap="square" rtlCol="0">
            <a:spAutoFit/>
          </a:bodyPr>
          <a:lstStyle/>
          <a:p>
            <a:pPr algn="ctr"/>
            <a:r>
              <a:rPr lang="uk-UA" sz="3200" b="1" dirty="0">
                <a:solidFill>
                  <a:srgbClr val="0070C0"/>
                </a:solidFill>
                <a:latin typeface="Times New Roman" pitchFamily="18" charset="0"/>
                <a:cs typeface="Times New Roman" pitchFamily="18" charset="0"/>
              </a:rPr>
              <a:t>Рухова активність – основа  здоров</a:t>
            </a:r>
            <a:r>
              <a:rPr lang="en-US" sz="3200" b="1" dirty="0">
                <a:solidFill>
                  <a:srgbClr val="0070C0"/>
                </a:solidFill>
                <a:latin typeface="Times New Roman" pitchFamily="18" charset="0"/>
                <a:cs typeface="Times New Roman" pitchFamily="18" charset="0"/>
              </a:rPr>
              <a:t>’</a:t>
            </a:r>
            <a:r>
              <a:rPr lang="uk-UA" sz="3200" b="1" dirty="0">
                <a:solidFill>
                  <a:srgbClr val="0070C0"/>
                </a:solidFill>
                <a:latin typeface="Times New Roman" pitchFamily="18" charset="0"/>
                <a:cs typeface="Times New Roman" pitchFamily="18" charset="0"/>
              </a:rPr>
              <a:t>я.  </a:t>
            </a:r>
            <a:endParaRPr lang="ru-RU" sz="3200" b="1" dirty="0">
              <a:solidFill>
                <a:srgbClr val="0070C0"/>
              </a:solidFill>
              <a:latin typeface="Times New Roman" pitchFamily="18" charset="0"/>
              <a:cs typeface="Times New Roman" pitchFamily="18" charset="0"/>
            </a:endParaRPr>
          </a:p>
        </p:txBody>
      </p:sp>
      <p:pic>
        <p:nvPicPr>
          <p:cNvPr id="5122" name="Picture 2" descr="http://diety.pp.ua/uploads/posts/2015-03/korist-skandinavskoyi-hodbi-vdeo-tehnki-peresuvannya-yak-shudnuti-pri-skandinavskoyi-hodb_375.jpeg"/>
          <p:cNvPicPr>
            <a:picLocks noChangeAspect="1" noChangeArrowheads="1"/>
          </p:cNvPicPr>
          <p:nvPr/>
        </p:nvPicPr>
        <p:blipFill>
          <a:blip r:embed="rId3" cstate="print"/>
          <a:srcRect/>
          <a:stretch>
            <a:fillRect/>
          </a:stretch>
        </p:blipFill>
        <p:spPr bwMode="auto">
          <a:xfrm>
            <a:off x="5558940" y="1071818"/>
            <a:ext cx="3190864" cy="2357454"/>
          </a:xfrm>
          <a:prstGeom prst="rect">
            <a:avLst/>
          </a:prstGeom>
          <a:noFill/>
        </p:spPr>
      </p:pic>
      <p:pic>
        <p:nvPicPr>
          <p:cNvPr id="7" name="Picture 2" descr="https://lh3.googleusercontent.com/riQMsy7tQKVvO1t5vGpKbZeOV8pRDgSfOJxP6SYnucq7Ur8QRk53c7Fh5Khu9jILbQ26E-I=s630-fcrop64=1,00000000fe92ffff"/>
          <p:cNvPicPr>
            <a:picLocks noChangeAspect="1" noChangeArrowheads="1"/>
          </p:cNvPicPr>
          <p:nvPr/>
        </p:nvPicPr>
        <p:blipFill>
          <a:blip r:embed="rId4" cstate="print"/>
          <a:srcRect/>
          <a:stretch>
            <a:fillRect/>
          </a:stretch>
        </p:blipFill>
        <p:spPr bwMode="auto">
          <a:xfrm>
            <a:off x="5572132" y="3861048"/>
            <a:ext cx="3221480" cy="234083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47291"/>
            <a:ext cx="9144000" cy="1200329"/>
          </a:xfrm>
          <a:prstGeom prst="rect">
            <a:avLst/>
          </a:prstGeom>
        </p:spPr>
        <p:txBody>
          <a:bodyPr wrap="square">
            <a:spAutoFit/>
          </a:bodyPr>
          <a:lstStyle/>
          <a:p>
            <a:r>
              <a:rPr lang="uk-UA" sz="3600" b="1" i="1" dirty="0">
                <a:solidFill>
                  <a:prstClr val="black"/>
                </a:solidFill>
                <a:latin typeface="Times New Roman"/>
                <a:ea typeface="Times New Roman"/>
                <a:cs typeface="+mj-cs"/>
              </a:rPr>
              <a:t>Вправа «Скарбничка народної </a:t>
            </a:r>
          </a:p>
          <a:p>
            <a:r>
              <a:rPr lang="uk-UA" sz="3600" b="1" i="1" dirty="0">
                <a:solidFill>
                  <a:prstClr val="black"/>
                </a:solidFill>
                <a:latin typeface="Times New Roman"/>
                <a:ea typeface="Times New Roman"/>
                <a:cs typeface="+mj-cs"/>
              </a:rPr>
              <a:t>                                            мудрості»</a:t>
            </a:r>
            <a:endParaRPr lang="ru-RU"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673" y="3808890"/>
            <a:ext cx="3255073" cy="2465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808890"/>
            <a:ext cx="3676136" cy="2684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79512" y="1347620"/>
            <a:ext cx="8568952" cy="2677656"/>
          </a:xfrm>
          <a:prstGeom prst="rect">
            <a:avLst/>
          </a:prstGeom>
          <a:solidFill>
            <a:schemeClr val="bg1"/>
          </a:solidFill>
        </p:spPr>
        <p:txBody>
          <a:bodyPr wrap="square">
            <a:spAutoFit/>
          </a:bodyPr>
          <a:lstStyle/>
          <a:p>
            <a:pPr>
              <a:lnSpc>
                <a:spcPct val="150000"/>
              </a:lnSpc>
            </a:pPr>
            <a:r>
              <a:rPr lang="uk-UA" sz="2800" dirty="0">
                <a:latin typeface="Times New Roman" pitchFamily="18" charset="0"/>
                <a:cs typeface="Times New Roman" pitchFamily="18" charset="0"/>
              </a:rPr>
              <a:t>Рухайся  більше  –  проживеш  . . .  .</a:t>
            </a:r>
          </a:p>
          <a:p>
            <a:pPr>
              <a:lnSpc>
                <a:spcPct val="150000"/>
              </a:lnSpc>
            </a:pPr>
            <a:r>
              <a:rPr lang="uk-UA" sz="2800" dirty="0">
                <a:latin typeface="Times New Roman" pitchFamily="18" charset="0"/>
                <a:cs typeface="Times New Roman" pitchFamily="18" charset="0"/>
              </a:rPr>
              <a:t>Праця  додає  здоров’я,  а  лінь  –   . . .  .</a:t>
            </a:r>
          </a:p>
          <a:p>
            <a:pPr>
              <a:lnSpc>
                <a:spcPct val="150000"/>
              </a:lnSpc>
            </a:pPr>
            <a:r>
              <a:rPr lang="uk-UA" sz="2800" dirty="0">
                <a:latin typeface="Times New Roman" pitchFamily="18" charset="0"/>
                <a:cs typeface="Times New Roman" pitchFamily="18" charset="0"/>
              </a:rPr>
              <a:t>Здоров’я  маємо  –  не  дбаємо, а втративши  –   . . .  . </a:t>
            </a:r>
          </a:p>
          <a:p>
            <a:pPr>
              <a:lnSpc>
                <a:spcPct val="150000"/>
              </a:lnSpc>
            </a:pPr>
            <a:r>
              <a:rPr lang="uk-UA" sz="2800" dirty="0">
                <a:latin typeface="Times New Roman" pitchFamily="18" charset="0"/>
                <a:cs typeface="Times New Roman" pitchFamily="18" charset="0"/>
              </a:rPr>
              <a:t>Найбільше  багатство  –  . . .   .</a:t>
            </a:r>
          </a:p>
        </p:txBody>
      </p:sp>
    </p:spTree>
    <p:extLst>
      <p:ext uri="{BB962C8B-B14F-4D97-AF65-F5344CB8AC3E}">
        <p14:creationId xmlns:p14="http://schemas.microsoft.com/office/powerpoint/2010/main" val="2558563831"/>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149" y="188640"/>
            <a:ext cx="9144000" cy="769441"/>
          </a:xfrm>
          <a:prstGeom prst="rect">
            <a:avLst/>
          </a:prstGeom>
        </p:spPr>
        <p:txBody>
          <a:bodyPr wrap="square">
            <a:spAutoFit/>
          </a:bodyPr>
          <a:lstStyle/>
          <a:p>
            <a:r>
              <a:rPr lang="uk-UA" sz="4400" b="1" i="1" dirty="0">
                <a:solidFill>
                  <a:prstClr val="black"/>
                </a:solidFill>
                <a:latin typeface="Times New Roman"/>
                <a:ea typeface="Times New Roman"/>
                <a:cs typeface="+mj-cs"/>
              </a:rPr>
              <a:t>      Вправа «Експрес-інтерв’ю»</a:t>
            </a:r>
            <a:endParaRPr lang="ru-RU" dirty="0"/>
          </a:p>
        </p:txBody>
      </p:sp>
      <p:sp>
        <p:nvSpPr>
          <p:cNvPr id="3" name="Прямоугольник 2"/>
          <p:cNvSpPr/>
          <p:nvPr/>
        </p:nvSpPr>
        <p:spPr>
          <a:xfrm>
            <a:off x="199667" y="1196752"/>
            <a:ext cx="8332773" cy="3323987"/>
          </a:xfrm>
          <a:prstGeom prst="rect">
            <a:avLst/>
          </a:prstGeom>
        </p:spPr>
        <p:txBody>
          <a:bodyPr wrap="square">
            <a:spAutoFit/>
          </a:bodyPr>
          <a:lstStyle/>
          <a:p>
            <a:pPr marL="457200" algn="just">
              <a:lnSpc>
                <a:spcPct val="150000"/>
              </a:lnSpc>
              <a:spcAft>
                <a:spcPts val="0"/>
              </a:spcAft>
              <a:tabLst>
                <a:tab pos="630555" algn="l"/>
              </a:tabLst>
            </a:pPr>
            <a:r>
              <a:rPr lang="uk-UA" sz="2800" dirty="0">
                <a:solidFill>
                  <a:srgbClr val="000000"/>
                </a:solidFill>
                <a:latin typeface="Times New Roman"/>
                <a:ea typeface="Times New Roman"/>
                <a:cs typeface="Times New Roman"/>
              </a:rPr>
              <a:t>- Що особисто вам дав сьогоднішній урок?</a:t>
            </a:r>
            <a:endParaRPr lang="ru-RU" sz="2800" dirty="0">
              <a:latin typeface="Calibri"/>
              <a:ea typeface="Times New Roman"/>
              <a:cs typeface="Times New Roman"/>
            </a:endParaRPr>
          </a:p>
          <a:p>
            <a:pPr marL="457200" algn="just">
              <a:lnSpc>
                <a:spcPct val="150000"/>
              </a:lnSpc>
              <a:spcAft>
                <a:spcPts val="0"/>
              </a:spcAft>
              <a:tabLst>
                <a:tab pos="630555" algn="l"/>
              </a:tabLst>
            </a:pPr>
            <a:r>
              <a:rPr lang="uk-UA" sz="2800" dirty="0">
                <a:solidFill>
                  <a:srgbClr val="000000"/>
                </a:solidFill>
                <a:latin typeface="Times New Roman"/>
                <a:ea typeface="Times New Roman"/>
                <a:cs typeface="Times New Roman"/>
              </a:rPr>
              <a:t>- Що вразило чи здивувало?</a:t>
            </a:r>
            <a:endParaRPr lang="ru-RU" sz="2800" dirty="0">
              <a:latin typeface="Calibri"/>
              <a:ea typeface="Times New Roman"/>
              <a:cs typeface="Times New Roman"/>
            </a:endParaRPr>
          </a:p>
          <a:p>
            <a:pPr marL="457200" algn="just">
              <a:lnSpc>
                <a:spcPct val="150000"/>
              </a:lnSpc>
              <a:spcAft>
                <a:spcPts val="0"/>
              </a:spcAft>
              <a:tabLst>
                <a:tab pos="630555" algn="l"/>
              </a:tabLst>
            </a:pPr>
            <a:r>
              <a:rPr lang="uk-UA" sz="2800" dirty="0">
                <a:solidFill>
                  <a:srgbClr val="000000"/>
                </a:solidFill>
                <a:latin typeface="Times New Roman"/>
                <a:ea typeface="Times New Roman"/>
                <a:cs typeface="Times New Roman"/>
              </a:rPr>
              <a:t>- Що будете використовувати у своєму житті?</a:t>
            </a:r>
            <a:endParaRPr lang="ru-RU" sz="2800" dirty="0">
              <a:latin typeface="Calibri"/>
              <a:ea typeface="Times New Roman"/>
              <a:cs typeface="Times New Roman"/>
            </a:endParaRPr>
          </a:p>
          <a:p>
            <a:pPr marL="457200" algn="just">
              <a:lnSpc>
                <a:spcPct val="150000"/>
              </a:lnSpc>
              <a:spcAft>
                <a:spcPts val="0"/>
              </a:spcAft>
              <a:tabLst>
                <a:tab pos="630555" algn="l"/>
              </a:tabLst>
            </a:pPr>
            <a:r>
              <a:rPr lang="uk-UA" sz="2800" dirty="0">
                <a:solidFill>
                  <a:srgbClr val="000000"/>
                </a:solidFill>
                <a:latin typeface="Times New Roman"/>
                <a:ea typeface="Times New Roman"/>
                <a:cs typeface="Times New Roman"/>
              </a:rPr>
              <a:t>- Чи вплинуть знання з вивченої сьогодні теми на ваш спосіб життя?</a:t>
            </a:r>
            <a:endParaRPr lang="ru-RU" sz="2800" dirty="0">
              <a:effectLst/>
              <a:latin typeface="Calibri"/>
              <a:ea typeface="Times New Roman"/>
              <a:cs typeface="Times New Roman"/>
            </a:endParaRPr>
          </a:p>
        </p:txBody>
      </p:sp>
    </p:spTree>
    <p:extLst>
      <p:ext uri="{BB962C8B-B14F-4D97-AF65-F5344CB8AC3E}">
        <p14:creationId xmlns:p14="http://schemas.microsoft.com/office/powerpoint/2010/main" val="377094592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сердц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6" name="Заголовок 5"/>
          <p:cNvSpPr>
            <a:spLocks noGrp="1"/>
          </p:cNvSpPr>
          <p:nvPr>
            <p:ph type="ctrTitle"/>
          </p:nvPr>
        </p:nvSpPr>
        <p:spPr>
          <a:xfrm>
            <a:off x="3779912" y="332656"/>
            <a:ext cx="5112568" cy="5184576"/>
          </a:xfrm>
        </p:spPr>
        <p:txBody>
          <a:bodyPr>
            <a:normAutofit/>
          </a:bodyPr>
          <a:lstStyle/>
          <a:p>
            <a:pPr algn="l"/>
            <a:r>
              <a:rPr lang="uk-UA" sz="3200" b="1" i="1" dirty="0">
                <a:solidFill>
                  <a:schemeClr val="tx1"/>
                </a:solidFill>
                <a:latin typeface="Times New Roman" pitchFamily="18" charset="0"/>
                <a:cs typeface="Times New Roman" pitchFamily="18" charset="0"/>
              </a:rPr>
              <a:t>Тема. Опора та рух.</a:t>
            </a:r>
            <a:br>
              <a:rPr lang="uk-UA" sz="3200" b="1" i="1" dirty="0">
                <a:solidFill>
                  <a:schemeClr val="tx1"/>
                </a:solidFill>
                <a:latin typeface="Times New Roman" pitchFamily="18" charset="0"/>
                <a:cs typeface="Times New Roman" pitchFamily="18" charset="0"/>
              </a:rPr>
            </a:br>
            <a:br>
              <a:rPr lang="uk-UA" sz="3600" b="1" i="1" dirty="0">
                <a:solidFill>
                  <a:srgbClr val="003300"/>
                </a:solidFill>
                <a:latin typeface="Times New Roman" pitchFamily="18" charset="0"/>
                <a:cs typeface="Times New Roman" pitchFamily="18" charset="0"/>
              </a:rPr>
            </a:br>
            <a:r>
              <a:rPr lang="uk-UA" sz="3200" b="1" i="1" dirty="0">
                <a:solidFill>
                  <a:srgbClr val="003300"/>
                </a:solidFill>
                <a:latin typeface="Times New Roman" pitchFamily="18" charset="0"/>
                <a:cs typeface="Times New Roman" pitchFamily="18" charset="0"/>
              </a:rPr>
              <a:t>Тема уроку. </a:t>
            </a:r>
            <a:r>
              <a:rPr lang="uk-UA" sz="3200" b="1" i="1" dirty="0">
                <a:solidFill>
                  <a:srgbClr val="006600"/>
                </a:solidFill>
                <a:latin typeface="Times New Roman" pitchFamily="18" charset="0"/>
                <a:cs typeface="Times New Roman" pitchFamily="18" charset="0"/>
              </a:rPr>
              <a:t>Розвиток опорно-рухової системи людини з віком.</a:t>
            </a:r>
            <a:br>
              <a:rPr lang="uk-UA" sz="3200" b="1" i="1" dirty="0">
                <a:solidFill>
                  <a:srgbClr val="006600"/>
                </a:solidFill>
                <a:latin typeface="Times New Roman" pitchFamily="18" charset="0"/>
                <a:cs typeface="Times New Roman" pitchFamily="18" charset="0"/>
              </a:rPr>
            </a:br>
            <a:r>
              <a:rPr lang="uk-UA" sz="3200" b="1" i="1" dirty="0">
                <a:solidFill>
                  <a:srgbClr val="006600"/>
                </a:solidFill>
                <a:latin typeface="Times New Roman" pitchFamily="18" charset="0"/>
                <a:cs typeface="Times New Roman" pitchFamily="18" charset="0"/>
              </a:rPr>
              <a:t>Профілактика порушень опорно-рухової системи</a:t>
            </a:r>
            <a:r>
              <a:rPr lang="ru-RU" sz="3200" b="1" i="1" dirty="0">
                <a:solidFill>
                  <a:srgbClr val="006600"/>
                </a:solidFill>
                <a:latin typeface="Times New Roman" pitchFamily="18" charset="0"/>
                <a:cs typeface="Times New Roman" pitchFamily="18" charset="0"/>
              </a:rPr>
              <a:t>.</a:t>
            </a:r>
            <a:br>
              <a:rPr lang="ru-RU" sz="3200" b="1" i="1" dirty="0">
                <a:solidFill>
                  <a:srgbClr val="006600"/>
                </a:solidFill>
                <a:latin typeface="Times New Roman" pitchFamily="18" charset="0"/>
                <a:cs typeface="Times New Roman" pitchFamily="18" charset="0"/>
              </a:rPr>
            </a:br>
            <a:r>
              <a:rPr lang="ru-RU" sz="3200" b="1" i="1" dirty="0">
                <a:solidFill>
                  <a:srgbClr val="008000"/>
                </a:solidFill>
                <a:latin typeface="Times New Roman" pitchFamily="18" charset="0"/>
                <a:cs typeface="Times New Roman" pitchFamily="18" charset="0"/>
              </a:rPr>
              <a:t>                              </a:t>
            </a:r>
            <a:r>
              <a:rPr lang="ru-RU" sz="3600" b="1" i="1" dirty="0">
                <a:solidFill>
                  <a:srgbClr val="008000"/>
                </a:solidFill>
                <a:latin typeface="Times New Roman" pitchFamily="18" charset="0"/>
                <a:cs typeface="Times New Roman" pitchFamily="18" charset="0"/>
              </a:rPr>
              <a:t> </a:t>
            </a: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16632"/>
            <a:ext cx="5882019" cy="769441"/>
          </a:xfrm>
          <a:prstGeom prst="rect">
            <a:avLst/>
          </a:prstGeom>
        </p:spPr>
        <p:txBody>
          <a:bodyPr wrap="square">
            <a:spAutoFit/>
          </a:bodyPr>
          <a:lstStyle/>
          <a:p>
            <a:r>
              <a:rPr lang="uk-UA" sz="4400" b="1" i="1" dirty="0">
                <a:solidFill>
                  <a:prstClr val="black"/>
                </a:solidFill>
                <a:latin typeface="Times New Roman"/>
                <a:ea typeface="Times New Roman"/>
                <a:cs typeface="+mj-cs"/>
              </a:rPr>
              <a:t>Домашнє завдання</a:t>
            </a:r>
            <a:endParaRPr lang="ru-RU" dirty="0"/>
          </a:p>
        </p:txBody>
      </p:sp>
      <p:sp>
        <p:nvSpPr>
          <p:cNvPr id="3" name="Прямоугольник 2"/>
          <p:cNvSpPr/>
          <p:nvPr/>
        </p:nvSpPr>
        <p:spPr>
          <a:xfrm>
            <a:off x="395536" y="1407197"/>
            <a:ext cx="7920880" cy="2608535"/>
          </a:xfrm>
          <a:prstGeom prst="rect">
            <a:avLst/>
          </a:prstGeom>
          <a:solidFill>
            <a:schemeClr val="bg1"/>
          </a:solidFill>
        </p:spPr>
        <p:txBody>
          <a:bodyPr wrap="square">
            <a:spAutoFit/>
          </a:bodyPr>
          <a:lstStyle/>
          <a:p>
            <a:pPr marL="457200" algn="just">
              <a:lnSpc>
                <a:spcPct val="150000"/>
              </a:lnSpc>
              <a:spcAft>
                <a:spcPts val="0"/>
              </a:spcAft>
            </a:pPr>
            <a:r>
              <a:rPr lang="uk-UA" sz="2800" b="1" i="1" dirty="0">
                <a:solidFill>
                  <a:srgbClr val="000000"/>
                </a:solidFill>
                <a:latin typeface="Times New Roman"/>
                <a:ea typeface="Times New Roman"/>
                <a:cs typeface="Times New Roman"/>
              </a:rPr>
              <a:t>Обов’язкове:</a:t>
            </a:r>
            <a:r>
              <a:rPr lang="uk-UA" sz="2800" dirty="0">
                <a:solidFill>
                  <a:srgbClr val="000000"/>
                </a:solidFill>
                <a:latin typeface="Times New Roman"/>
                <a:ea typeface="Times New Roman"/>
                <a:cs typeface="Times New Roman"/>
              </a:rPr>
              <a:t> опрацювати </a:t>
            </a:r>
            <a:r>
              <a:rPr lang="uk-UA" sz="2800" dirty="0">
                <a:latin typeface="Calibri"/>
                <a:ea typeface="Calibri"/>
                <a:cs typeface="Times New Roman"/>
              </a:rPr>
              <a:t>§</a:t>
            </a:r>
            <a:r>
              <a:rPr lang="uk-UA" sz="2800" dirty="0">
                <a:solidFill>
                  <a:srgbClr val="000000"/>
                </a:solidFill>
                <a:latin typeface="Times New Roman"/>
                <a:ea typeface="Calibri"/>
                <a:cs typeface="Times New Roman"/>
              </a:rPr>
              <a:t>6</a:t>
            </a:r>
            <a:r>
              <a:rPr lang="uk-UA" sz="2800" dirty="0">
                <a:solidFill>
                  <a:srgbClr val="000000"/>
                </a:solidFill>
                <a:latin typeface="Times New Roman"/>
                <a:ea typeface="Times New Roman"/>
                <a:cs typeface="Times New Roman"/>
              </a:rPr>
              <a:t>, виконати завдання 6 (с. 35)</a:t>
            </a:r>
          </a:p>
          <a:p>
            <a:pPr marL="457200" algn="just">
              <a:lnSpc>
                <a:spcPct val="150000"/>
              </a:lnSpc>
              <a:spcAft>
                <a:spcPts val="0"/>
              </a:spcAft>
            </a:pPr>
            <a:r>
              <a:rPr lang="uk-UA" sz="2800" b="1" i="1" dirty="0">
                <a:solidFill>
                  <a:srgbClr val="000000"/>
                </a:solidFill>
                <a:latin typeface="Times New Roman"/>
                <a:ea typeface="Times New Roman"/>
                <a:cs typeface="Times New Roman"/>
              </a:rPr>
              <a:t>За бажанням: </a:t>
            </a:r>
            <a:r>
              <a:rPr lang="uk-UA" sz="2800" dirty="0">
                <a:solidFill>
                  <a:srgbClr val="000000"/>
                </a:solidFill>
                <a:latin typeface="Times New Roman"/>
                <a:ea typeface="Times New Roman"/>
                <a:cs typeface="Times New Roman"/>
              </a:rPr>
              <a:t>скласти кросворд «Опорно-рухова система»</a:t>
            </a:r>
            <a:endParaRPr lang="ru-RU" sz="2800" dirty="0">
              <a:effectLst/>
              <a:latin typeface="Calibri"/>
              <a:ea typeface="Times New Roman"/>
              <a:cs typeface="Times New Roman"/>
            </a:endParaRPr>
          </a:p>
        </p:txBody>
      </p:sp>
    </p:spTree>
    <p:extLst>
      <p:ext uri="{BB962C8B-B14F-4D97-AF65-F5344CB8AC3E}">
        <p14:creationId xmlns:p14="http://schemas.microsoft.com/office/powerpoint/2010/main" val="236522492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57733" y="1772816"/>
            <a:ext cx="7034747" cy="4524315"/>
          </a:xfrm>
          <a:prstGeom prst="rect">
            <a:avLst/>
          </a:prstGeom>
        </p:spPr>
        <p:txBody>
          <a:bodyPr wrap="square">
            <a:spAutoFit/>
          </a:bodyPr>
          <a:lstStyle/>
          <a:p>
            <a:pPr marL="342900" lvl="0" indent="-342900" algn="just">
              <a:spcAft>
                <a:spcPts val="0"/>
              </a:spcAft>
              <a:buFont typeface="Times New Roman"/>
              <a:buChar char="-"/>
            </a:pPr>
            <a:r>
              <a:rPr lang="uk-UA" sz="2400" dirty="0">
                <a:solidFill>
                  <a:srgbClr val="1D1B11"/>
                </a:solidFill>
                <a:latin typeface="Times New Roman"/>
                <a:ea typeface="Times New Roman"/>
                <a:cs typeface="Times New Roman"/>
              </a:rPr>
              <a:t>ознайомитися  зі  змінами в розвитку опорно-рухової системи людини з віком  та найбільш поширеними видами  порушень опорно-рухової системи; </a:t>
            </a:r>
            <a:endParaRPr lang="ru-RU" sz="2400" dirty="0">
              <a:latin typeface="Calibri"/>
              <a:ea typeface="Times New Roman"/>
              <a:cs typeface="Times New Roman"/>
            </a:endParaRPr>
          </a:p>
          <a:p>
            <a:pPr marL="342900" lvl="0" indent="-342900" algn="just">
              <a:spcAft>
                <a:spcPts val="0"/>
              </a:spcAft>
              <a:buFont typeface="Times New Roman"/>
              <a:buChar char="-"/>
            </a:pPr>
            <a:r>
              <a:rPr lang="uk-UA" sz="2400" dirty="0">
                <a:solidFill>
                  <a:srgbClr val="1D1B11"/>
                </a:solidFill>
                <a:latin typeface="Times New Roman"/>
                <a:ea typeface="Times New Roman"/>
                <a:cs typeface="Times New Roman"/>
              </a:rPr>
              <a:t>поглибити знання про </a:t>
            </a:r>
            <a:r>
              <a:rPr lang="uk-UA" sz="2400" dirty="0">
                <a:latin typeface="Times New Roman"/>
                <a:ea typeface="Times New Roman"/>
                <a:cs typeface="Times New Roman"/>
              </a:rPr>
              <a:t>роль рухової активності для збереження здоров’я;</a:t>
            </a:r>
            <a:endParaRPr lang="ru-RU" sz="2400" dirty="0">
              <a:latin typeface="Calibri"/>
              <a:ea typeface="Times New Roman"/>
              <a:cs typeface="Times New Roman"/>
            </a:endParaRPr>
          </a:p>
          <a:p>
            <a:pPr marL="342900" lvl="0" indent="-342900" algn="just">
              <a:spcAft>
                <a:spcPts val="0"/>
              </a:spcAft>
              <a:buFont typeface="Times New Roman"/>
              <a:buChar char="-"/>
            </a:pPr>
            <a:r>
              <a:rPr lang="uk-UA" sz="2400" dirty="0">
                <a:latin typeface="Times New Roman"/>
                <a:ea typeface="Times New Roman"/>
                <a:cs typeface="Times New Roman"/>
              </a:rPr>
              <a:t>розробити правила профілактики порушень опорно-рухової системи;</a:t>
            </a:r>
            <a:endParaRPr lang="ru-RU" sz="2400" dirty="0">
              <a:latin typeface="Calibri"/>
              <a:ea typeface="Times New Roman"/>
              <a:cs typeface="Times New Roman"/>
            </a:endParaRPr>
          </a:p>
          <a:p>
            <a:pPr marL="342900" lvl="0" indent="-342900" algn="just">
              <a:spcAft>
                <a:spcPts val="0"/>
              </a:spcAft>
              <a:buFont typeface="Times New Roman"/>
              <a:buChar char="-"/>
            </a:pPr>
            <a:r>
              <a:rPr lang="uk-UA" sz="2400" dirty="0">
                <a:solidFill>
                  <a:srgbClr val="1D1B11"/>
                </a:solidFill>
                <a:latin typeface="Times New Roman"/>
                <a:ea typeface="Times New Roman"/>
              </a:rPr>
              <a:t>розвивати вміння  організовувати й оцінювати свою діяльність, застосовувати знання </a:t>
            </a:r>
            <a:r>
              <a:rPr lang="uk-UA" sz="2400" dirty="0">
                <a:latin typeface="Times New Roman"/>
                <a:ea typeface="Times New Roman"/>
              </a:rPr>
              <a:t>для попередження захворювань опорно-рухової системи.</a:t>
            </a:r>
            <a:endParaRPr lang="ru-RU" sz="2400" dirty="0">
              <a:effectLst/>
              <a:ea typeface="Times New Roman"/>
            </a:endParaRPr>
          </a:p>
        </p:txBody>
      </p:sp>
      <p:sp>
        <p:nvSpPr>
          <p:cNvPr id="3" name="Прямоугольник 2"/>
          <p:cNvSpPr/>
          <p:nvPr/>
        </p:nvSpPr>
        <p:spPr>
          <a:xfrm>
            <a:off x="168358" y="836712"/>
            <a:ext cx="3824509" cy="646331"/>
          </a:xfrm>
          <a:prstGeom prst="rect">
            <a:avLst/>
          </a:prstGeom>
        </p:spPr>
        <p:txBody>
          <a:bodyPr wrap="none">
            <a:spAutoFit/>
          </a:bodyPr>
          <a:lstStyle/>
          <a:p>
            <a:r>
              <a:rPr lang="uk-UA" sz="3600" b="1" i="1" dirty="0">
                <a:solidFill>
                  <a:prstClr val="black"/>
                </a:solidFill>
                <a:latin typeface="Times New Roman"/>
                <a:ea typeface="Times New Roman"/>
                <a:cs typeface="+mj-cs"/>
              </a:rPr>
              <a:t>Мета і завдання: </a:t>
            </a:r>
            <a:endParaRPr lang="ru-RU" sz="3600" dirty="0"/>
          </a:p>
        </p:txBody>
      </p:sp>
    </p:spTree>
    <p:extLst>
      <p:ext uri="{BB962C8B-B14F-4D97-AF65-F5344CB8AC3E}">
        <p14:creationId xmlns:p14="http://schemas.microsoft.com/office/powerpoint/2010/main" val="47352236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1124744"/>
            <a:ext cx="3031920" cy="646331"/>
          </a:xfrm>
          <a:prstGeom prst="rect">
            <a:avLst/>
          </a:prstGeom>
        </p:spPr>
        <p:txBody>
          <a:bodyPr wrap="none">
            <a:spAutoFit/>
          </a:bodyPr>
          <a:lstStyle/>
          <a:p>
            <a:pPr algn="ctr"/>
            <a:r>
              <a:rPr lang="uk-UA" sz="3600" b="1" i="1" dirty="0">
                <a:solidFill>
                  <a:prstClr val="black"/>
                </a:solidFill>
                <a:latin typeface="Times New Roman"/>
                <a:ea typeface="Times New Roman"/>
                <a:cs typeface="+mj-cs"/>
              </a:rPr>
              <a:t>План роботи</a:t>
            </a:r>
            <a:endParaRPr lang="ru-RU" sz="3600" dirty="0"/>
          </a:p>
        </p:txBody>
      </p:sp>
      <p:sp>
        <p:nvSpPr>
          <p:cNvPr id="3" name="Прямоугольник 2"/>
          <p:cNvSpPr/>
          <p:nvPr/>
        </p:nvSpPr>
        <p:spPr>
          <a:xfrm>
            <a:off x="1835696" y="2204864"/>
            <a:ext cx="7128792" cy="1970796"/>
          </a:xfrm>
          <a:prstGeom prst="rect">
            <a:avLst/>
          </a:prstGeom>
          <a:solidFill>
            <a:schemeClr val="bg1"/>
          </a:solidFill>
        </p:spPr>
        <p:txBody>
          <a:bodyPr wrap="square">
            <a:spAutoFit/>
          </a:bodyPr>
          <a:lstStyle/>
          <a:p>
            <a:pPr marL="792480" indent="-342900" algn="just">
              <a:lnSpc>
                <a:spcPct val="115000"/>
              </a:lnSpc>
              <a:spcBef>
                <a:spcPts val="720"/>
              </a:spcBef>
              <a:spcAft>
                <a:spcPts val="0"/>
              </a:spcAft>
              <a:buAutoNum type="arabicPeriod"/>
              <a:tabLst>
                <a:tab pos="213360" algn="l"/>
              </a:tabLst>
            </a:pPr>
            <a:r>
              <a:rPr lang="uk-UA" sz="2400" spc="-5" dirty="0">
                <a:latin typeface="Times New Roman"/>
                <a:ea typeface="Times New Roman"/>
                <a:cs typeface="Times New Roman"/>
              </a:rPr>
              <a:t>Повідомлення «фахівців», доповнення схеми опорного конспекту учасниками груп-слухачів.  </a:t>
            </a:r>
          </a:p>
          <a:p>
            <a:pPr marL="792480" indent="-342900">
              <a:lnSpc>
                <a:spcPct val="115000"/>
              </a:lnSpc>
              <a:spcBef>
                <a:spcPts val="720"/>
              </a:spcBef>
              <a:spcAft>
                <a:spcPts val="0"/>
              </a:spcAft>
              <a:buAutoNum type="arabicPeriod"/>
              <a:tabLst>
                <a:tab pos="213360" algn="l"/>
              </a:tabLst>
            </a:pPr>
            <a:r>
              <a:rPr lang="uk-UA" sz="2400" spc="-5" dirty="0">
                <a:latin typeface="Times New Roman"/>
                <a:ea typeface="Times New Roman"/>
                <a:cs typeface="Times New Roman"/>
              </a:rPr>
              <a:t> Формулювання висновків.</a:t>
            </a:r>
            <a:endParaRPr lang="ru-RU" sz="2400" dirty="0">
              <a:latin typeface="Calibri"/>
              <a:ea typeface="Times New Roman"/>
              <a:cs typeface="Times New Roman"/>
            </a:endParaRPr>
          </a:p>
          <a:p>
            <a:pPr marL="792480" indent="-342900">
              <a:lnSpc>
                <a:spcPct val="115000"/>
              </a:lnSpc>
              <a:spcBef>
                <a:spcPts val="720"/>
              </a:spcBef>
              <a:spcAft>
                <a:spcPts val="0"/>
              </a:spcAft>
              <a:buAutoNum type="arabicPeriod"/>
              <a:tabLst>
                <a:tab pos="213360" algn="l"/>
              </a:tabLst>
            </a:pPr>
            <a:r>
              <a:rPr lang="uk-UA" sz="2400" dirty="0">
                <a:latin typeface="Times New Roman"/>
                <a:ea typeface="Times New Roman"/>
                <a:cs typeface="Times New Roman"/>
              </a:rPr>
              <a:t>Розв’язування задач, виконання вправ</a:t>
            </a:r>
            <a:r>
              <a:rPr lang="uk-UA" sz="2400" i="1" dirty="0">
                <a:latin typeface="Times New Roman"/>
                <a:ea typeface="Times New Roman"/>
                <a:cs typeface="Times New Roman"/>
              </a:rPr>
              <a:t>.</a:t>
            </a:r>
            <a:endParaRPr lang="ru-RU" sz="2400" dirty="0">
              <a:effectLst/>
              <a:latin typeface="Calibri"/>
              <a:ea typeface="Times New Roman"/>
              <a:cs typeface="Times New Roman"/>
            </a:endParaRPr>
          </a:p>
        </p:txBody>
      </p:sp>
    </p:spTree>
    <p:extLst>
      <p:ext uri="{BB962C8B-B14F-4D97-AF65-F5344CB8AC3E}">
        <p14:creationId xmlns:p14="http://schemas.microsoft.com/office/powerpoint/2010/main" val="264677067"/>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908720"/>
            <a:ext cx="7992888" cy="3631763"/>
          </a:xfrm>
          <a:prstGeom prst="rect">
            <a:avLst/>
          </a:prstGeom>
        </p:spPr>
        <p:txBody>
          <a:bodyPr wrap="square">
            <a:spAutoFit/>
          </a:bodyPr>
          <a:lstStyle/>
          <a:p>
            <a:pPr indent="449580" algn="just">
              <a:lnSpc>
                <a:spcPct val="115000"/>
              </a:lnSpc>
              <a:spcAft>
                <a:spcPts val="0"/>
              </a:spcAft>
            </a:pPr>
            <a:r>
              <a:rPr lang="ru-RU" sz="2400" b="1" dirty="0">
                <a:solidFill>
                  <a:srgbClr val="00B050"/>
                </a:solidFill>
                <a:latin typeface="Times New Roman"/>
                <a:ea typeface="Times New Roman"/>
                <a:cs typeface="Times New Roman"/>
              </a:rPr>
              <a:t> </a:t>
            </a:r>
            <a:r>
              <a:rPr lang="uk-UA" sz="2800" b="1" dirty="0">
                <a:solidFill>
                  <a:srgbClr val="00B050"/>
                </a:solidFill>
                <a:latin typeface="Times New Roman"/>
                <a:ea typeface="Times New Roman"/>
                <a:cs typeface="Times New Roman"/>
              </a:rPr>
              <a:t>1. Вікові особливості опорно-рухової системи людини.</a:t>
            </a:r>
          </a:p>
          <a:p>
            <a:pPr indent="449580" algn="just">
              <a:lnSpc>
                <a:spcPct val="115000"/>
              </a:lnSpc>
              <a:spcAft>
                <a:spcPts val="0"/>
              </a:spcAft>
            </a:pPr>
            <a:r>
              <a:rPr lang="uk-UA" sz="2400" b="1" dirty="0">
                <a:solidFill>
                  <a:srgbClr val="00B050"/>
                </a:solidFill>
                <a:latin typeface="Times New Roman"/>
                <a:ea typeface="Times New Roman"/>
                <a:cs typeface="Times New Roman"/>
              </a:rPr>
              <a:t> (Повідомлення  «біологів»)</a:t>
            </a:r>
            <a:endParaRPr lang="ru-RU" sz="2400" dirty="0">
              <a:latin typeface="Calibri"/>
              <a:ea typeface="Times New Roman"/>
              <a:cs typeface="Times New Roman"/>
            </a:endParaRPr>
          </a:p>
          <a:p>
            <a:pPr algn="just">
              <a:lnSpc>
                <a:spcPct val="115000"/>
              </a:lnSpc>
              <a:spcAft>
                <a:spcPts val="0"/>
              </a:spcAft>
            </a:pPr>
            <a:r>
              <a:rPr lang="uk-UA" sz="2400" b="1" i="1" dirty="0">
                <a:solidFill>
                  <a:srgbClr val="0070C0"/>
                </a:solidFill>
                <a:latin typeface="Times New Roman"/>
                <a:ea typeface="Times New Roman"/>
                <a:cs typeface="Times New Roman"/>
              </a:rPr>
              <a:t>          </a:t>
            </a:r>
          </a:p>
          <a:p>
            <a:pPr algn="just">
              <a:lnSpc>
                <a:spcPct val="115000"/>
              </a:lnSpc>
              <a:spcAft>
                <a:spcPts val="0"/>
              </a:spcAft>
            </a:pPr>
            <a:r>
              <a:rPr lang="uk-UA" sz="2400" b="1" i="1" dirty="0">
                <a:solidFill>
                  <a:srgbClr val="002060"/>
                </a:solidFill>
                <a:latin typeface="Times New Roman"/>
                <a:ea typeface="Times New Roman"/>
                <a:cs typeface="Times New Roman"/>
              </a:rPr>
              <a:t>Завдання для «ортопедів» та «гігієністів»:</a:t>
            </a:r>
            <a:endParaRPr lang="ru-RU" sz="2400" dirty="0">
              <a:solidFill>
                <a:srgbClr val="002060"/>
              </a:solidFill>
              <a:latin typeface="Calibri"/>
              <a:ea typeface="Times New Roman"/>
              <a:cs typeface="Times New Roman"/>
            </a:endParaRPr>
          </a:p>
          <a:p>
            <a:pPr marL="342900" lvl="0" indent="-342900" algn="just">
              <a:lnSpc>
                <a:spcPct val="115000"/>
              </a:lnSpc>
              <a:spcAft>
                <a:spcPts val="0"/>
              </a:spcAft>
              <a:buFont typeface="Times New Roman"/>
              <a:buChar char="-"/>
            </a:pPr>
            <a:r>
              <a:rPr lang="uk-UA" sz="2400" b="1" i="1" dirty="0">
                <a:solidFill>
                  <a:srgbClr val="002060"/>
                </a:solidFill>
                <a:latin typeface="Times New Roman"/>
                <a:ea typeface="Times New Roman"/>
                <a:cs typeface="Times New Roman"/>
              </a:rPr>
              <a:t>Допишіть речення, вставте пропущені слова і фрази.</a:t>
            </a:r>
            <a:endParaRPr lang="ru-RU" sz="2400" dirty="0">
              <a:solidFill>
                <a:srgbClr val="002060"/>
              </a:solidFill>
              <a:latin typeface="Calibri"/>
              <a:ea typeface="Times New Roman"/>
              <a:cs typeface="Times New Roman"/>
            </a:endParaRPr>
          </a:p>
          <a:p>
            <a:pPr marL="342900" lvl="0" indent="-342900" algn="just">
              <a:lnSpc>
                <a:spcPct val="115000"/>
              </a:lnSpc>
              <a:spcAft>
                <a:spcPts val="0"/>
              </a:spcAft>
              <a:buFont typeface="Times New Roman"/>
              <a:buChar char="-"/>
            </a:pPr>
            <a:r>
              <a:rPr lang="uk-UA" sz="2400" b="1" i="1" dirty="0">
                <a:solidFill>
                  <a:srgbClr val="002060"/>
                </a:solidFill>
                <a:latin typeface="Times New Roman"/>
                <a:ea typeface="Times New Roman"/>
                <a:cs typeface="Times New Roman"/>
              </a:rPr>
              <a:t>Зробіть висновок про зміни опорно-рухової системи у дитячому та підлітковому віці.</a:t>
            </a:r>
            <a:endParaRPr lang="ru-RU" sz="2400" dirty="0">
              <a:solidFill>
                <a:srgbClr val="002060"/>
              </a:solidFill>
              <a:effectLst/>
              <a:latin typeface="Calibri"/>
              <a:ea typeface="Times New Roman"/>
              <a:cs typeface="Times New Roman"/>
            </a:endParaRPr>
          </a:p>
        </p:txBody>
      </p:sp>
    </p:spTree>
    <p:extLst>
      <p:ext uri="{BB962C8B-B14F-4D97-AF65-F5344CB8AC3E}">
        <p14:creationId xmlns:p14="http://schemas.microsoft.com/office/powerpoint/2010/main" val="1951081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narodna-osvita.com.ua/uploads/bazanova-8-bio/bazanova-8-bio-81.jpg"/>
          <p:cNvPicPr>
            <a:picLocks noChangeAspect="1" noChangeArrowheads="1"/>
          </p:cNvPicPr>
          <p:nvPr/>
        </p:nvPicPr>
        <p:blipFill>
          <a:blip r:embed="rId2" cstate="print"/>
          <a:srcRect/>
          <a:stretch>
            <a:fillRect/>
          </a:stretch>
        </p:blipFill>
        <p:spPr bwMode="auto">
          <a:xfrm>
            <a:off x="181692" y="2212239"/>
            <a:ext cx="8782795" cy="4457122"/>
          </a:xfrm>
          <a:prstGeom prst="rect">
            <a:avLst/>
          </a:prstGeom>
          <a:noFill/>
        </p:spPr>
      </p:pic>
      <p:sp>
        <p:nvSpPr>
          <p:cNvPr id="4" name="TextBox 3"/>
          <p:cNvSpPr txBox="1"/>
          <p:nvPr/>
        </p:nvSpPr>
        <p:spPr>
          <a:xfrm>
            <a:off x="181694" y="1011909"/>
            <a:ext cx="8889132" cy="1200329"/>
          </a:xfrm>
          <a:prstGeom prst="rect">
            <a:avLst/>
          </a:prstGeom>
          <a:solidFill>
            <a:schemeClr val="bg1"/>
          </a:solidFill>
        </p:spPr>
        <p:txBody>
          <a:bodyPr wrap="square" rtlCol="0">
            <a:spAutoFit/>
          </a:bodyPr>
          <a:lstStyle/>
          <a:p>
            <a:r>
              <a:rPr lang="uk-UA" sz="2400" dirty="0">
                <a:latin typeface="Times New Roman" pitchFamily="18" charset="0"/>
                <a:cs typeface="Times New Roman" pitchFamily="18" charset="0"/>
              </a:rPr>
              <a:t>	У процесі росту і розвитку людини відбуваються значні   зміни опорно-рухової системи.</a:t>
            </a:r>
          </a:p>
          <a:p>
            <a:r>
              <a:rPr lang="uk-UA" sz="2400" dirty="0">
                <a:latin typeface="Times New Roman" pitchFamily="18" charset="0"/>
                <a:cs typeface="Times New Roman" pitchFamily="18" charset="0"/>
              </a:rPr>
              <a:t>	У неї поступово формуються чотири вигини хребта. </a:t>
            </a:r>
            <a:endParaRPr lang="ru-RU" sz="2400" dirty="0">
              <a:latin typeface="Times New Roman" pitchFamily="18" charset="0"/>
              <a:cs typeface="Times New Roman" pitchFamily="18" charset="0"/>
            </a:endParaRPr>
          </a:p>
        </p:txBody>
      </p:sp>
      <p:sp>
        <p:nvSpPr>
          <p:cNvPr id="5" name="TextBox 4"/>
          <p:cNvSpPr txBox="1"/>
          <p:nvPr/>
        </p:nvSpPr>
        <p:spPr>
          <a:xfrm>
            <a:off x="181692" y="5805264"/>
            <a:ext cx="8889134" cy="1200329"/>
          </a:xfrm>
          <a:prstGeom prst="rect">
            <a:avLst/>
          </a:prstGeom>
          <a:solidFill>
            <a:schemeClr val="bg1"/>
          </a:solidFill>
        </p:spPr>
        <p:txBody>
          <a:bodyPr wrap="square" rtlCol="0">
            <a:spAutoFit/>
          </a:bodyPr>
          <a:lstStyle/>
          <a:p>
            <a:pPr algn="ctr"/>
            <a:r>
              <a:rPr lang="uk-UA" sz="2000" b="1" dirty="0">
                <a:solidFill>
                  <a:srgbClr val="00B050"/>
                </a:solidFill>
                <a:latin typeface="Times New Roman" pitchFamily="18" charset="0"/>
                <a:cs typeface="Times New Roman" pitchFamily="18" charset="0"/>
              </a:rPr>
              <a:t>        </a:t>
            </a:r>
            <a:r>
              <a:rPr lang="uk-UA" sz="2400" b="1" dirty="0">
                <a:solidFill>
                  <a:srgbClr val="00B050"/>
                </a:solidFill>
                <a:latin typeface="Times New Roman" pitchFamily="18" charset="0"/>
                <a:cs typeface="Times New Roman" pitchFamily="18" charset="0"/>
              </a:rPr>
              <a:t>Формування вигинів хребта в індивідуальному розвитку людини</a:t>
            </a:r>
          </a:p>
          <a:p>
            <a:endParaRPr lang="ru-RU" sz="2400" b="1" dirty="0">
              <a:latin typeface="Times New Roman" pitchFamily="18" charset="0"/>
              <a:cs typeface="Times New Roman" pitchFamily="18" charset="0"/>
            </a:endParaRPr>
          </a:p>
        </p:txBody>
      </p:sp>
      <p:sp>
        <p:nvSpPr>
          <p:cNvPr id="6" name="Прямоугольник 5"/>
          <p:cNvSpPr/>
          <p:nvPr/>
        </p:nvSpPr>
        <p:spPr>
          <a:xfrm>
            <a:off x="342550" y="283845"/>
            <a:ext cx="8136904" cy="646331"/>
          </a:xfrm>
          <a:prstGeom prst="rect">
            <a:avLst/>
          </a:prstGeom>
        </p:spPr>
        <p:txBody>
          <a:bodyPr wrap="square">
            <a:spAutoFit/>
          </a:bodyPr>
          <a:lstStyle/>
          <a:p>
            <a:r>
              <a:rPr lang="uk-UA" sz="3600" b="1" i="1" dirty="0">
                <a:solidFill>
                  <a:prstClr val="black"/>
                </a:solidFill>
                <a:latin typeface="Times New Roman"/>
                <a:ea typeface="Times New Roman"/>
                <a:cs typeface="+mj-cs"/>
              </a:rPr>
              <a:t>Повідомлення «біологів»</a:t>
            </a:r>
            <a:endParaRPr lang="ru-RU" sz="3600" dirty="0"/>
          </a:p>
        </p:txBody>
      </p:sp>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076026"/>
            <a:ext cx="8496944" cy="5447645"/>
          </a:xfrm>
          <a:prstGeom prst="rect">
            <a:avLst/>
          </a:prstGeom>
          <a:solidFill>
            <a:schemeClr val="bg1"/>
          </a:solidFill>
        </p:spPr>
        <p:txBody>
          <a:bodyPr wrap="square">
            <a:spAutoFit/>
          </a:bodyPr>
          <a:lstStyle/>
          <a:p>
            <a:pPr algn="just"/>
            <a:r>
              <a:rPr lang="uk-UA" sz="2400" b="1" dirty="0">
                <a:latin typeface="Times New Roman" pitchFamily="18" charset="0"/>
                <a:cs typeface="Times New Roman" pitchFamily="18" charset="0"/>
              </a:rPr>
              <a:t>	</a:t>
            </a:r>
          </a:p>
          <a:p>
            <a:pPr algn="just"/>
            <a:r>
              <a:rPr lang="uk-UA" sz="2400" b="1" dirty="0">
                <a:latin typeface="Times New Roman" pitchFamily="18" charset="0"/>
                <a:cs typeface="Times New Roman" pitchFamily="18" charset="0"/>
              </a:rPr>
              <a:t>	У новонароджених хребет </a:t>
            </a:r>
            <a:r>
              <a:rPr lang="uk-UA" sz="2400" dirty="0">
                <a:latin typeface="Times New Roman" pitchFamily="18" charset="0"/>
                <a:cs typeface="Times New Roman" pitchFamily="18" charset="0"/>
              </a:rPr>
              <a:t>випрямлений і не має фізіологічних вигинів. Міжхребцеві диски товсті і займають майже половину довжини хребта. </a:t>
            </a:r>
          </a:p>
          <a:p>
            <a:pPr algn="just"/>
            <a:r>
              <a:rPr lang="uk-UA" sz="2400" b="1" dirty="0">
                <a:latin typeface="Times New Roman" pitchFamily="18" charset="0"/>
                <a:cs typeface="Times New Roman" pitchFamily="18" charset="0"/>
              </a:rPr>
              <a:t>	</a:t>
            </a:r>
          </a:p>
          <a:p>
            <a:pPr algn="just"/>
            <a:r>
              <a:rPr lang="uk-UA" sz="2400" b="1" dirty="0">
                <a:latin typeface="Times New Roman" pitchFamily="18" charset="0"/>
                <a:cs typeface="Times New Roman" pitchFamily="18" charset="0"/>
              </a:rPr>
              <a:t>	У 2-місячному віці </a:t>
            </a:r>
            <a:r>
              <a:rPr lang="uk-UA" sz="2400" dirty="0">
                <a:latin typeface="Times New Roman" pitchFamily="18" charset="0"/>
                <a:cs typeface="Times New Roman" pitchFamily="18" charset="0"/>
              </a:rPr>
              <a:t>формується </a:t>
            </a:r>
            <a:r>
              <a:rPr lang="uk-UA" sz="2400" dirty="0">
                <a:solidFill>
                  <a:srgbClr val="C00000"/>
                </a:solidFill>
                <a:latin typeface="Times New Roman" pitchFamily="18" charset="0"/>
                <a:cs typeface="Times New Roman" pitchFamily="18" charset="0"/>
              </a:rPr>
              <a:t>шийний</a:t>
            </a:r>
            <a:r>
              <a:rPr lang="uk-UA" sz="2400" dirty="0">
                <a:latin typeface="Times New Roman" pitchFamily="18" charset="0"/>
                <a:cs typeface="Times New Roman" pitchFamily="18" charset="0"/>
              </a:rPr>
              <a:t> вигин (дитина може тримати голову), </a:t>
            </a:r>
            <a:r>
              <a:rPr lang="uk-UA" sz="2400" b="1" dirty="0">
                <a:latin typeface="Times New Roman" pitchFamily="18" charset="0"/>
                <a:cs typeface="Times New Roman" pitchFamily="18" charset="0"/>
              </a:rPr>
              <a:t> у 6 місяців </a:t>
            </a:r>
            <a:r>
              <a:rPr lang="uk-UA" sz="2400" dirty="0">
                <a:latin typeface="Times New Roman" pitchFamily="18" charset="0"/>
                <a:cs typeface="Times New Roman" pitchFamily="18" charset="0"/>
              </a:rPr>
              <a:t>–</a:t>
            </a:r>
            <a:r>
              <a:rPr lang="uk-UA" sz="2400" b="1" dirty="0">
                <a:latin typeface="Times New Roman" pitchFamily="18" charset="0"/>
                <a:cs typeface="Times New Roman" pitchFamily="18" charset="0"/>
              </a:rPr>
              <a:t> </a:t>
            </a:r>
            <a:r>
              <a:rPr lang="uk-UA" sz="2400" dirty="0">
                <a:latin typeface="Times New Roman" pitchFamily="18" charset="0"/>
                <a:cs typeface="Times New Roman" pitchFamily="18" charset="0"/>
              </a:rPr>
              <a:t> </a:t>
            </a:r>
            <a:r>
              <a:rPr lang="uk-UA" sz="2400" dirty="0">
                <a:solidFill>
                  <a:srgbClr val="C00000"/>
                </a:solidFill>
                <a:latin typeface="Times New Roman" pitchFamily="18" charset="0"/>
                <a:cs typeface="Times New Roman" pitchFamily="18" charset="0"/>
              </a:rPr>
              <a:t>грудний </a:t>
            </a:r>
            <a:r>
              <a:rPr lang="uk-UA" sz="2400" dirty="0">
                <a:latin typeface="Times New Roman" pitchFamily="18" charset="0"/>
                <a:cs typeface="Times New Roman" pitchFamily="18" charset="0"/>
              </a:rPr>
              <a:t> (дитина може сидіти), </a:t>
            </a:r>
            <a:r>
              <a:rPr lang="uk-UA" sz="2400" b="1" dirty="0">
                <a:latin typeface="Times New Roman" pitchFamily="18" charset="0"/>
                <a:cs typeface="Times New Roman" pitchFamily="18" charset="0"/>
              </a:rPr>
              <a:t>до 1 року </a:t>
            </a:r>
            <a:r>
              <a:rPr lang="uk-UA" sz="2400" dirty="0">
                <a:latin typeface="Times New Roman" pitchFamily="18" charset="0"/>
                <a:cs typeface="Times New Roman" pitchFamily="18" charset="0"/>
              </a:rPr>
              <a:t>– </a:t>
            </a:r>
            <a:r>
              <a:rPr lang="uk-UA" sz="2400" dirty="0">
                <a:solidFill>
                  <a:srgbClr val="C00000"/>
                </a:solidFill>
                <a:latin typeface="Times New Roman" pitchFamily="18" charset="0"/>
                <a:cs typeface="Times New Roman" pitchFamily="18" charset="0"/>
              </a:rPr>
              <a:t>поперековий</a:t>
            </a:r>
            <a:r>
              <a:rPr lang="uk-UA" sz="2400" dirty="0">
                <a:latin typeface="Times New Roman" pitchFamily="18" charset="0"/>
                <a:cs typeface="Times New Roman" pitchFamily="18" charset="0"/>
              </a:rPr>
              <a:t> (після того, як дитина навчиться ходити). </a:t>
            </a:r>
          </a:p>
          <a:p>
            <a:pPr algn="just"/>
            <a:r>
              <a:rPr lang="uk-UA" sz="2400" b="1" dirty="0">
                <a:latin typeface="Times New Roman" pitchFamily="18" charset="0"/>
                <a:cs typeface="Times New Roman" pitchFamily="18" charset="0"/>
              </a:rPr>
              <a:t>	У 3-4 роки </a:t>
            </a:r>
            <a:r>
              <a:rPr lang="uk-UA" sz="2400" dirty="0">
                <a:latin typeface="Times New Roman" pitchFamily="18" charset="0"/>
                <a:cs typeface="Times New Roman" pitchFamily="18" charset="0"/>
              </a:rPr>
              <a:t>–</a:t>
            </a:r>
            <a:r>
              <a:rPr lang="uk-UA" sz="2400" b="1" dirty="0">
                <a:latin typeface="Times New Roman" pitchFamily="18" charset="0"/>
                <a:cs typeface="Times New Roman" pitchFamily="18" charset="0"/>
              </a:rPr>
              <a:t> </a:t>
            </a:r>
            <a:r>
              <a:rPr lang="uk-UA" sz="2400" dirty="0">
                <a:latin typeface="Times New Roman" pitchFamily="18" charset="0"/>
                <a:cs typeface="Times New Roman" pitchFamily="18" charset="0"/>
              </a:rPr>
              <a:t>вигини хребта майже як в дорослої людини, однак шийний вигин закінчує формуватися до </a:t>
            </a:r>
            <a:r>
              <a:rPr lang="uk-UA" sz="2400" dirty="0">
                <a:solidFill>
                  <a:srgbClr val="C00000"/>
                </a:solidFill>
                <a:latin typeface="Times New Roman" pitchFamily="18" charset="0"/>
                <a:cs typeface="Times New Roman" pitchFamily="18" charset="0"/>
              </a:rPr>
              <a:t>7</a:t>
            </a:r>
            <a:r>
              <a:rPr lang="uk-UA" sz="2400" dirty="0">
                <a:latin typeface="Times New Roman" pitchFamily="18" charset="0"/>
                <a:cs typeface="Times New Roman" pitchFamily="18" charset="0"/>
              </a:rPr>
              <a:t> років,  поперековий  –  до </a:t>
            </a:r>
            <a:r>
              <a:rPr lang="uk-UA" sz="2400" dirty="0">
                <a:solidFill>
                  <a:srgbClr val="C00000"/>
                </a:solidFill>
                <a:latin typeface="Times New Roman" pitchFamily="18" charset="0"/>
                <a:cs typeface="Times New Roman" pitchFamily="18" charset="0"/>
              </a:rPr>
              <a:t>12</a:t>
            </a:r>
            <a:r>
              <a:rPr lang="uk-UA" sz="2400" dirty="0">
                <a:latin typeface="Times New Roman" pitchFamily="18" charset="0"/>
                <a:cs typeface="Times New Roman" pitchFamily="18" charset="0"/>
              </a:rPr>
              <a:t>.</a:t>
            </a:r>
          </a:p>
          <a:p>
            <a:pPr algn="just">
              <a:lnSpc>
                <a:spcPct val="150000"/>
              </a:lnSpc>
            </a:pPr>
            <a:endParaRPr lang="ru-RU" sz="2400" dirty="0">
              <a:latin typeface="Times New Roman" pitchFamily="18" charset="0"/>
              <a:cs typeface="Times New Roman" pitchFamily="18" charset="0"/>
            </a:endParaRPr>
          </a:p>
          <a:p>
            <a:pPr algn="just"/>
            <a:endParaRPr lang="ru-RU" sz="2400" dirty="0">
              <a:latin typeface="Times New Roman" pitchFamily="18" charset="0"/>
              <a:cs typeface="Times New Roman" pitchFamily="18" charset="0"/>
            </a:endParaRPr>
          </a:p>
        </p:txBody>
      </p:sp>
      <p:sp>
        <p:nvSpPr>
          <p:cNvPr id="5" name="TextBox 4"/>
          <p:cNvSpPr txBox="1"/>
          <p:nvPr/>
        </p:nvSpPr>
        <p:spPr>
          <a:xfrm>
            <a:off x="899592" y="491252"/>
            <a:ext cx="5554466" cy="584775"/>
          </a:xfrm>
          <a:prstGeom prst="rect">
            <a:avLst/>
          </a:prstGeom>
          <a:noFill/>
        </p:spPr>
        <p:txBody>
          <a:bodyPr wrap="square" rtlCol="0">
            <a:spAutoFit/>
          </a:bodyPr>
          <a:lstStyle/>
          <a:p>
            <a:pPr algn="ctr"/>
            <a:r>
              <a:rPr lang="uk-UA" sz="3200" b="1" dirty="0">
                <a:latin typeface="Times New Roman" pitchFamily="18" charset="0"/>
                <a:cs typeface="Times New Roman" pitchFamily="18" charset="0"/>
              </a:rPr>
              <a:t>Формування вигинів хребта </a:t>
            </a:r>
            <a:endParaRPr lang="ru-RU" sz="3200" b="1" dirty="0">
              <a:latin typeface="Times New Roman" pitchFamily="18" charset="0"/>
              <a:cs typeface="Times New Roman" pitchFamily="18" charset="0"/>
            </a:endParaRPr>
          </a:p>
        </p:txBody>
      </p:sp>
    </p:spTree>
  </p:cSld>
  <p:clrMapOvr>
    <a:masterClrMapping/>
  </p:clrMapOvr>
  <p:transition spd="slow">
    <p:cover/>
  </p:transition>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TM04033925[[fn=Капля]]</Template>
  <TotalTime>1818</TotalTime>
  <Words>1860</Words>
  <Application>Microsoft Office PowerPoint</Application>
  <PresentationFormat>Экран (4:3)</PresentationFormat>
  <Paragraphs>204</Paragraphs>
  <Slides>40</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40</vt:i4>
      </vt:variant>
    </vt:vector>
  </HeadingPairs>
  <TitlesOfParts>
    <vt:vector size="46" baseType="lpstr">
      <vt:lpstr>Arial</vt:lpstr>
      <vt:lpstr>Calibri</vt:lpstr>
      <vt:lpstr>Sitka Heading</vt:lpstr>
      <vt:lpstr>Times New Roman</vt:lpstr>
      <vt:lpstr>Tw Cen MT</vt:lpstr>
      <vt:lpstr>Капля</vt:lpstr>
      <vt:lpstr> Розвиток опорно-рухової системи людини з віком. Профілактика порушень опорно-рухової системи  Біологія 8 клас   Підготувала  Маленька О.О. </vt:lpstr>
      <vt:lpstr>Вправа «Вибери правильні твердження»</vt:lpstr>
      <vt:lpstr>Вправа «Вибери правильні твердження»</vt:lpstr>
      <vt:lpstr>Тема. Опора та рух.  Тема уроку. Розвиток опорно-рухової системи людини з віком. Профілактика порушень опорно-рухової системи.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User</cp:lastModifiedBy>
  <cp:revision>204</cp:revision>
  <dcterms:created xsi:type="dcterms:W3CDTF">2014-07-24T10:16:10Z</dcterms:created>
  <dcterms:modified xsi:type="dcterms:W3CDTF">2025-10-07T13:30:26Z</dcterms:modified>
</cp:coreProperties>
</file>