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94" r:id="rId3"/>
    <p:sldId id="286" r:id="rId4"/>
    <p:sldId id="292" r:id="rId5"/>
    <p:sldId id="256" r:id="rId6"/>
    <p:sldId id="287" r:id="rId7"/>
    <p:sldId id="275" r:id="rId8"/>
    <p:sldId id="270" r:id="rId9"/>
    <p:sldId id="289" r:id="rId10"/>
    <p:sldId id="273" r:id="rId11"/>
    <p:sldId id="274" r:id="rId12"/>
    <p:sldId id="288" r:id="rId13"/>
    <p:sldId id="268" r:id="rId14"/>
    <p:sldId id="276" r:id="rId15"/>
    <p:sldId id="277" r:id="rId16"/>
    <p:sldId id="291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87740-2B0C-482B-83A3-7012ACC73B3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5DD7D-FD9A-4167-BD11-7A82D7FD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5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Оберіть </a:t>
            </a:r>
            <a:r>
              <a:rPr lang="uk-UA" dirty="0" err="1"/>
              <a:t>смайлики</a:t>
            </a:r>
            <a:r>
              <a:rPr lang="uk-UA" dirty="0"/>
              <a:t> та підберіть</a:t>
            </a:r>
            <a:r>
              <a:rPr lang="uk-UA" baseline="0" dirty="0"/>
              <a:t> відповідний напис!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5DD7D-FD9A-4167-BD11-7A82D7FDE7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9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uk-UA" dirty="0"/>
              <a:t>Година – годинник</a:t>
            </a:r>
          </a:p>
          <a:p>
            <a:pPr marL="228600" indent="-228600">
              <a:buAutoNum type="arabicPeriod"/>
            </a:pPr>
            <a:r>
              <a:rPr lang="uk-UA" dirty="0"/>
              <a:t>Стюард –</a:t>
            </a:r>
            <a:r>
              <a:rPr lang="uk-UA" baseline="0" dirty="0"/>
              <a:t> стюардеса</a:t>
            </a:r>
          </a:p>
          <a:p>
            <a:pPr marL="228600" indent="-228600">
              <a:buAutoNum type="arabicPeriod"/>
            </a:pPr>
            <a:r>
              <a:rPr lang="uk-UA" baseline="0" dirty="0"/>
              <a:t>Світло – світильник</a:t>
            </a:r>
          </a:p>
          <a:p>
            <a:pPr marL="228600" indent="-228600">
              <a:buAutoNum type="arabicPeriod"/>
            </a:pPr>
            <a:r>
              <a:rPr lang="uk-UA" baseline="0" dirty="0"/>
              <a:t>Бджоляр – бджола</a:t>
            </a:r>
          </a:p>
          <a:p>
            <a:pPr marL="228600" indent="-228600">
              <a:buAutoNum type="arabicPeriod"/>
            </a:pPr>
            <a:r>
              <a:rPr lang="uk-UA" baseline="0" dirty="0"/>
              <a:t>Дзвінкий – дзвінок</a:t>
            </a:r>
          </a:p>
          <a:p>
            <a:pPr marL="228600" indent="-228600">
              <a:buAutoNum type="arabicPeriod"/>
            </a:pPr>
            <a:r>
              <a:rPr lang="uk-UA" baseline="0" dirty="0"/>
              <a:t>Заморожений – морозиво</a:t>
            </a:r>
          </a:p>
          <a:p>
            <a:pPr marL="228600" indent="-228600">
              <a:buAutoNum type="arabicPeriod"/>
            </a:pPr>
            <a:r>
              <a:rPr lang="uk-UA" baseline="0" dirty="0"/>
              <a:t>Поводир – поводок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5DD7D-FD9A-4167-BD11-7A82D7FDE7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7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0110-1855-40BD-83EF-A3E33565D3F7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DE75-3194-4E2C-8101-74E408BCC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89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0110-1855-40BD-83EF-A3E33565D3F7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DE75-3194-4E2C-8101-74E408BCC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081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0110-1855-40BD-83EF-A3E33565D3F7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DE75-3194-4E2C-8101-74E408BCC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52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0110-1855-40BD-83EF-A3E33565D3F7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DE75-3194-4E2C-8101-74E408BCC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73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0110-1855-40BD-83EF-A3E33565D3F7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DE75-3194-4E2C-8101-74E408BCC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95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0110-1855-40BD-83EF-A3E33565D3F7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DE75-3194-4E2C-8101-74E408BCC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792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0110-1855-40BD-83EF-A3E33565D3F7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DE75-3194-4E2C-8101-74E408BCC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7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0110-1855-40BD-83EF-A3E33565D3F7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DE75-3194-4E2C-8101-74E408BCC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40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0110-1855-40BD-83EF-A3E33565D3F7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DE75-3194-4E2C-8101-74E408BCC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69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0110-1855-40BD-83EF-A3E33565D3F7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DE75-3194-4E2C-8101-74E408BCC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9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0110-1855-40BD-83EF-A3E33565D3F7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DE75-3194-4E2C-8101-74E408BCC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48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A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0110-1855-40BD-83EF-A3E33565D3F7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5DE75-3194-4E2C-8101-74E408BCC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2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7425" y="24604"/>
            <a:ext cx="7362825" cy="2356646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Ми не будем 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сумувати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– 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Корінь в 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слові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визначати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Форми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слова 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віднайти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- 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Спільне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й 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різне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в них 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знайти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! 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4" y="2381250"/>
            <a:ext cx="2488347" cy="1758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725" y="2441942"/>
            <a:ext cx="1911259" cy="1859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599" y="2145021"/>
            <a:ext cx="2453164" cy="2453164"/>
          </a:xfrm>
          <a:prstGeom prst="rect">
            <a:avLst/>
          </a:prstGeom>
        </p:spPr>
      </p:pic>
      <p:sp>
        <p:nvSpPr>
          <p:cNvPr id="7" name="7-конечная звезда 6"/>
          <p:cNvSpPr/>
          <p:nvPr/>
        </p:nvSpPr>
        <p:spPr>
          <a:xfrm>
            <a:off x="6091836" y="5013672"/>
            <a:ext cx="1971803" cy="1710408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 Усе супер!</a:t>
            </a:r>
            <a:endParaRPr lang="en-US" dirty="0"/>
          </a:p>
        </p:txBody>
      </p:sp>
      <p:sp>
        <p:nvSpPr>
          <p:cNvPr id="8" name="7-конечная звезда 7"/>
          <p:cNvSpPr/>
          <p:nvPr/>
        </p:nvSpPr>
        <p:spPr>
          <a:xfrm>
            <a:off x="3924683" y="4979855"/>
            <a:ext cx="2014781" cy="1777849"/>
          </a:xfrm>
          <a:prstGeom prst="star7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Я – надіюсь…</a:t>
            </a:r>
            <a:endParaRPr lang="en-US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8216011" y="4979855"/>
            <a:ext cx="1889028" cy="1717790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Я сумую…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174" y="2381250"/>
            <a:ext cx="2174340" cy="2174340"/>
          </a:xfrm>
          <a:prstGeom prst="rect">
            <a:avLst/>
          </a:prstGeom>
        </p:spPr>
      </p:pic>
      <p:sp>
        <p:nvSpPr>
          <p:cNvPr id="11" name="7-конечная звезда 10"/>
          <p:cNvSpPr/>
          <p:nvPr/>
        </p:nvSpPr>
        <p:spPr>
          <a:xfrm>
            <a:off x="1785368" y="5056263"/>
            <a:ext cx="2002084" cy="1667817"/>
          </a:xfrm>
          <a:prstGeom prst="star7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Я – радію!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817" y="-163485"/>
            <a:ext cx="1684773" cy="168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11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478 -0.21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3 0.02569 L -0.02813 -0.22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4.375E-6 -0.10324 C 4.375E-6 -0.14954 0.11093 -0.20649 0.20104 -0.20649 L 0.40208 -0.20649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-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1293 -0.210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492" y="444706"/>
            <a:ext cx="5739581" cy="717344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2060"/>
                </a:solidFill>
                <a:latin typeface="+mn-lt"/>
              </a:rPr>
              <a:t>Виконання вправ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5378" y="1485899"/>
            <a:ext cx="9955958" cy="420144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17124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3246" y="168481"/>
            <a:ext cx="5739581" cy="824578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2060"/>
                </a:solidFill>
                <a:latin typeface="+mn-lt"/>
              </a:rPr>
              <a:t>Робота за підручником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" r="-1810" b="28624"/>
          <a:stretch/>
        </p:blipFill>
        <p:spPr>
          <a:xfrm>
            <a:off x="2690812" y="1171574"/>
            <a:ext cx="6967538" cy="356235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6" name="Стрелка вправо 5"/>
          <p:cNvSpPr/>
          <p:nvPr/>
        </p:nvSpPr>
        <p:spPr>
          <a:xfrm>
            <a:off x="1609725" y="3238500"/>
            <a:ext cx="1771650" cy="676275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Зверни увагу!</a:t>
            </a: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9134475" y="3238501"/>
            <a:ext cx="1828800" cy="59055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Зверни увагу!</a:t>
            </a:r>
          </a:p>
        </p:txBody>
      </p:sp>
    </p:spTree>
    <p:extLst>
      <p:ext uri="{BB962C8B-B14F-4D97-AF65-F5344CB8AC3E}">
        <p14:creationId xmlns:p14="http://schemas.microsoft.com/office/powerpoint/2010/main" val="821776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3246" y="168481"/>
            <a:ext cx="5739581" cy="824578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2060"/>
                </a:solidFill>
                <a:latin typeface="+mn-lt"/>
              </a:rPr>
              <a:t>Робота за підручником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9750" y="1449194"/>
            <a:ext cx="8252394" cy="440499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73239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5283" y="1579761"/>
            <a:ext cx="6073833" cy="683635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390" y="1579761"/>
            <a:ext cx="9579617" cy="432682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28900" y="419100"/>
            <a:ext cx="6372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Гра «Хто швидше?»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30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423" y="560885"/>
            <a:ext cx="452303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Домашнє</a:t>
            </a:r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завдання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886"/>
          <a:stretch/>
        </p:blipFill>
        <p:spPr>
          <a:xfrm>
            <a:off x="1368131" y="1804541"/>
            <a:ext cx="9200684" cy="226263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4479925"/>
            <a:ext cx="2781300" cy="185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44" y="4556125"/>
            <a:ext cx="2781300" cy="185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71" y="4518025"/>
            <a:ext cx="2781300" cy="185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98" y="4479925"/>
            <a:ext cx="2781300" cy="185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7923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233757">
            <a:off x="4629157" y="1609938"/>
            <a:ext cx="3295742" cy="214343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800" dirty="0" err="1">
                <a:solidFill>
                  <a:schemeClr val="tx1"/>
                </a:solidFill>
              </a:rPr>
              <a:t>Перевірмо</a:t>
            </a:r>
            <a:r>
              <a:rPr lang="uk-UA" sz="2800" dirty="0">
                <a:solidFill>
                  <a:schemeClr val="tx1"/>
                </a:solidFill>
              </a:rPr>
              <a:t>, чи справдилися ваші очікування…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32-конечная звезда 4"/>
          <p:cNvSpPr/>
          <p:nvPr/>
        </p:nvSpPr>
        <p:spPr>
          <a:xfrm rot="20774719">
            <a:off x="1125416" y="1892926"/>
            <a:ext cx="2479431" cy="2039816"/>
          </a:xfrm>
          <a:prstGeom prst="star32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ТАК!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 rot="1071883">
            <a:off x="8804030" y="1958545"/>
            <a:ext cx="2479431" cy="2039816"/>
          </a:xfrm>
          <a:prstGeom prst="star32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НІ!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65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7BC8B2-85B8-464E-8435-8B57C4EE1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sz="12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05C95D-05AA-4B57-A89E-EE93DCE48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-215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sz="1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B75477-0513-434C-9C33-8D9F2F368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80091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sz="120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43627B-0C05-435A-864D-347925DAD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28519" r="25833" b="24815"/>
          <a:stretch/>
        </p:blipFill>
        <p:spPr>
          <a:xfrm>
            <a:off x="965201" y="838201"/>
            <a:ext cx="10064049" cy="591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45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17586" y="1363027"/>
            <a:ext cx="81280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ДЯКУЮ ЗА </a:t>
            </a:r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РОБОТУ</a:t>
            </a:r>
            <a:r>
              <a: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98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3776506"/>
            <a:chOff x="0" y="0"/>
            <a:chExt cx="4816593" cy="14919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491953"/>
            </a:xfrm>
            <a:custGeom>
              <a:avLst/>
              <a:gdLst/>
              <a:ahLst/>
              <a:cxnLst/>
              <a:rect l="l" t="t" r="r" b="b"/>
              <a:pathLst>
                <a:path w="4816592" h="1491953">
                  <a:moveTo>
                    <a:pt x="0" y="0"/>
                  </a:moveTo>
                  <a:lnTo>
                    <a:pt x="4816592" y="0"/>
                  </a:lnTo>
                  <a:lnTo>
                    <a:pt x="4816592" y="1491953"/>
                  </a:lnTo>
                  <a:lnTo>
                    <a:pt x="0" y="1491953"/>
                  </a:lnTo>
                  <a:close/>
                </a:path>
              </a:pathLst>
            </a:custGeom>
            <a:solidFill>
              <a:srgbClr val="6BAB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53005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1823634" y="1155305"/>
            <a:ext cx="7913061" cy="5242403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5664" y="255307"/>
            <a:ext cx="9560673" cy="6333946"/>
          </a:xfrm>
          <a:custGeom>
            <a:avLst/>
            <a:gdLst/>
            <a:ahLst/>
            <a:cxnLst/>
            <a:rect l="l" t="t" r="r" b="b"/>
            <a:pathLst>
              <a:path w="14341010" h="9500919">
                <a:moveTo>
                  <a:pt x="0" y="0"/>
                </a:moveTo>
                <a:lnTo>
                  <a:pt x="14341010" y="0"/>
                </a:lnTo>
                <a:lnTo>
                  <a:pt x="14341010" y="9500919"/>
                </a:lnTo>
                <a:lnTo>
                  <a:pt x="0" y="9500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688686">
            <a:off x="8147039" y="2732345"/>
            <a:ext cx="8838429" cy="642795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2" y="0"/>
                </a:lnTo>
                <a:lnTo>
                  <a:pt x="13257642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57600" y="4944949"/>
            <a:ext cx="4876800" cy="298704"/>
          </a:xfrm>
          <a:custGeom>
            <a:avLst/>
            <a:gdLst/>
            <a:ahLst/>
            <a:cxnLst/>
            <a:rect l="l" t="t" r="r" b="b"/>
            <a:pathLst>
              <a:path w="7315200" h="448056">
                <a:moveTo>
                  <a:pt x="0" y="0"/>
                </a:moveTo>
                <a:lnTo>
                  <a:pt x="7315200" y="0"/>
                </a:lnTo>
                <a:lnTo>
                  <a:pt x="7315200" y="448056"/>
                </a:lnTo>
                <a:lnTo>
                  <a:pt x="0" y="4480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092220">
            <a:off x="-5259213" y="2221425"/>
            <a:ext cx="8838429" cy="642795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E91732-4205-413F-8917-A6835A680E93}"/>
              </a:ext>
            </a:extLst>
          </p:cNvPr>
          <p:cNvSpPr txBox="1"/>
          <p:nvPr/>
        </p:nvSpPr>
        <p:spPr>
          <a:xfrm>
            <a:off x="1823632" y="1701800"/>
            <a:ext cx="8204904" cy="290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33" dirty="0">
                <a:solidFill>
                  <a:srgbClr val="000000"/>
                </a:solidFill>
                <a:latin typeface="Times New Roman" panose="02020603050405020304" pitchFamily="18" charset="0"/>
              </a:rPr>
              <a:t>Гра «Так» чи «Ні»</a:t>
            </a:r>
          </a:p>
          <a:p>
            <a:r>
              <a:rPr lang="uk-UA" sz="2133" dirty="0">
                <a:solidFill>
                  <a:srgbClr val="000000"/>
                </a:solidFill>
                <a:latin typeface="Times New Roman" panose="02020603050405020304" pitchFamily="18" charset="0"/>
              </a:rPr>
              <a:t>1. Будова слова – це розділ про мову, що  вивчає частини мови.</a:t>
            </a:r>
          </a:p>
          <a:p>
            <a:r>
              <a:rPr lang="uk-UA" sz="2133" dirty="0">
                <a:solidFill>
                  <a:srgbClr val="000000"/>
                </a:solidFill>
                <a:latin typeface="Times New Roman" panose="02020603050405020304" pitchFamily="18" charset="0"/>
              </a:rPr>
              <a:t>2. Будь-яке слово має основу слова.</a:t>
            </a:r>
          </a:p>
          <a:p>
            <a:r>
              <a:rPr lang="uk-UA" sz="2133" dirty="0">
                <a:solidFill>
                  <a:srgbClr val="000000"/>
                </a:solidFill>
                <a:latin typeface="Times New Roman" panose="02020603050405020304" pitchFamily="18" charset="0"/>
              </a:rPr>
              <a:t>3. Кожна основа слова має </a:t>
            </a:r>
            <a:r>
              <a:rPr lang="uk-UA" sz="21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обов</a:t>
            </a:r>
            <a:r>
              <a:rPr lang="en-US" sz="2133" dirty="0">
                <a:solidFill>
                  <a:srgbClr val="000000"/>
                </a:solidFill>
                <a:latin typeface="Times New Roman" panose="02020603050405020304" pitchFamily="18" charset="0"/>
              </a:rPr>
              <a:t>’</a:t>
            </a:r>
            <a:r>
              <a:rPr lang="uk-UA" sz="21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язково</a:t>
            </a:r>
            <a:r>
              <a:rPr lang="uk-UA" sz="2133" dirty="0">
                <a:solidFill>
                  <a:srgbClr val="000000"/>
                </a:solidFill>
                <a:latin typeface="Times New Roman" panose="02020603050405020304" pitchFamily="18" charset="0"/>
              </a:rPr>
              <a:t> корінь.</a:t>
            </a:r>
          </a:p>
          <a:p>
            <a:r>
              <a:rPr lang="uk-UA" sz="2133" dirty="0">
                <a:solidFill>
                  <a:srgbClr val="000000"/>
                </a:solidFill>
                <a:latin typeface="Times New Roman" panose="02020603050405020304" pitchFamily="18" charset="0"/>
              </a:rPr>
              <a:t>4. Основа слова виражає граматичне значення слова.</a:t>
            </a:r>
          </a:p>
          <a:p>
            <a:r>
              <a:rPr lang="uk-UA" sz="2133" dirty="0">
                <a:solidFill>
                  <a:srgbClr val="000000"/>
                </a:solidFill>
                <a:latin typeface="Times New Roman" panose="02020603050405020304" pitchFamily="18" charset="0"/>
              </a:rPr>
              <a:t>5. Основа – це частина слова без закінчення.</a:t>
            </a:r>
          </a:p>
          <a:p>
            <a:r>
              <a:rPr lang="uk-UA" sz="2133" dirty="0">
                <a:solidFill>
                  <a:srgbClr val="000000"/>
                </a:solidFill>
                <a:latin typeface="Times New Roman" panose="02020603050405020304" pitchFamily="18" charset="0"/>
              </a:rPr>
              <a:t>6. Закінчення – це змінна значуща частина слова.</a:t>
            </a:r>
          </a:p>
          <a:p>
            <a:r>
              <a:rPr lang="uk-UA" sz="2133" dirty="0">
                <a:solidFill>
                  <a:srgbClr val="000000"/>
                </a:solidFill>
                <a:latin typeface="Times New Roman" panose="02020603050405020304" pitchFamily="18" charset="0"/>
              </a:rPr>
              <a:t>7. Закінчення виражає лексичне значення слова.</a:t>
            </a:r>
          </a:p>
          <a:p>
            <a:endParaRPr lang="uk-UA" sz="12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331" y="145317"/>
            <a:ext cx="10515600" cy="61961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Продовжте речення…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069" y="1174995"/>
            <a:ext cx="10515600" cy="5190636"/>
          </a:xfrm>
        </p:spPr>
        <p:txBody>
          <a:bodyPr>
            <a:noAutofit/>
          </a:bodyPr>
          <a:lstStyle/>
          <a:p>
            <a:r>
              <a:rPr lang="uk-UA" sz="4000" dirty="0">
                <a:solidFill>
                  <a:srgbClr val="7030A0"/>
                </a:solidFill>
              </a:rPr>
              <a:t>Будова слова – це…</a:t>
            </a:r>
          </a:p>
          <a:p>
            <a:r>
              <a:rPr lang="uk-UA" sz="4000" dirty="0">
                <a:solidFill>
                  <a:srgbClr val="002060"/>
                </a:solidFill>
              </a:rPr>
              <a:t>Основа – це…</a:t>
            </a:r>
          </a:p>
          <a:p>
            <a:r>
              <a:rPr lang="uk-UA" sz="4000" dirty="0">
                <a:solidFill>
                  <a:srgbClr val="00B0F0"/>
                </a:solidFill>
              </a:rPr>
              <a:t>Закінчення – це.., вказує на…</a:t>
            </a:r>
          </a:p>
          <a:p>
            <a:r>
              <a:rPr lang="uk-UA" sz="4000" dirty="0">
                <a:solidFill>
                  <a:srgbClr val="00B050"/>
                </a:solidFill>
              </a:rPr>
              <a:t>Закінчення буває…</a:t>
            </a:r>
          </a:p>
          <a:p>
            <a:r>
              <a:rPr lang="uk-UA" sz="4000" dirty="0">
                <a:solidFill>
                  <a:schemeClr val="accent2">
                    <a:lumMod val="75000"/>
                  </a:schemeClr>
                </a:solidFill>
              </a:rPr>
              <a:t>Значущі частини слова – це…</a:t>
            </a:r>
          </a:p>
          <a:p>
            <a:r>
              <a:rPr lang="uk-UA" sz="4000" dirty="0">
                <a:solidFill>
                  <a:srgbClr val="C00000"/>
                </a:solidFill>
              </a:rPr>
              <a:t>Змінні слова – це…</a:t>
            </a:r>
          </a:p>
          <a:p>
            <a:r>
              <a:rPr lang="uk-UA" sz="4000" dirty="0"/>
              <a:t>Незмінні слова – це…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52009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326BE-6B97-4FC7-9064-B7F22583E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F86DDB-CD15-484C-91E2-EEFE002733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65125"/>
            <a:ext cx="10744200" cy="64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0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46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1309" y="2891909"/>
            <a:ext cx="11081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Ariston" panose="03000400000000000000" pitchFamily="66" charset="0"/>
              </a:rPr>
              <a:t>Корінь слова. </a:t>
            </a:r>
            <a:r>
              <a:rPr lang="ru-RU" sz="4000" b="1" dirty="0" err="1">
                <a:latin typeface="Ariston" panose="03000400000000000000" pitchFamily="66" charset="0"/>
              </a:rPr>
              <a:t>Спільнокореневі</a:t>
            </a:r>
            <a:r>
              <a:rPr lang="ru-RU" sz="4000" b="1" dirty="0">
                <a:latin typeface="Ariston" panose="03000400000000000000" pitchFamily="66" charset="0"/>
              </a:rPr>
              <a:t> слова та </a:t>
            </a:r>
            <a:r>
              <a:rPr lang="ru-RU" sz="4000" b="1" dirty="0" err="1">
                <a:latin typeface="Ariston" panose="03000400000000000000" pitchFamily="66" charset="0"/>
              </a:rPr>
              <a:t>форми</a:t>
            </a:r>
            <a:r>
              <a:rPr lang="ru-RU" sz="4000" b="1" dirty="0">
                <a:latin typeface="Ariston" panose="03000400000000000000" pitchFamily="66" charset="0"/>
              </a:rPr>
              <a:t> слова </a:t>
            </a:r>
          </a:p>
        </p:txBody>
      </p:sp>
    </p:spTree>
    <p:extLst>
      <p:ext uri="{BB962C8B-B14F-4D97-AF65-F5344CB8AC3E}">
        <p14:creationId xmlns:p14="http://schemas.microsoft.com/office/powerpoint/2010/main" val="419739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516" y="751986"/>
            <a:ext cx="2028092" cy="777875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Мета: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err="1"/>
              <a:t>удосконалити</a:t>
            </a:r>
            <a:r>
              <a:rPr lang="ru-RU" sz="3600" dirty="0"/>
              <a:t> </a:t>
            </a:r>
            <a:r>
              <a:rPr lang="ru-RU" sz="3600" dirty="0" err="1"/>
              <a:t>знання</a:t>
            </a:r>
            <a:r>
              <a:rPr lang="ru-RU" sz="3600" dirty="0"/>
              <a:t> </a:t>
            </a:r>
            <a:r>
              <a:rPr lang="ru-RU" sz="3600" dirty="0" err="1"/>
              <a:t>учнів</a:t>
            </a:r>
            <a:r>
              <a:rPr lang="ru-RU" sz="3600" dirty="0"/>
              <a:t> про </a:t>
            </a:r>
            <a:r>
              <a:rPr lang="ru-RU" sz="3600" dirty="0" err="1"/>
              <a:t>спільнокореневі</a:t>
            </a:r>
            <a:r>
              <a:rPr lang="ru-RU" sz="3600" dirty="0"/>
              <a:t> слова та </a:t>
            </a:r>
            <a:r>
              <a:rPr lang="ru-RU" sz="3600" dirty="0" err="1"/>
              <a:t>форми</a:t>
            </a:r>
            <a:r>
              <a:rPr lang="ru-RU" sz="3600" dirty="0"/>
              <a:t> слова, </a:t>
            </a:r>
            <a:r>
              <a:rPr lang="ru-RU" sz="3600" dirty="0" err="1"/>
              <a:t>значущі</a:t>
            </a:r>
            <a:r>
              <a:rPr lang="ru-RU" sz="3600" dirty="0"/>
              <a:t> </a:t>
            </a:r>
            <a:r>
              <a:rPr lang="ru-RU" sz="3600" dirty="0" err="1"/>
              <a:t>частини</a:t>
            </a:r>
            <a:r>
              <a:rPr lang="ru-RU" sz="3600" dirty="0"/>
              <a:t> слова:  </a:t>
            </a:r>
            <a:r>
              <a:rPr lang="ru-RU" sz="3600" dirty="0" err="1"/>
              <a:t>префікс</a:t>
            </a:r>
            <a:r>
              <a:rPr lang="ru-RU" sz="3600" dirty="0"/>
              <a:t>, </a:t>
            </a:r>
            <a:r>
              <a:rPr lang="ru-RU" sz="3600" dirty="0" err="1"/>
              <a:t>корінь</a:t>
            </a:r>
            <a:r>
              <a:rPr lang="ru-RU" sz="3600" dirty="0"/>
              <a:t>, </a:t>
            </a:r>
            <a:r>
              <a:rPr lang="ru-RU" sz="3600" dirty="0" err="1"/>
              <a:t>суфікс</a:t>
            </a:r>
            <a:r>
              <a:rPr lang="ru-RU" sz="3600" dirty="0"/>
              <a:t> і </a:t>
            </a:r>
            <a:r>
              <a:rPr lang="ru-RU" sz="3600" dirty="0" err="1"/>
              <a:t>закінчення</a:t>
            </a:r>
            <a:r>
              <a:rPr lang="ru-RU" sz="3600" dirty="0"/>
              <a:t>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err="1"/>
              <a:t>розвивати</a:t>
            </a:r>
            <a:r>
              <a:rPr lang="ru-RU" sz="3600" dirty="0"/>
              <a:t> </a:t>
            </a:r>
            <a:r>
              <a:rPr lang="ru-RU" sz="3600" dirty="0" err="1"/>
              <a:t>усне</a:t>
            </a:r>
            <a:r>
              <a:rPr lang="ru-RU" sz="3600" dirty="0"/>
              <a:t> й </a:t>
            </a:r>
            <a:r>
              <a:rPr lang="ru-RU" sz="3600" dirty="0" err="1"/>
              <a:t>писемне</a:t>
            </a:r>
            <a:r>
              <a:rPr lang="ru-RU" sz="3600" dirty="0"/>
              <a:t> </a:t>
            </a:r>
            <a:r>
              <a:rPr lang="ru-RU" sz="3600" dirty="0" err="1"/>
              <a:t>мовлення</a:t>
            </a:r>
            <a:r>
              <a:rPr lang="ru-RU" sz="3600" dirty="0"/>
              <a:t>, </a:t>
            </a:r>
            <a:r>
              <a:rPr lang="ru-RU" sz="3600" dirty="0" err="1"/>
              <a:t>логічне</a:t>
            </a:r>
            <a:r>
              <a:rPr lang="ru-RU" sz="3600" dirty="0"/>
              <a:t> </a:t>
            </a:r>
            <a:r>
              <a:rPr lang="ru-RU" sz="3600" dirty="0" err="1"/>
              <a:t>мислення</a:t>
            </a:r>
            <a:r>
              <a:rPr lang="ru-RU" sz="3600" dirty="0"/>
              <a:t>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err="1"/>
              <a:t>виховувати</a:t>
            </a:r>
            <a:r>
              <a:rPr lang="ru-RU" sz="3600" dirty="0"/>
              <a:t> </a:t>
            </a:r>
            <a:r>
              <a:rPr lang="ru-RU" sz="3600" dirty="0" err="1"/>
              <a:t>любов</a:t>
            </a:r>
            <a:r>
              <a:rPr lang="ru-RU" sz="3600" dirty="0"/>
              <a:t> і </a:t>
            </a:r>
            <a:r>
              <a:rPr lang="ru-RU" sz="3600" dirty="0" err="1"/>
              <a:t>пошану</a:t>
            </a:r>
            <a:r>
              <a:rPr lang="ru-RU" sz="3600" dirty="0"/>
              <a:t> до </a:t>
            </a:r>
            <a:r>
              <a:rPr lang="ru-RU" sz="3600" dirty="0" err="1"/>
              <a:t>рідної</a:t>
            </a:r>
            <a:r>
              <a:rPr lang="ru-RU" sz="3600" dirty="0"/>
              <a:t> </a:t>
            </a:r>
            <a:r>
              <a:rPr lang="ru-RU" sz="3600" dirty="0" err="1"/>
              <a:t>мов</a:t>
            </a:r>
            <a:r>
              <a:rPr lang="uk-UA" sz="3600" dirty="0"/>
              <a:t>и</a:t>
            </a:r>
            <a:endParaRPr lang="ru-RU" sz="3600" dirty="0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260838" y="2043587"/>
            <a:ext cx="615462" cy="272561"/>
          </a:xfrm>
          <a:prstGeom prst="notched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222738" y="3580393"/>
            <a:ext cx="615462" cy="272561"/>
          </a:xfrm>
          <a:prstGeom prst="notched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222738" y="4668790"/>
            <a:ext cx="615462" cy="272561"/>
          </a:xfrm>
          <a:prstGeom prst="notched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7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641925"/>
            <a:ext cx="12192000" cy="2216075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D23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1823634" y="1155305"/>
            <a:ext cx="7913061" cy="5242403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48102" y="0"/>
            <a:ext cx="12340102" cy="8175317"/>
          </a:xfrm>
          <a:custGeom>
            <a:avLst/>
            <a:gdLst/>
            <a:ahLst/>
            <a:cxnLst/>
            <a:rect l="l" t="t" r="r" b="b"/>
            <a:pathLst>
              <a:path w="18510153" h="12262976">
                <a:moveTo>
                  <a:pt x="0" y="0"/>
                </a:moveTo>
                <a:lnTo>
                  <a:pt x="18510153" y="0"/>
                </a:lnTo>
                <a:lnTo>
                  <a:pt x="18510153" y="12262976"/>
                </a:lnTo>
                <a:lnTo>
                  <a:pt x="0" y="12262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66859">
            <a:off x="10629903" y="4315466"/>
            <a:ext cx="1228695" cy="2341515"/>
          </a:xfrm>
          <a:custGeom>
            <a:avLst/>
            <a:gdLst/>
            <a:ahLst/>
            <a:cxnLst/>
            <a:rect l="l" t="t" r="r" b="b"/>
            <a:pathLst>
              <a:path w="2449810" h="3512272">
                <a:moveTo>
                  <a:pt x="0" y="0"/>
                </a:moveTo>
                <a:lnTo>
                  <a:pt x="2449810" y="0"/>
                </a:lnTo>
                <a:lnTo>
                  <a:pt x="2449810" y="3512272"/>
                </a:lnTo>
                <a:lnTo>
                  <a:pt x="0" y="35122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29894" y="1442552"/>
            <a:ext cx="4461889" cy="70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spc="121">
                <a:solidFill>
                  <a:srgbClr val="000000"/>
                </a:solidFill>
                <a:latin typeface="Intro"/>
              </a:rPr>
              <a:t>Маємо знати: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68556" y="1431545"/>
            <a:ext cx="7573885" cy="709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  <a:spcBef>
                <a:spcPct val="0"/>
              </a:spcBef>
            </a:pPr>
            <a:r>
              <a:rPr lang="uk-UA" sz="4400" spc="123" dirty="0">
                <a:solidFill>
                  <a:srgbClr val="000000"/>
                </a:solidFill>
                <a:latin typeface="Times New Roman" panose="02020603050405020304" pitchFamily="18" charset="0"/>
              </a:rPr>
              <a:t>спільнокореневі слова</a:t>
            </a:r>
            <a:r>
              <a:rPr lang="uk-UA" sz="4266" spc="123" dirty="0">
                <a:solidFill>
                  <a:srgbClr val="004AAD"/>
                </a:solidFill>
                <a:latin typeface="Forum"/>
              </a:rPr>
              <a:t>.</a:t>
            </a:r>
            <a:endParaRPr lang="en-US" sz="4266" spc="123" dirty="0">
              <a:solidFill>
                <a:srgbClr val="004AAD"/>
              </a:solidFill>
              <a:latin typeface="For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59748" y="2997789"/>
            <a:ext cx="4402182" cy="70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spc="121">
                <a:solidFill>
                  <a:srgbClr val="000000"/>
                </a:solidFill>
                <a:latin typeface="Intro"/>
              </a:rPr>
              <a:t>Маємо вміти: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91784" y="2932595"/>
            <a:ext cx="7146217" cy="2240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73"/>
              </a:lnSpc>
              <a:spcBef>
                <a:spcPct val="0"/>
              </a:spcBef>
            </a:pPr>
            <a:r>
              <a:rPr lang="uk-UA" sz="4266" spc="123" dirty="0">
                <a:solidFill>
                  <a:srgbClr val="0097B2"/>
                </a:solidFill>
                <a:latin typeface="Forum"/>
              </a:rPr>
              <a:t> розрізняти спільнокореневі слова і форми слова</a:t>
            </a:r>
            <a:endParaRPr lang="en-US" sz="4266" spc="123" dirty="0">
              <a:solidFill>
                <a:srgbClr val="0097B2"/>
              </a:solidFill>
              <a:latin typeface="Forum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9748" y="4553025"/>
            <a:ext cx="10394780" cy="701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73"/>
              </a:lnSpc>
              <a:spcBef>
                <a:spcPct val="0"/>
              </a:spcBef>
            </a:pPr>
            <a:r>
              <a:rPr lang="uk-UA" sz="4266" spc="123" dirty="0">
                <a:solidFill>
                  <a:srgbClr val="0097B2"/>
                </a:solidFill>
                <a:latin typeface="Forum"/>
              </a:rPr>
              <a:t> </a:t>
            </a:r>
            <a:r>
              <a:rPr lang="en-US" sz="4266" spc="123" dirty="0">
                <a:solidFill>
                  <a:srgbClr val="0097B2"/>
                </a:solidFill>
                <a:latin typeface="Foru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38114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585" y="339316"/>
            <a:ext cx="6260690" cy="508409"/>
          </a:xfrm>
        </p:spPr>
        <p:txBody>
          <a:bodyPr>
            <a:normAutofit fontScale="90000"/>
          </a:bodyPr>
          <a:lstStyle/>
          <a:p>
            <a:pPr algn="ctr"/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-1" r="465" b="32704"/>
          <a:stretch/>
        </p:blipFill>
        <p:spPr>
          <a:xfrm>
            <a:off x="1866899" y="985460"/>
            <a:ext cx="8153401" cy="252926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0259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585" y="339316"/>
            <a:ext cx="6260690" cy="508409"/>
          </a:xfrm>
        </p:spPr>
        <p:txBody>
          <a:bodyPr>
            <a:normAutofit fontScale="90000"/>
          </a:bodyPr>
          <a:lstStyle/>
          <a:p>
            <a:pPr algn="ctr"/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35A370D-8C1E-476F-BA93-EF87726E6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339316"/>
            <a:ext cx="11372850" cy="6518684"/>
          </a:xfrm>
        </p:spPr>
      </p:pic>
    </p:spTree>
    <p:extLst>
      <p:ext uri="{BB962C8B-B14F-4D97-AF65-F5344CB8AC3E}">
        <p14:creationId xmlns:p14="http://schemas.microsoft.com/office/powerpoint/2010/main" val="1613095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287</Words>
  <Application>Microsoft Office PowerPoint</Application>
  <PresentationFormat>Широкоэкранный</PresentationFormat>
  <Paragraphs>56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Ariston</vt:lpstr>
      <vt:lpstr>Calibri</vt:lpstr>
      <vt:lpstr>Calibri Light</vt:lpstr>
      <vt:lpstr>Forum</vt:lpstr>
      <vt:lpstr>Intro</vt:lpstr>
      <vt:lpstr>Times New Roman</vt:lpstr>
      <vt:lpstr>Wingdings</vt:lpstr>
      <vt:lpstr>Тема Office</vt:lpstr>
      <vt:lpstr>Презентация PowerPoint</vt:lpstr>
      <vt:lpstr>Презентация PowerPoint</vt:lpstr>
      <vt:lpstr>Продовжте речення…</vt:lpstr>
      <vt:lpstr>Презентация PowerPoint</vt:lpstr>
      <vt:lpstr>Презентация PowerPoint</vt:lpstr>
      <vt:lpstr>Мета:</vt:lpstr>
      <vt:lpstr>Презентация PowerPoint</vt:lpstr>
      <vt:lpstr>Презентация PowerPoint</vt:lpstr>
      <vt:lpstr>Презентация PowerPoint</vt:lpstr>
      <vt:lpstr>Виконання вправ</vt:lpstr>
      <vt:lpstr>Робота за підручником</vt:lpstr>
      <vt:lpstr>Робота за підручником</vt:lpstr>
      <vt:lpstr> </vt:lpstr>
      <vt:lpstr>Презентация PowerPoint</vt:lpstr>
      <vt:lpstr>Перевірмо, чи справдилися ваші очікування…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Корінь слова. Спільнокореневі слова.</dc:title>
  <dc:creator>Admin</dc:creator>
  <cp:lastModifiedBy>Ганна</cp:lastModifiedBy>
  <cp:revision>77</cp:revision>
  <dcterms:created xsi:type="dcterms:W3CDTF">2021-10-25T13:27:22Z</dcterms:created>
  <dcterms:modified xsi:type="dcterms:W3CDTF">2025-11-23T16:45:38Z</dcterms:modified>
</cp:coreProperties>
</file>