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4" r:id="rId16"/>
    <p:sldId id="269" r:id="rId17"/>
    <p:sldId id="270" r:id="rId18"/>
    <p:sldId id="271" r:id="rId19"/>
    <p:sldId id="276" r:id="rId20"/>
    <p:sldId id="277" r:id="rId21"/>
    <p:sldId id="278" r:id="rId22"/>
    <p:sldId id="279" r:id="rId23"/>
    <p:sldId id="272" r:id="rId2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E4A6A-EAB2-4019-88E8-B56D730C91C7}" type="datetimeFigureOut">
              <a:rPr lang="uk-UA" smtClean="0"/>
              <a:t>23.11.2025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65128-2AFE-47AF-A3F1-2517C3D879B3}" type="slidenum">
              <a:rPr lang="uk-UA" smtClean="0"/>
              <a:t>‹№›</a:t>
            </a:fld>
            <a:endParaRPr lang="uk-UA"/>
          </a:p>
        </p:txBody>
      </p:sp>
    </p:spTree>
    <p:extLst>
      <p:ext uri="{BB962C8B-B14F-4D97-AF65-F5344CB8AC3E}">
        <p14:creationId xmlns:p14="http://schemas.microsoft.com/office/powerpoint/2010/main" val="305235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337170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26855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250011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301252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16989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4F0E88C9-6A63-48A3-80B5-434E3F3C67AF}" type="datetimeFigureOut">
              <a:rPr lang="uk-UA" smtClean="0"/>
              <a:t>23.11.2025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311386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4F0E88C9-6A63-48A3-80B5-434E3F3C67AF}" type="datetimeFigureOut">
              <a:rPr lang="uk-UA" smtClean="0"/>
              <a:t>23.11.2025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374164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4F0E88C9-6A63-48A3-80B5-434E3F3C67AF}" type="datetimeFigureOut">
              <a:rPr lang="uk-UA" smtClean="0"/>
              <a:t>23.11.2025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141283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0E88C9-6A63-48A3-80B5-434E3F3C67AF}" type="datetimeFigureOut">
              <a:rPr lang="uk-UA" smtClean="0"/>
              <a:t>23.11.2025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34522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F0E88C9-6A63-48A3-80B5-434E3F3C67AF}" type="datetimeFigureOut">
              <a:rPr lang="uk-UA" smtClean="0"/>
              <a:t>23.11.2025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4362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F0E88C9-6A63-48A3-80B5-434E3F3C67AF}" type="datetimeFigureOut">
              <a:rPr lang="uk-UA" smtClean="0"/>
              <a:t>23.11.2025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BDFD544-2125-4F1A-8B95-DF6595B7F534}" type="slidenum">
              <a:rPr lang="uk-UA" smtClean="0"/>
              <a:t>‹№›</a:t>
            </a:fld>
            <a:endParaRPr lang="uk-UA"/>
          </a:p>
        </p:txBody>
      </p:sp>
    </p:spTree>
    <p:extLst>
      <p:ext uri="{BB962C8B-B14F-4D97-AF65-F5344CB8AC3E}">
        <p14:creationId xmlns:p14="http://schemas.microsoft.com/office/powerpoint/2010/main" val="21315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74000">
              <a:schemeClr val="tx1">
                <a:lumMod val="75000"/>
                <a:lumOff val="25000"/>
              </a:schemeClr>
            </a:gs>
            <a:gs pos="83000">
              <a:schemeClr val="bg2">
                <a:lumMod val="25000"/>
              </a:schemeClr>
            </a:gs>
            <a:gs pos="100000">
              <a:schemeClr val="tx1">
                <a:lumMod val="85000"/>
                <a:lumOff val="15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E88C9-6A63-48A3-80B5-434E3F3C67AF}" type="datetimeFigureOut">
              <a:rPr lang="uk-UA" smtClean="0"/>
              <a:t>23.11.2025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FD544-2125-4F1A-8B95-DF6595B7F534}" type="slidenum">
              <a:rPr lang="uk-UA" smtClean="0"/>
              <a:t>‹№›</a:t>
            </a:fld>
            <a:endParaRPr lang="uk-UA"/>
          </a:p>
        </p:txBody>
      </p:sp>
    </p:spTree>
    <p:extLst>
      <p:ext uri="{BB962C8B-B14F-4D97-AF65-F5344CB8AC3E}">
        <p14:creationId xmlns:p14="http://schemas.microsoft.com/office/powerpoint/2010/main" val="329556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site/egipetbestcom/home/relef-grunti-kraieni" TargetMode="External"/><Relationship Id="rId2" Type="http://schemas.openxmlformats.org/officeDocument/2006/relationships/hyperlink" Target="https://geografiamozil2.jimdofree.com/%D0%B3%D0%BE%D0%BB%D0%BE%D0%B2%D0%BD%D0%B0/%D1%94%D0%B3%D0%B8%D0%BF%D0%B5%D1%82/" TargetMode="External"/><Relationship Id="rId1" Type="http://schemas.openxmlformats.org/officeDocument/2006/relationships/slideLayout" Target="../slideLayouts/slideLayout2.xml"/><Relationship Id="rId4" Type="http://schemas.openxmlformats.org/officeDocument/2006/relationships/hyperlink" Target="https://uahistory.co/pidruchniki/boyko-geography-10-class-2018-standart-level/42.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3164" y="1953492"/>
            <a:ext cx="9019309" cy="2123658"/>
          </a:xfrm>
          <a:prstGeom prst="rect">
            <a:avLst/>
          </a:prstGeom>
          <a:noFill/>
        </p:spPr>
        <p:txBody>
          <a:bodyPr wrap="square" rtlCol="0">
            <a:spAutoFit/>
          </a:bodyPr>
          <a:lstStyle/>
          <a:p>
            <a:pPr algn="ctr"/>
            <a:r>
              <a:rPr lang="uk-UA" sz="6600" dirty="0">
                <a:solidFill>
                  <a:schemeClr val="bg2"/>
                </a:solidFill>
              </a:rPr>
              <a:t>Презентація</a:t>
            </a:r>
            <a:r>
              <a:rPr lang="en-US" sz="6600" dirty="0">
                <a:solidFill>
                  <a:schemeClr val="bg2"/>
                </a:solidFill>
              </a:rPr>
              <a:t>: </a:t>
            </a:r>
            <a:r>
              <a:rPr lang="uk-UA" sz="6600" dirty="0">
                <a:solidFill>
                  <a:schemeClr val="bg2"/>
                </a:solidFill>
              </a:rPr>
              <a:t>«Єгипет»</a:t>
            </a:r>
          </a:p>
          <a:p>
            <a:pPr algn="ctr"/>
            <a:r>
              <a:rPr lang="uk-UA" sz="6600" dirty="0">
                <a:solidFill>
                  <a:schemeClr val="bg2"/>
                </a:solidFill>
              </a:rPr>
              <a:t>10-клас</a:t>
            </a:r>
            <a:endParaRPr lang="en-US" sz="6600" dirty="0">
              <a:solidFill>
                <a:schemeClr val="bg2"/>
              </a:solidFill>
            </a:endParaRPr>
          </a:p>
        </p:txBody>
      </p:sp>
      <p:sp>
        <p:nvSpPr>
          <p:cNvPr id="5" name="TextBox 4"/>
          <p:cNvSpPr txBox="1"/>
          <p:nvPr/>
        </p:nvSpPr>
        <p:spPr>
          <a:xfrm>
            <a:off x="7148946" y="6151418"/>
            <a:ext cx="5043054" cy="461665"/>
          </a:xfrm>
          <a:prstGeom prst="rect">
            <a:avLst/>
          </a:prstGeom>
          <a:noFill/>
        </p:spPr>
        <p:txBody>
          <a:bodyPr wrap="square" rtlCol="0">
            <a:spAutoFit/>
          </a:bodyPr>
          <a:lstStyle/>
          <a:p>
            <a:r>
              <a:rPr lang="uk-UA" sz="2400" dirty="0">
                <a:solidFill>
                  <a:schemeClr val="bg2"/>
                </a:solidFill>
              </a:rPr>
              <a:t>Вчитель </a:t>
            </a:r>
            <a:r>
              <a:rPr lang="uk-UA" sz="2400" dirty="0" err="1">
                <a:solidFill>
                  <a:schemeClr val="bg2"/>
                </a:solidFill>
              </a:rPr>
              <a:t>Шуманська</a:t>
            </a:r>
            <a:r>
              <a:rPr lang="uk-UA" sz="2400" dirty="0">
                <a:solidFill>
                  <a:schemeClr val="bg2"/>
                </a:solidFill>
              </a:rPr>
              <a:t> Інна Олексіївна</a:t>
            </a:r>
            <a:endParaRPr lang="en-US" sz="2400" dirty="0">
              <a:solidFill>
                <a:schemeClr val="bg2"/>
              </a:solidFill>
            </a:endParaRPr>
          </a:p>
        </p:txBody>
      </p:sp>
    </p:spTree>
    <p:extLst>
      <p:ext uri="{BB962C8B-B14F-4D97-AF65-F5344CB8AC3E}">
        <p14:creationId xmlns:p14="http://schemas.microsoft.com/office/powerpoint/2010/main" val="194505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33647" cy="738664"/>
          </a:xfrm>
          <a:prstGeom prst="rect">
            <a:avLst/>
          </a:prstGeom>
          <a:noFill/>
        </p:spPr>
        <p:txBody>
          <a:bodyPr wrap="square" rtlCol="0">
            <a:spAutoFit/>
          </a:bodyPr>
          <a:lstStyle/>
          <a:p>
            <a:r>
              <a:rPr lang="ru-RU" sz="2400" b="1" dirty="0" err="1">
                <a:solidFill>
                  <a:schemeClr val="bg2"/>
                </a:solidFill>
              </a:rPr>
              <a:t>Особливості</a:t>
            </a:r>
            <a:r>
              <a:rPr lang="ru-RU" sz="2400" b="1" dirty="0">
                <a:solidFill>
                  <a:schemeClr val="bg2"/>
                </a:solidFill>
              </a:rPr>
              <a:t> </a:t>
            </a:r>
            <a:r>
              <a:rPr lang="ru-RU" sz="2400" b="1" dirty="0" err="1">
                <a:solidFill>
                  <a:schemeClr val="bg2"/>
                </a:solidFill>
              </a:rPr>
              <a:t>сучасного</a:t>
            </a:r>
            <a:r>
              <a:rPr lang="ru-RU" sz="2400" b="1" dirty="0">
                <a:solidFill>
                  <a:schemeClr val="bg2"/>
                </a:solidFill>
              </a:rPr>
              <a:t> </a:t>
            </a:r>
            <a:r>
              <a:rPr lang="ru-RU" sz="2400" b="1" dirty="0" err="1">
                <a:solidFill>
                  <a:schemeClr val="bg2"/>
                </a:solidFill>
              </a:rPr>
              <a:t>розвитку</a:t>
            </a:r>
            <a:r>
              <a:rPr lang="ru-RU" sz="2400" b="1" dirty="0">
                <a:solidFill>
                  <a:schemeClr val="bg2"/>
                </a:solidFill>
              </a:rPr>
              <a:t> </a:t>
            </a:r>
            <a:endParaRPr lang="uk-UA" sz="2400" b="1" dirty="0">
              <a:solidFill>
                <a:schemeClr val="bg2"/>
              </a:solidFill>
            </a:endParaRPr>
          </a:p>
          <a:p>
            <a:endParaRPr lang="uk-UA" dirty="0"/>
          </a:p>
        </p:txBody>
      </p:sp>
      <p:sp>
        <p:nvSpPr>
          <p:cNvPr id="6" name="TextBox 5"/>
          <p:cNvSpPr txBox="1"/>
          <p:nvPr/>
        </p:nvSpPr>
        <p:spPr>
          <a:xfrm>
            <a:off x="0" y="369332"/>
            <a:ext cx="12124592" cy="2862322"/>
          </a:xfrm>
          <a:prstGeom prst="rect">
            <a:avLst/>
          </a:prstGeom>
          <a:noFill/>
        </p:spPr>
        <p:txBody>
          <a:bodyPr wrap="square" rtlCol="0">
            <a:spAutoFit/>
          </a:bodyPr>
          <a:lstStyle/>
          <a:p>
            <a:r>
              <a:rPr lang="uk-UA" dirty="0"/>
              <a:t> </a:t>
            </a:r>
            <a:r>
              <a:rPr lang="en-US" dirty="0"/>
              <a:t>  </a:t>
            </a:r>
            <a:r>
              <a:rPr lang="uk-UA" dirty="0">
                <a:solidFill>
                  <a:schemeClr val="bg2"/>
                </a:solidFill>
              </a:rPr>
              <a:t>У структурі ВВП Єгипту переважають третинний та вторинний сектори економіки. У </a:t>
            </a:r>
            <a:r>
              <a:rPr lang="uk-UA" i="1" dirty="0">
                <a:solidFill>
                  <a:schemeClr val="bg2"/>
                </a:solidFill>
              </a:rPr>
              <a:t>вторинному секторі</a:t>
            </a:r>
            <a:r>
              <a:rPr lang="uk-UA" dirty="0">
                <a:solidFill>
                  <a:schemeClr val="bg2"/>
                </a:solidFill>
              </a:rPr>
              <a:t> провідними є </a:t>
            </a:r>
            <a:r>
              <a:rPr lang="uk-UA" i="1" dirty="0">
                <a:solidFill>
                  <a:schemeClr val="bg2"/>
                </a:solidFill>
              </a:rPr>
              <a:t>виробництва тканин, харчових продуктів, будівельних матеріалів, хімічних речовин</a:t>
            </a:r>
            <a:r>
              <a:rPr lang="uk-UA" dirty="0">
                <a:solidFill>
                  <a:schemeClr val="bg2"/>
                </a:solidFill>
              </a:rPr>
              <a:t>. Країна повністю забезпечує внутрішні потреби в електроенергії завдяки використанню місцевої нафти, природного газу та </a:t>
            </a:r>
            <a:r>
              <a:rPr lang="uk-UA" dirty="0" err="1">
                <a:solidFill>
                  <a:schemeClr val="bg2"/>
                </a:solidFill>
              </a:rPr>
              <a:t>гідроелектроенергії</a:t>
            </a:r>
            <a:r>
              <a:rPr lang="uk-UA" dirty="0">
                <a:solidFill>
                  <a:schemeClr val="bg2"/>
                </a:solidFill>
              </a:rPr>
              <a:t>. На підприємствах широко використовується </a:t>
            </a:r>
            <a:r>
              <a:rPr lang="uk-UA" i="1" dirty="0">
                <a:solidFill>
                  <a:schemeClr val="bg2"/>
                </a:solidFill>
              </a:rPr>
              <a:t>бездоменна металургія</a:t>
            </a:r>
            <a:r>
              <a:rPr lang="uk-UA" dirty="0">
                <a:solidFill>
                  <a:schemeClr val="bg2"/>
                </a:solidFill>
              </a:rPr>
              <a:t>, для якої не потрібне імпортне коксівне вугілля. В останні роки виплавка сталі в країні дещо скоротилася. Підприємства не забезпечують повною мірою потреби країни у сталевому прокаті. У </a:t>
            </a:r>
            <a:r>
              <a:rPr lang="uk-UA" i="1" dirty="0">
                <a:solidFill>
                  <a:schemeClr val="bg2"/>
                </a:solidFill>
              </a:rPr>
              <a:t>третинному секторі</a:t>
            </a:r>
            <a:r>
              <a:rPr lang="uk-UA" dirty="0">
                <a:solidFill>
                  <a:schemeClr val="bg2"/>
                </a:solidFill>
              </a:rPr>
              <a:t> переважають </a:t>
            </a:r>
            <a:r>
              <a:rPr lang="uk-UA" i="1" dirty="0">
                <a:solidFill>
                  <a:schemeClr val="bg2"/>
                </a:solidFill>
              </a:rPr>
              <a:t>міжнародний туризм та транспорт</a:t>
            </a:r>
            <a:r>
              <a:rPr lang="uk-UA" dirty="0">
                <a:solidFill>
                  <a:schemeClr val="bg2"/>
                </a:solidFill>
              </a:rPr>
              <a:t>. Ще одна важлива сфера – </a:t>
            </a:r>
            <a:r>
              <a:rPr lang="uk-UA" i="1" dirty="0">
                <a:solidFill>
                  <a:schemeClr val="bg2"/>
                </a:solidFill>
              </a:rPr>
              <a:t>телекомунікації</a:t>
            </a:r>
            <a:r>
              <a:rPr lang="uk-UA" dirty="0">
                <a:solidFill>
                  <a:schemeClr val="bg2"/>
                </a:solidFill>
              </a:rPr>
              <a:t>. Основні комунікаційні центри розміщуються в Александрії, </a:t>
            </a:r>
            <a:r>
              <a:rPr lang="uk-UA" dirty="0" err="1">
                <a:solidFill>
                  <a:schemeClr val="bg2"/>
                </a:solidFill>
              </a:rPr>
              <a:t>Каїрі</a:t>
            </a:r>
            <a:r>
              <a:rPr lang="uk-UA" dirty="0">
                <a:solidFill>
                  <a:schemeClr val="bg2"/>
                </a:solidFill>
              </a:rPr>
              <a:t>, Суеці та пов’язані поміж собою цифровим кабелем. У </a:t>
            </a:r>
            <a:r>
              <a:rPr lang="uk-UA" i="1" dirty="0">
                <a:solidFill>
                  <a:schemeClr val="bg2"/>
                </a:solidFill>
              </a:rPr>
              <a:t>первинному секторі</a:t>
            </a:r>
            <a:r>
              <a:rPr lang="uk-UA" dirty="0">
                <a:solidFill>
                  <a:schemeClr val="bg2"/>
                </a:solidFill>
              </a:rPr>
              <a:t> переважають є </a:t>
            </a:r>
            <a:r>
              <a:rPr lang="uk-UA" i="1" dirty="0">
                <a:solidFill>
                  <a:schemeClr val="bg2"/>
                </a:solidFill>
              </a:rPr>
              <a:t>видобування мінеральних ресурсів та сільське господарство. </a:t>
            </a:r>
            <a:r>
              <a:rPr lang="en-US" dirty="0">
                <a:solidFill>
                  <a:schemeClr val="bg2"/>
                </a:solidFill>
              </a:rPr>
              <a:t>   </a:t>
            </a:r>
          </a:p>
          <a:p>
            <a:r>
              <a:rPr lang="en-US" dirty="0">
                <a:solidFill>
                  <a:schemeClr val="bg2"/>
                </a:solidFill>
              </a:rPr>
              <a:t>   </a:t>
            </a:r>
            <a:r>
              <a:rPr lang="uk-UA" dirty="0">
                <a:solidFill>
                  <a:schemeClr val="bg2"/>
                </a:solidFill>
              </a:rPr>
              <a:t>Нині Єгипет – індустріальна держава. В країні створена змішана соціально-ринкова економіка за сильного впливу державного сектору. Темпи економічного зростання становлять близько 5 % на рік.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427" y="3512286"/>
            <a:ext cx="5703681" cy="276542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632" y="3512286"/>
            <a:ext cx="4139346" cy="2759564"/>
          </a:xfrm>
          <a:prstGeom prst="rect">
            <a:avLst/>
          </a:prstGeom>
        </p:spPr>
      </p:pic>
    </p:spTree>
    <p:extLst>
      <p:ext uri="{BB962C8B-B14F-4D97-AF65-F5344CB8AC3E}">
        <p14:creationId xmlns:p14="http://schemas.microsoft.com/office/powerpoint/2010/main" val="163783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484079" cy="461665"/>
          </a:xfrm>
          <a:prstGeom prst="rect">
            <a:avLst/>
          </a:prstGeom>
          <a:noFill/>
        </p:spPr>
        <p:txBody>
          <a:bodyPr wrap="square" rtlCol="0">
            <a:spAutoFit/>
          </a:bodyPr>
          <a:lstStyle/>
          <a:p>
            <a:r>
              <a:rPr lang="ru-RU" sz="2400" b="1" dirty="0" err="1">
                <a:solidFill>
                  <a:schemeClr val="bg2"/>
                </a:solidFill>
              </a:rPr>
              <a:t>Третинний</a:t>
            </a:r>
            <a:r>
              <a:rPr lang="ru-RU" sz="2400" b="1" dirty="0">
                <a:solidFill>
                  <a:schemeClr val="bg2"/>
                </a:solidFill>
              </a:rPr>
              <a:t> сектор </a:t>
            </a:r>
            <a:r>
              <a:rPr lang="ru-RU" sz="2400" b="1" dirty="0" err="1">
                <a:solidFill>
                  <a:schemeClr val="bg2"/>
                </a:solidFill>
              </a:rPr>
              <a:t>економ</a:t>
            </a:r>
            <a:r>
              <a:rPr lang="uk-UA" sz="2400" b="1" dirty="0">
                <a:solidFill>
                  <a:schemeClr val="bg2"/>
                </a:solidFill>
              </a:rPr>
              <a:t>і</a:t>
            </a:r>
            <a:r>
              <a:rPr lang="ru-RU" sz="2400" b="1" dirty="0" err="1">
                <a:solidFill>
                  <a:schemeClr val="bg2"/>
                </a:solidFill>
              </a:rPr>
              <a:t>ки</a:t>
            </a:r>
            <a:endParaRPr lang="uk-UA" sz="2400" b="1" dirty="0">
              <a:solidFill>
                <a:schemeClr val="bg2"/>
              </a:solidFill>
            </a:endParaRPr>
          </a:p>
        </p:txBody>
      </p:sp>
      <p:sp>
        <p:nvSpPr>
          <p:cNvPr id="5" name="TextBox 4"/>
          <p:cNvSpPr txBox="1"/>
          <p:nvPr/>
        </p:nvSpPr>
        <p:spPr>
          <a:xfrm>
            <a:off x="0" y="400119"/>
            <a:ext cx="12086494" cy="3139321"/>
          </a:xfrm>
          <a:prstGeom prst="rect">
            <a:avLst/>
          </a:prstGeom>
          <a:noFill/>
        </p:spPr>
        <p:txBody>
          <a:bodyPr wrap="square" rtlCol="0">
            <a:spAutoFit/>
          </a:bodyPr>
          <a:lstStyle/>
          <a:p>
            <a:r>
              <a:rPr lang="uk-UA" b="1" i="1" dirty="0">
                <a:solidFill>
                  <a:schemeClr val="bg2"/>
                </a:solidFill>
              </a:rPr>
              <a:t>Міжнародний туризм</a:t>
            </a:r>
          </a:p>
          <a:p>
            <a:r>
              <a:rPr lang="uk-UA" dirty="0">
                <a:solidFill>
                  <a:schemeClr val="bg2"/>
                </a:solidFill>
              </a:rPr>
              <a:t>   Прибутки від туризму випередили надходження від видобутку та продажу нафти. Країну щорічно відвідують близько 10 млн іноземних туристів. Уряд країни спонукає своїх громадян до розвитку саме цієї сфери економіки, особливо на місцевому рівні серед представників середнього класу. Вкладаються кошти в розвиток туристичної інфраструктури: зведено сучасні автомагістралі, комфортабельні готелі, нічні клуби, аквапарки, швидкісні залізниці, сучасні аеропорти.</a:t>
            </a:r>
          </a:p>
          <a:p>
            <a:r>
              <a:rPr lang="uk-UA" dirty="0">
                <a:solidFill>
                  <a:schemeClr val="bg2"/>
                </a:solidFill>
              </a:rPr>
              <a:t>   Найпопулярніші курорти Єгипту оздоровчого (пляжного) спрямування розташовані на узбережжі Червоного моря: </a:t>
            </a:r>
            <a:r>
              <a:rPr lang="uk-UA" dirty="0" err="1">
                <a:solidFill>
                  <a:schemeClr val="bg2"/>
                </a:solidFill>
              </a:rPr>
              <a:t>Хургада</a:t>
            </a:r>
            <a:r>
              <a:rPr lang="uk-UA" dirty="0">
                <a:solidFill>
                  <a:schemeClr val="bg2"/>
                </a:solidFill>
              </a:rPr>
              <a:t>, Шарм-ель-Шейх, </a:t>
            </a:r>
            <a:r>
              <a:rPr lang="uk-UA" dirty="0" err="1">
                <a:solidFill>
                  <a:schemeClr val="bg2"/>
                </a:solidFill>
              </a:rPr>
              <a:t>Нувейба</a:t>
            </a:r>
            <a:r>
              <a:rPr lang="uk-UA" dirty="0">
                <a:solidFill>
                  <a:schemeClr val="bg2"/>
                </a:solidFill>
              </a:rPr>
              <a:t>, Ель-Гуна. Основні місця пізнавального туризму, що ознайомлюють з єгипетською давниною, це піраміди Гізи, Каїр, </a:t>
            </a:r>
            <a:r>
              <a:rPr lang="uk-UA" dirty="0" err="1">
                <a:solidFill>
                  <a:schemeClr val="bg2"/>
                </a:solidFill>
              </a:rPr>
              <a:t>Луксор</a:t>
            </a:r>
            <a:r>
              <a:rPr lang="uk-UA" dirty="0">
                <a:solidFill>
                  <a:schemeClr val="bg2"/>
                </a:solidFill>
              </a:rPr>
              <a:t>, Александрія, Синайські гори з горою Мойсея. Новим напрямом розвитку туристичної індустрії в Єгипті є відпочинок для туристів-мусульман (</a:t>
            </a:r>
            <a:r>
              <a:rPr lang="uk-UA" dirty="0" err="1">
                <a:solidFill>
                  <a:schemeClr val="bg2"/>
                </a:solidFill>
              </a:rPr>
              <a:t>халяль</a:t>
            </a:r>
            <a:r>
              <a:rPr lang="uk-UA" dirty="0">
                <a:solidFill>
                  <a:schemeClr val="bg2"/>
                </a:solidFill>
              </a:rPr>
              <a:t>-туризм). При цьому готелі пропонують меню без алкоголю та з відповідною їжею, окремі пляжі й басейни для чоловіків та жінок. На таких курортах оголошується час намазів (молитов), розваги організовано в рамках норм ісламу.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5" y="3705094"/>
            <a:ext cx="3539393" cy="265454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186" y="3702800"/>
            <a:ext cx="3984308" cy="265454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2084" y="3702800"/>
            <a:ext cx="3982916" cy="2656839"/>
          </a:xfrm>
          <a:prstGeom prst="rect">
            <a:avLst/>
          </a:prstGeom>
        </p:spPr>
      </p:pic>
    </p:spTree>
    <p:extLst>
      <p:ext uri="{BB962C8B-B14F-4D97-AF65-F5344CB8AC3E}">
        <p14:creationId xmlns:p14="http://schemas.microsoft.com/office/powerpoint/2010/main" val="332663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15800" cy="3416320"/>
          </a:xfrm>
          <a:prstGeom prst="rect">
            <a:avLst/>
          </a:prstGeom>
          <a:noFill/>
        </p:spPr>
        <p:txBody>
          <a:bodyPr wrap="square" rtlCol="0">
            <a:spAutoFit/>
          </a:bodyPr>
          <a:lstStyle/>
          <a:p>
            <a:r>
              <a:rPr lang="uk-UA" dirty="0"/>
              <a:t> </a:t>
            </a:r>
            <a:r>
              <a:rPr lang="uk-UA" b="1" i="1" dirty="0">
                <a:solidFill>
                  <a:schemeClr val="bg2"/>
                </a:solidFill>
              </a:rPr>
              <a:t>Транспорт</a:t>
            </a:r>
          </a:p>
          <a:p>
            <a:r>
              <a:rPr lang="uk-UA" dirty="0">
                <a:solidFill>
                  <a:schemeClr val="bg2"/>
                </a:solidFill>
              </a:rPr>
              <a:t>   У міжнародних перевезеннях першочергове значення має морський транспорт, немає зручних бухт для облаштування морських портів. Окремі природні гавані є на узбережжі Червоного моря. Через те найбільші морські порти Єгипту лежать на Середземноморському узбережжі в штучно створених бухтах: Александрії та Порт-</a:t>
            </a:r>
            <a:r>
              <a:rPr lang="uk-UA" dirty="0" err="1">
                <a:solidFill>
                  <a:schemeClr val="bg2"/>
                </a:solidFill>
              </a:rPr>
              <a:t>Саїді</a:t>
            </a:r>
            <a:r>
              <a:rPr lang="uk-UA" dirty="0">
                <a:solidFill>
                  <a:schemeClr val="bg2"/>
                </a:solidFill>
              </a:rPr>
              <a:t>. Найбільшим портом на Червоному морі є Суец. Ефективно працює керований державною компанією Суецький канал. Прибутки від експлуатації каналу є другим після туризму джерелом наповнення бюджету Єгипту. Після відкриття у 2015 р. паралельного каналу був забезпечений двобічний рух кораблів. Нині Суецький канал забезпечує 7 % світового морського вантажообігу, відіграючи ключову роль у забезпеченні Європи близькосхідною нафтою.</a:t>
            </a:r>
          </a:p>
          <a:p>
            <a:r>
              <a:rPr lang="uk-UA" dirty="0">
                <a:solidFill>
                  <a:schemeClr val="bg2"/>
                </a:solidFill>
              </a:rPr>
              <a:t>   У країні існує найстаріша залізнична мережа Африки загальною протяжністю близько 6,7 тис. км, більша частина якої перебуває в незадовільному технічному стані. Завдяки сухому клімату можна без особливих витрат підтримувати автомобільну мережу, хоча автошляхів з твердим покриттям – лише третина. В Єгипті працює 83 аеропорти. Найбільші з них розміщуються в </a:t>
            </a:r>
            <a:r>
              <a:rPr lang="uk-UA" dirty="0" err="1">
                <a:solidFill>
                  <a:schemeClr val="bg2"/>
                </a:solidFill>
              </a:rPr>
              <a:t>Каїрі</a:t>
            </a:r>
            <a:r>
              <a:rPr lang="uk-UA" dirty="0">
                <a:solidFill>
                  <a:schemeClr val="bg2"/>
                </a:solidFill>
              </a:rPr>
              <a:t> (аеропорт-</a:t>
            </a:r>
            <a:r>
              <a:rPr lang="uk-UA" dirty="0" err="1">
                <a:solidFill>
                  <a:schemeClr val="bg2"/>
                </a:solidFill>
              </a:rPr>
              <a:t>хаб</a:t>
            </a:r>
            <a:r>
              <a:rPr lang="uk-UA" dirty="0">
                <a:solidFill>
                  <a:schemeClr val="bg2"/>
                </a:solidFill>
              </a:rPr>
              <a:t>), </a:t>
            </a:r>
            <a:r>
              <a:rPr lang="uk-UA" dirty="0" err="1">
                <a:solidFill>
                  <a:schemeClr val="bg2"/>
                </a:solidFill>
              </a:rPr>
              <a:t>Луксорі</a:t>
            </a:r>
            <a:r>
              <a:rPr lang="uk-UA" dirty="0">
                <a:solidFill>
                  <a:schemeClr val="bg2"/>
                </a:solidFill>
              </a:rPr>
              <a:t>, Шарм-ель-Шейху, </a:t>
            </a:r>
            <a:r>
              <a:rPr lang="uk-UA" dirty="0" err="1">
                <a:solidFill>
                  <a:schemeClr val="bg2"/>
                </a:solidFill>
              </a:rPr>
              <a:t>Хургаді</a:t>
            </a:r>
            <a:r>
              <a:rPr lang="uk-UA" dirty="0">
                <a:solidFill>
                  <a:schemeClr val="bg2"/>
                </a:solidFill>
              </a:rPr>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23" y="3506442"/>
            <a:ext cx="3631223" cy="272341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180" y="4042772"/>
            <a:ext cx="4286250" cy="272341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464" y="3506442"/>
            <a:ext cx="3631224" cy="2723418"/>
          </a:xfrm>
          <a:prstGeom prst="rect">
            <a:avLst/>
          </a:prstGeom>
        </p:spPr>
      </p:pic>
    </p:spTree>
    <p:extLst>
      <p:ext uri="{BB962C8B-B14F-4D97-AF65-F5344CB8AC3E}">
        <p14:creationId xmlns:p14="http://schemas.microsoft.com/office/powerpoint/2010/main" val="206730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6157"/>
            <a:ext cx="12098214" cy="4247317"/>
          </a:xfrm>
          <a:prstGeom prst="rect">
            <a:avLst/>
          </a:prstGeom>
          <a:noFill/>
        </p:spPr>
        <p:txBody>
          <a:bodyPr wrap="square" rtlCol="0">
            <a:spAutoFit/>
          </a:bodyPr>
          <a:lstStyle/>
          <a:p>
            <a:r>
              <a:rPr lang="uk-UA" b="1" i="1" dirty="0">
                <a:solidFill>
                  <a:schemeClr val="bg2"/>
                </a:solidFill>
              </a:rPr>
              <a:t>Металургія</a:t>
            </a:r>
          </a:p>
          <a:p>
            <a:r>
              <a:rPr lang="uk-UA" dirty="0">
                <a:solidFill>
                  <a:schemeClr val="bg2"/>
                </a:solidFill>
              </a:rPr>
              <a:t>   Серед промислових виробництв розвинені чорна і кольорова металургія, але необхідного для їх функціонування власного коксівного вугілля країна не має, тому змушена його імпортувати. Машинобудування спеціалізується на виробництві суден та їх ремонті, автомобілебудуванні, випуску мопедів, велосипедів і транспортного обладнання. Головні центри — Каїр, Александрія.</a:t>
            </a:r>
          </a:p>
          <a:p>
            <a:r>
              <a:rPr lang="uk-UA" b="1" i="1" dirty="0">
                <a:solidFill>
                  <a:schemeClr val="bg2"/>
                </a:solidFill>
              </a:rPr>
              <a:t>Хімічна промисловість</a:t>
            </a:r>
          </a:p>
          <a:p>
            <a:r>
              <a:rPr lang="uk-UA" dirty="0"/>
              <a:t>   </a:t>
            </a:r>
            <a:r>
              <a:rPr lang="uk-UA" dirty="0">
                <a:solidFill>
                  <a:schemeClr val="bg2"/>
                </a:solidFill>
              </a:rPr>
              <a:t>Важливе місце посідають </a:t>
            </a:r>
            <a:r>
              <a:rPr lang="uk-UA" dirty="0" err="1">
                <a:solidFill>
                  <a:schemeClr val="bg2"/>
                </a:solidFill>
              </a:rPr>
              <a:t>нафтоперероблення</a:t>
            </a:r>
            <a:r>
              <a:rPr lang="uk-UA" dirty="0">
                <a:solidFill>
                  <a:schemeClr val="bg2"/>
                </a:solidFill>
              </a:rPr>
              <a:t> і виробництва неорганічної хімії, що продукують азотні й фосфатні добрива. Розвиток коксохімії забезпечує виробництво кислот та азотних добрив. Виробляють також каустичну соду, фармацевтичні вироби, хімічні волокна (Суец, Асуан). Важливе значення має цементна промисловість (Александрія).</a:t>
            </a:r>
          </a:p>
          <a:p>
            <a:r>
              <a:rPr lang="uk-UA" b="1" i="1" dirty="0">
                <a:solidFill>
                  <a:schemeClr val="bg2"/>
                </a:solidFill>
              </a:rPr>
              <a:t>Легка промисловість</a:t>
            </a:r>
          </a:p>
          <a:p>
            <a:r>
              <a:rPr lang="uk-UA" dirty="0">
                <a:solidFill>
                  <a:schemeClr val="bg2"/>
                </a:solidFill>
              </a:rPr>
              <a:t>   У країні сформувалося потужне виробництво текстилю — бавовняних, шовкових, вовняних тканин; одягу та взуття. У виробництві харчових продуктів переробляють сільськогосподарську сировину. Велике значення мають ремесла: гончарство, килимарство, оброблення шкір, ткацтво, ювелірна справа, виробництво сувенірів.</a:t>
            </a:r>
          </a:p>
          <a:p>
            <a:endParaRPr lang="uk-UA" dirty="0"/>
          </a:p>
          <a:p>
            <a:endParaRPr lang="uk-UA" dirty="0"/>
          </a:p>
        </p:txBody>
      </p:sp>
      <p:sp>
        <p:nvSpPr>
          <p:cNvPr id="5" name="TextBox 4"/>
          <p:cNvSpPr txBox="1"/>
          <p:nvPr/>
        </p:nvSpPr>
        <p:spPr>
          <a:xfrm>
            <a:off x="0" y="0"/>
            <a:ext cx="4519246" cy="461665"/>
          </a:xfrm>
          <a:prstGeom prst="rect">
            <a:avLst/>
          </a:prstGeom>
          <a:noFill/>
        </p:spPr>
        <p:txBody>
          <a:bodyPr wrap="square" rtlCol="0">
            <a:spAutoFit/>
          </a:bodyPr>
          <a:lstStyle/>
          <a:p>
            <a:r>
              <a:rPr lang="uk-UA" sz="2400" b="1" dirty="0">
                <a:solidFill>
                  <a:schemeClr val="bg2"/>
                </a:solidFill>
              </a:rPr>
              <a:t>Вторинний сектор економіки</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826" y="4113727"/>
            <a:ext cx="3862388" cy="2592683"/>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651" y="4113727"/>
            <a:ext cx="3456911" cy="259268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16" y="4113727"/>
            <a:ext cx="3904275" cy="2592683"/>
          </a:xfrm>
          <a:prstGeom prst="rect">
            <a:avLst/>
          </a:prstGeom>
        </p:spPr>
      </p:pic>
    </p:spTree>
    <p:extLst>
      <p:ext uri="{BB962C8B-B14F-4D97-AF65-F5344CB8AC3E}">
        <p14:creationId xmlns:p14="http://schemas.microsoft.com/office/powerpoint/2010/main" val="125121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770"/>
            <a:ext cx="12036670" cy="3139321"/>
          </a:xfrm>
          <a:prstGeom prst="rect">
            <a:avLst/>
          </a:prstGeom>
          <a:noFill/>
        </p:spPr>
        <p:txBody>
          <a:bodyPr wrap="square" rtlCol="0">
            <a:spAutoFit/>
          </a:bodyPr>
          <a:lstStyle/>
          <a:p>
            <a:r>
              <a:rPr lang="en-US" dirty="0">
                <a:solidFill>
                  <a:schemeClr val="bg2"/>
                </a:solidFill>
              </a:rPr>
              <a:t>   </a:t>
            </a:r>
            <a:r>
              <a:rPr lang="uk-UA" dirty="0">
                <a:solidFill>
                  <a:schemeClr val="bg2"/>
                </a:solidFill>
              </a:rPr>
              <a:t>В якості одного з провідних локомотивів економічного підйому країни керівництво АРЄ розглядає прискорений розвиток національної енергетичної бази, в тому числі і електроенергетики. Воно базується на останніх досягненнях науково-технічного прогресу і нових формах залучення прямих іноземних інвестицій, в першу чергу - концесійні угоди в форматі державно-приватного партнерства, що дозволяють і середнім за величиною компаніям брати участь у процесі </a:t>
            </a:r>
            <a:r>
              <a:rPr lang="uk-UA" dirty="0" err="1">
                <a:solidFill>
                  <a:schemeClr val="bg2"/>
                </a:solidFill>
              </a:rPr>
              <a:t>транснаціоналізації</a:t>
            </a:r>
            <a:r>
              <a:rPr lang="uk-UA" dirty="0">
                <a:solidFill>
                  <a:schemeClr val="bg2"/>
                </a:solidFill>
              </a:rPr>
              <a:t>, що є однією з її характерних рис на сучасному етапі.</a:t>
            </a:r>
            <a:r>
              <a:rPr lang="en-US" dirty="0">
                <a:solidFill>
                  <a:schemeClr val="bg2"/>
                </a:solidFill>
              </a:rPr>
              <a:t> </a:t>
            </a:r>
            <a:r>
              <a:rPr lang="ru-RU" dirty="0">
                <a:solidFill>
                  <a:schemeClr val="bg2"/>
                </a:solidFill>
              </a:rPr>
              <a:t>Планом </a:t>
            </a:r>
            <a:r>
              <a:rPr lang="ru-RU" dirty="0" err="1">
                <a:solidFill>
                  <a:schemeClr val="bg2"/>
                </a:solidFill>
              </a:rPr>
              <a:t>розвитку</a:t>
            </a:r>
            <a:r>
              <a:rPr lang="ru-RU" dirty="0">
                <a:solidFill>
                  <a:schemeClr val="bg2"/>
                </a:solidFill>
              </a:rPr>
              <a:t> </a:t>
            </a:r>
            <a:r>
              <a:rPr lang="ru-RU" dirty="0" err="1">
                <a:solidFill>
                  <a:schemeClr val="bg2"/>
                </a:solidFill>
              </a:rPr>
              <a:t>електроенергетики</a:t>
            </a:r>
            <a:r>
              <a:rPr lang="ru-RU" dirty="0">
                <a:solidFill>
                  <a:schemeClr val="bg2"/>
                </a:solidFill>
              </a:rPr>
              <a:t>, </a:t>
            </a:r>
            <a:r>
              <a:rPr lang="ru-RU" dirty="0" err="1">
                <a:solidFill>
                  <a:schemeClr val="bg2"/>
                </a:solidFill>
              </a:rPr>
              <a:t>розрахованим</a:t>
            </a:r>
            <a:r>
              <a:rPr lang="ru-RU" dirty="0">
                <a:solidFill>
                  <a:schemeClr val="bg2"/>
                </a:solidFill>
              </a:rPr>
              <a:t> до 2035 р, </a:t>
            </a:r>
            <a:r>
              <a:rPr lang="ru-RU" dirty="0" err="1">
                <a:solidFill>
                  <a:schemeClr val="bg2"/>
                </a:solidFill>
              </a:rPr>
              <a:t>передбачається</a:t>
            </a:r>
            <a:r>
              <a:rPr lang="ru-RU" dirty="0">
                <a:solidFill>
                  <a:schemeClr val="bg2"/>
                </a:solidFill>
              </a:rPr>
              <a:t> </a:t>
            </a:r>
            <a:r>
              <a:rPr lang="ru-RU" dirty="0" err="1">
                <a:solidFill>
                  <a:schemeClr val="bg2"/>
                </a:solidFill>
              </a:rPr>
              <a:t>використання</a:t>
            </a:r>
            <a:r>
              <a:rPr lang="ru-RU" dirty="0">
                <a:solidFill>
                  <a:schemeClr val="bg2"/>
                </a:solidFill>
              </a:rPr>
              <a:t> </a:t>
            </a:r>
            <a:r>
              <a:rPr lang="ru-RU" dirty="0" err="1">
                <a:solidFill>
                  <a:schemeClr val="bg2"/>
                </a:solidFill>
              </a:rPr>
              <a:t>різних</a:t>
            </a:r>
            <a:r>
              <a:rPr lang="ru-RU" dirty="0">
                <a:solidFill>
                  <a:schemeClr val="bg2"/>
                </a:solidFill>
              </a:rPr>
              <a:t> </a:t>
            </a:r>
            <a:r>
              <a:rPr lang="ru-RU" dirty="0" err="1">
                <a:solidFill>
                  <a:schemeClr val="bg2"/>
                </a:solidFill>
              </a:rPr>
              <a:t>традиційних</a:t>
            </a:r>
            <a:r>
              <a:rPr lang="ru-RU" dirty="0">
                <a:solidFill>
                  <a:schemeClr val="bg2"/>
                </a:solidFill>
              </a:rPr>
              <a:t> і </a:t>
            </a:r>
            <a:r>
              <a:rPr lang="ru-RU" dirty="0" err="1">
                <a:solidFill>
                  <a:schemeClr val="bg2"/>
                </a:solidFill>
              </a:rPr>
              <a:t>поновлюваних</a:t>
            </a:r>
            <a:r>
              <a:rPr lang="ru-RU" dirty="0">
                <a:solidFill>
                  <a:schemeClr val="bg2"/>
                </a:solidFill>
              </a:rPr>
              <a:t> </a:t>
            </a:r>
            <a:r>
              <a:rPr lang="ru-RU" dirty="0" err="1">
                <a:solidFill>
                  <a:schemeClr val="bg2"/>
                </a:solidFill>
              </a:rPr>
              <a:t>джерел</a:t>
            </a:r>
            <a:r>
              <a:rPr lang="ru-RU" dirty="0">
                <a:solidFill>
                  <a:schemeClr val="bg2"/>
                </a:solidFill>
              </a:rPr>
              <a:t> </a:t>
            </a:r>
            <a:r>
              <a:rPr lang="ru-RU" dirty="0" err="1">
                <a:solidFill>
                  <a:schemeClr val="bg2"/>
                </a:solidFill>
              </a:rPr>
              <a:t>енергії</a:t>
            </a:r>
            <a:r>
              <a:rPr lang="ru-RU" dirty="0">
                <a:solidFill>
                  <a:schemeClr val="bg2"/>
                </a:solidFill>
              </a:rPr>
              <a:t>.</a:t>
            </a:r>
          </a:p>
          <a:p>
            <a:r>
              <a:rPr lang="en-US" dirty="0"/>
              <a:t>   </a:t>
            </a:r>
            <a:r>
              <a:rPr lang="uk-UA" dirty="0">
                <a:solidFill>
                  <a:schemeClr val="bg2"/>
                </a:solidFill>
              </a:rPr>
              <a:t>Кілька років тому лише 9% електроенергії Єгипту надходило з відновлюваних джерел – в основному від гідроелектростанцій на Нілі. Однак дефіцит енергії і зобов'язання Паризької угоди змусили уряд вжити заходів щодо розвитку ВДЕ. За планом, до 20</a:t>
            </a:r>
            <a:r>
              <a:rPr lang="en-US" dirty="0">
                <a:solidFill>
                  <a:schemeClr val="bg2"/>
                </a:solidFill>
              </a:rPr>
              <a:t>35 </a:t>
            </a:r>
            <a:r>
              <a:rPr lang="uk-UA" dirty="0">
                <a:solidFill>
                  <a:schemeClr val="bg2"/>
                </a:solidFill>
              </a:rPr>
              <a:t>чиста енергія повинна становити </a:t>
            </a:r>
            <a:r>
              <a:rPr lang="en-US" dirty="0">
                <a:solidFill>
                  <a:schemeClr val="bg2"/>
                </a:solidFill>
              </a:rPr>
              <a:t>35</a:t>
            </a:r>
            <a:r>
              <a:rPr lang="uk-UA" dirty="0">
                <a:solidFill>
                  <a:schemeClr val="bg2"/>
                </a:solidFill>
              </a:rPr>
              <a:t>% енергобалансу Єгипту. Експерти з Міжнародного енергетичного агентства переконані, що потенціал ВДЕ в країні ще вищий. За їхніми розрахунками, Єгипет може отримувати половину електроенергії з ВДЕ вже до 2030 року.</a:t>
            </a:r>
            <a:endParaRPr lang="en-US" dirty="0">
              <a:solidFill>
                <a:schemeClr val="bg2"/>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0" y="3568806"/>
            <a:ext cx="4369777" cy="3181744"/>
          </a:xfrm>
          <a:prstGeom prst="rect">
            <a:avLst/>
          </a:prstGeom>
        </p:spPr>
      </p:pic>
      <p:sp>
        <p:nvSpPr>
          <p:cNvPr id="6" name="TextBox 5"/>
          <p:cNvSpPr txBox="1"/>
          <p:nvPr/>
        </p:nvSpPr>
        <p:spPr>
          <a:xfrm>
            <a:off x="70338" y="60153"/>
            <a:ext cx="3437793" cy="369332"/>
          </a:xfrm>
          <a:prstGeom prst="rect">
            <a:avLst/>
          </a:prstGeom>
          <a:noFill/>
        </p:spPr>
        <p:txBody>
          <a:bodyPr wrap="square" rtlCol="0">
            <a:spAutoFit/>
          </a:bodyPr>
          <a:lstStyle/>
          <a:p>
            <a:r>
              <a:rPr lang="uk-UA" b="1" i="1" dirty="0">
                <a:solidFill>
                  <a:schemeClr val="bg2"/>
                </a:solidFill>
              </a:rPr>
              <a:t>Електроенергетика</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0944" y="3568806"/>
            <a:ext cx="4801425" cy="3181744"/>
          </a:xfrm>
          <a:prstGeom prst="rect">
            <a:avLst/>
          </a:prstGeom>
        </p:spPr>
      </p:pic>
    </p:spTree>
    <p:extLst>
      <p:ext uri="{BB962C8B-B14F-4D97-AF65-F5344CB8AC3E}">
        <p14:creationId xmlns:p14="http://schemas.microsoft.com/office/powerpoint/2010/main" val="367623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47" y="272562"/>
            <a:ext cx="12192000" cy="3693319"/>
          </a:xfrm>
          <a:prstGeom prst="rect">
            <a:avLst/>
          </a:prstGeom>
          <a:noFill/>
        </p:spPr>
        <p:txBody>
          <a:bodyPr wrap="square" rtlCol="0">
            <a:spAutoFit/>
          </a:bodyPr>
          <a:lstStyle/>
          <a:p>
            <a:r>
              <a:rPr lang="uk-UA" dirty="0">
                <a:solidFill>
                  <a:schemeClr val="bg2"/>
                </a:solidFill>
              </a:rPr>
              <a:t>   Харчова промисловість Єгипту налічує 2200 заводів, з яких 300-400 великих виробництв, що випускають молочну, м’ясну, хлібну і кондитерську продукцію, соки та різні напої. У 2008 р. серед найбільших арабських імпортерів єгипетських харчових продуктів перше місце посіла Саудівська Аравія, далі йдуть Лівія, Ірак, Йорданія, Ліван, Ємен, Марокко, ОАЕ, Судан і Сирія. Експорт харчових продуктів в Саудівську Аравію склав 668,12 млн </a:t>
            </a:r>
            <a:r>
              <a:rPr lang="uk-UA" dirty="0" err="1">
                <a:solidFill>
                  <a:schemeClr val="bg2"/>
                </a:solidFill>
              </a:rPr>
              <a:t>єг.ф</a:t>
            </a:r>
            <a:r>
              <a:rPr lang="uk-UA" dirty="0">
                <a:solidFill>
                  <a:schemeClr val="bg2"/>
                </a:solidFill>
              </a:rPr>
              <a:t>. і виріс на 35% порівняно з попереднім роком. Єгипет експортував до цієї країни сир - 15,7 тис. </a:t>
            </a:r>
            <a:r>
              <a:rPr lang="uk-UA" dirty="0" err="1">
                <a:solidFill>
                  <a:schemeClr val="bg2"/>
                </a:solidFill>
              </a:rPr>
              <a:t>тонн</a:t>
            </a:r>
            <a:r>
              <a:rPr lang="uk-UA" dirty="0">
                <a:solidFill>
                  <a:schemeClr val="bg2"/>
                </a:solidFill>
              </a:rPr>
              <a:t> на суму 364,3 млн </a:t>
            </a:r>
            <a:r>
              <a:rPr lang="uk-UA" dirty="0" err="1">
                <a:solidFill>
                  <a:schemeClr val="bg2"/>
                </a:solidFill>
              </a:rPr>
              <a:t>єг.ф</a:t>
            </a:r>
            <a:r>
              <a:rPr lang="uk-UA" dirty="0">
                <a:solidFill>
                  <a:schemeClr val="bg2"/>
                </a:solidFill>
              </a:rPr>
              <a:t>., що на 58% більше показника попереднього року. У 2008 р. єгипетський експорт полуниці склав 6,6 тис. </a:t>
            </a:r>
            <a:r>
              <a:rPr lang="uk-UA" dirty="0" err="1">
                <a:solidFill>
                  <a:schemeClr val="bg2"/>
                </a:solidFill>
              </a:rPr>
              <a:t>тонн</a:t>
            </a:r>
            <a:r>
              <a:rPr lang="uk-UA" dirty="0">
                <a:solidFill>
                  <a:schemeClr val="bg2"/>
                </a:solidFill>
              </a:rPr>
              <a:t> на суму 38,1 млн </a:t>
            </a:r>
            <a:r>
              <a:rPr lang="uk-UA" dirty="0" err="1">
                <a:solidFill>
                  <a:schemeClr val="bg2"/>
                </a:solidFill>
              </a:rPr>
              <a:t>єг.ф</a:t>
            </a:r>
            <a:r>
              <a:rPr lang="uk-UA" dirty="0">
                <a:solidFill>
                  <a:schemeClr val="bg2"/>
                </a:solidFill>
              </a:rPr>
              <a:t>. (більше на 35% порівняно з минулим роком), тютюну – 2,8 тис. </a:t>
            </a:r>
            <a:r>
              <a:rPr lang="uk-UA" dirty="0" err="1">
                <a:solidFill>
                  <a:schemeClr val="bg2"/>
                </a:solidFill>
              </a:rPr>
              <a:t>тонн</a:t>
            </a:r>
            <a:r>
              <a:rPr lang="uk-UA" dirty="0">
                <a:solidFill>
                  <a:schemeClr val="bg2"/>
                </a:solidFill>
              </a:rPr>
              <a:t> на суму 35,8 млн </a:t>
            </a:r>
            <a:r>
              <a:rPr lang="uk-UA" dirty="0" err="1">
                <a:solidFill>
                  <a:schemeClr val="bg2"/>
                </a:solidFill>
              </a:rPr>
              <a:t>єг.ф</a:t>
            </a:r>
            <a:r>
              <a:rPr lang="uk-UA" dirty="0">
                <a:solidFill>
                  <a:schemeClr val="bg2"/>
                </a:solidFill>
              </a:rPr>
              <a:t> (більше на 29%), пива – 3 млн. літрів на суму 14,8 млн </a:t>
            </a:r>
            <a:r>
              <a:rPr lang="uk-UA" dirty="0" err="1">
                <a:solidFill>
                  <a:schemeClr val="bg2"/>
                </a:solidFill>
              </a:rPr>
              <a:t>єг.ф</a:t>
            </a:r>
            <a:r>
              <a:rPr lang="uk-UA" dirty="0">
                <a:solidFill>
                  <a:schemeClr val="bg2"/>
                </a:solidFill>
              </a:rPr>
              <a:t>. (більше на 8%). Найбільшими європейськими імпортерами єгипетських харчових продуктів є Німеччина, Італія, Іспанія, Франція, Голландія, Велика Британія, Греція, Бельгія, Румунія та Португалія. Експорт харчових продуктів в Німеччину у 2008 р. склав 120,3 тис. </a:t>
            </a:r>
            <a:r>
              <a:rPr lang="uk-UA" dirty="0" err="1">
                <a:solidFill>
                  <a:schemeClr val="bg2"/>
                </a:solidFill>
              </a:rPr>
              <a:t>тонн</a:t>
            </a:r>
            <a:r>
              <a:rPr lang="uk-UA" dirty="0">
                <a:solidFill>
                  <a:schemeClr val="bg2"/>
                </a:solidFill>
              </a:rPr>
              <a:t> на суму 217,4 млн </a:t>
            </a:r>
            <a:r>
              <a:rPr lang="uk-UA" dirty="0" err="1">
                <a:solidFill>
                  <a:schemeClr val="bg2"/>
                </a:solidFill>
              </a:rPr>
              <a:t>єг.ф</a:t>
            </a:r>
            <a:r>
              <a:rPr lang="uk-UA" dirty="0">
                <a:solidFill>
                  <a:schemeClr val="bg2"/>
                </a:solidFill>
              </a:rPr>
              <a:t>., що на 42% порівняно з минулим роком.  </a:t>
            </a:r>
          </a:p>
          <a:p>
            <a:r>
              <a:rPr lang="uk-UA" dirty="0">
                <a:solidFill>
                  <a:schemeClr val="bg2"/>
                </a:solidFill>
              </a:rPr>
              <a:t>   На арабські країни припадає 25% єгипетського експорту харчових продуктів, на країни ЄС – 11%, США – 3%. Арабські країни імпортують 70% обсягу експорту молочних продуктів Єгипту, далі йдуть країни ЄС, США та африканські країни.</a:t>
            </a:r>
          </a:p>
          <a:p>
            <a:r>
              <a:rPr lang="uk-UA" dirty="0">
                <a:solidFill>
                  <a:schemeClr val="bg2"/>
                </a:solidFill>
              </a:rPr>
              <a:t> </a:t>
            </a:r>
          </a:p>
        </p:txBody>
      </p:sp>
      <p:sp>
        <p:nvSpPr>
          <p:cNvPr id="8" name="TextBox 7"/>
          <p:cNvSpPr txBox="1"/>
          <p:nvPr/>
        </p:nvSpPr>
        <p:spPr>
          <a:xfrm>
            <a:off x="184639" y="0"/>
            <a:ext cx="2804746" cy="369332"/>
          </a:xfrm>
          <a:prstGeom prst="rect">
            <a:avLst/>
          </a:prstGeom>
          <a:noFill/>
        </p:spPr>
        <p:txBody>
          <a:bodyPr wrap="square" rtlCol="0">
            <a:spAutoFit/>
          </a:bodyPr>
          <a:lstStyle/>
          <a:p>
            <a:r>
              <a:rPr lang="uk-UA" b="1" i="1" dirty="0">
                <a:solidFill>
                  <a:schemeClr val="bg2"/>
                </a:solidFill>
              </a:rPr>
              <a:t>Харчова промисловість</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2" y="3965881"/>
            <a:ext cx="3930162" cy="2621418"/>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5780" y="3965881"/>
            <a:ext cx="3481571" cy="2621418"/>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837" y="3798827"/>
            <a:ext cx="3917400" cy="2621418"/>
          </a:xfrm>
          <a:prstGeom prst="rect">
            <a:avLst/>
          </a:prstGeom>
        </p:spPr>
      </p:pic>
    </p:spTree>
    <p:extLst>
      <p:ext uri="{BB962C8B-B14F-4D97-AF65-F5344CB8AC3E}">
        <p14:creationId xmlns:p14="http://schemas.microsoft.com/office/powerpoint/2010/main" val="106258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5169"/>
            <a:ext cx="4229100" cy="461665"/>
          </a:xfrm>
          <a:prstGeom prst="rect">
            <a:avLst/>
          </a:prstGeom>
          <a:noFill/>
        </p:spPr>
        <p:txBody>
          <a:bodyPr wrap="square" rtlCol="0">
            <a:spAutoFit/>
          </a:bodyPr>
          <a:lstStyle/>
          <a:p>
            <a:r>
              <a:rPr lang="uk-UA" sz="2400" b="1" dirty="0">
                <a:solidFill>
                  <a:schemeClr val="bg2"/>
                </a:solidFill>
              </a:rPr>
              <a:t>Первинний сектор економіки</a:t>
            </a:r>
          </a:p>
        </p:txBody>
      </p:sp>
      <p:sp>
        <p:nvSpPr>
          <p:cNvPr id="5" name="TextBox 4"/>
          <p:cNvSpPr txBox="1"/>
          <p:nvPr/>
        </p:nvSpPr>
        <p:spPr>
          <a:xfrm>
            <a:off x="0" y="452873"/>
            <a:ext cx="12124592" cy="2585323"/>
          </a:xfrm>
          <a:prstGeom prst="rect">
            <a:avLst/>
          </a:prstGeom>
          <a:noFill/>
        </p:spPr>
        <p:txBody>
          <a:bodyPr wrap="square" rtlCol="0">
            <a:spAutoFit/>
          </a:bodyPr>
          <a:lstStyle/>
          <a:p>
            <a:r>
              <a:rPr lang="uk-UA" b="1" i="1" dirty="0">
                <a:solidFill>
                  <a:schemeClr val="bg2"/>
                </a:solidFill>
              </a:rPr>
              <a:t> Видобування мінеральних ресурсів</a:t>
            </a:r>
          </a:p>
          <a:p>
            <a:r>
              <a:rPr lang="uk-UA" dirty="0"/>
              <a:t>   </a:t>
            </a:r>
            <a:r>
              <a:rPr lang="uk-UA" dirty="0">
                <a:solidFill>
                  <a:schemeClr val="bg2"/>
                </a:solidFill>
              </a:rPr>
              <a:t>З початку ХХІ ст. в Єгипті </a:t>
            </a:r>
            <a:r>
              <a:rPr lang="uk-UA" dirty="0" err="1">
                <a:solidFill>
                  <a:schemeClr val="bg2"/>
                </a:solidFill>
              </a:rPr>
              <a:t>динамічно</a:t>
            </a:r>
            <a:r>
              <a:rPr lang="uk-UA" dirty="0">
                <a:solidFill>
                  <a:schemeClr val="bg2"/>
                </a:solidFill>
              </a:rPr>
              <a:t> розвивається гірничодобувна промисловість. Нині серед країн Африки Єгипет за видобутком нафти посідає 4-те місце, за видобутком газу – 3-тє. Зростає видобуток нафти у Лівійській пустелі та на Синайському півострові. Єгипет став експортером природних вуглеводнів в Йорданію, Ліван, Сирію, Туреччину. У східній частині Єгипту на узбережжі Червоного моря та на Синайському півострові видобувають рудну сировину. Зокрема, розвивається видобуток руд рідкісноземельного металу танталу за участі капіталу Австралії. Здійснюється розробка золота на трьох ділянках на узбережжі Червоного моря. Розробляються родовища мідних, залізних, марганцевих руд. З нерудної сировини в незначних обсягах розвивається видобуток фосфоритів на узбережжі Червоного моря та кухонної солі – в дельті Нілу. </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733" y="3204603"/>
            <a:ext cx="5823805" cy="3268368"/>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992" y="3204603"/>
            <a:ext cx="4352192" cy="3264144"/>
          </a:xfrm>
          <a:prstGeom prst="rect">
            <a:avLst/>
          </a:prstGeom>
        </p:spPr>
      </p:pic>
    </p:spTree>
    <p:extLst>
      <p:ext uri="{BB962C8B-B14F-4D97-AF65-F5344CB8AC3E}">
        <p14:creationId xmlns:p14="http://schemas.microsoft.com/office/powerpoint/2010/main" val="304168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16" y="175846"/>
            <a:ext cx="12027876" cy="3693319"/>
          </a:xfrm>
          <a:prstGeom prst="rect">
            <a:avLst/>
          </a:prstGeom>
          <a:noFill/>
        </p:spPr>
        <p:txBody>
          <a:bodyPr wrap="square" rtlCol="0">
            <a:spAutoFit/>
          </a:bodyPr>
          <a:lstStyle/>
          <a:p>
            <a:r>
              <a:rPr lang="uk-UA" b="1" i="1" dirty="0">
                <a:solidFill>
                  <a:schemeClr val="bg2"/>
                </a:solidFill>
              </a:rPr>
              <a:t>Сільське господарство</a:t>
            </a:r>
          </a:p>
          <a:p>
            <a:r>
              <a:rPr lang="uk-UA" dirty="0"/>
              <a:t>   </a:t>
            </a:r>
            <a:r>
              <a:rPr lang="uk-UA" dirty="0">
                <a:solidFill>
                  <a:schemeClr val="bg2"/>
                </a:solidFill>
              </a:rPr>
              <a:t>У виробничій структурі аграрного виробництва переважає рослинництво. Посівні площі лежать у долині та дельті Нілу, в Ель-</a:t>
            </a:r>
            <a:r>
              <a:rPr lang="uk-UA" dirty="0" err="1">
                <a:solidFill>
                  <a:schemeClr val="bg2"/>
                </a:solidFill>
              </a:rPr>
              <a:t>Фаюмській</a:t>
            </a:r>
            <a:r>
              <a:rPr lang="uk-UA" dirty="0">
                <a:solidFill>
                  <a:schemeClr val="bg2"/>
                </a:solidFill>
              </a:rPr>
              <a:t> оазі на півночі країни.</a:t>
            </a:r>
          </a:p>
          <a:p>
            <a:r>
              <a:rPr lang="uk-UA" dirty="0">
                <a:solidFill>
                  <a:schemeClr val="bg2"/>
                </a:solidFill>
              </a:rPr>
              <a:t>   Родючі алювіальні ґрунти та велика кількість тепла створюють надзвичайно сприятливі умови для вирощування різноманітних сільськогосподарських культур. Водночас існує потреба у штучному зрошенні земель. Розвивається пустельне зрошувальне землеробство з використанням підземних вод. Основною експортною культурою є довговолокнистий бавовник. Частка країни у світовому виробництві бавовни становить 3 %. Єгипет – найбільш конкурентоспроможна держава у виробництві зернових (пшениці, рису, кукурудзи), бобових і технічних культур (цукрової тростини). Деякі великі господарства спеціалізуються на вирощуванні овочів та фруктів. В оазисах доглядають за фініковою пальмою.</a:t>
            </a:r>
          </a:p>
          <a:p>
            <a:r>
              <a:rPr lang="uk-UA" dirty="0">
                <a:solidFill>
                  <a:schemeClr val="bg2"/>
                </a:solidFill>
              </a:rPr>
              <a:t>   Тваринництво має допоміжне значення. Майже в усіх господарствах розводять буйволів як тяглову силу для будівництва іригаційних споруджень та для одержання молока. Існує молочне поголів’я великої рогатої худоби. Крім того, розводять </a:t>
            </a:r>
            <a:r>
              <a:rPr lang="uk-UA" dirty="0" err="1">
                <a:solidFill>
                  <a:schemeClr val="bg2"/>
                </a:solidFill>
              </a:rPr>
              <a:t>овець</a:t>
            </a:r>
            <a:r>
              <a:rPr lang="uk-UA" dirty="0">
                <a:solidFill>
                  <a:schemeClr val="bg2"/>
                </a:solidFill>
              </a:rPr>
              <a:t>, кіз, домашню птицю (курей, голубів, </a:t>
            </a:r>
            <a:r>
              <a:rPr lang="uk-UA" dirty="0" err="1">
                <a:solidFill>
                  <a:schemeClr val="bg2"/>
                </a:solidFill>
              </a:rPr>
              <a:t>гусей</a:t>
            </a:r>
            <a:r>
              <a:rPr lang="uk-UA" dirty="0">
                <a:solidFill>
                  <a:schemeClr val="bg2"/>
                </a:solidFill>
              </a:rPr>
              <a:t>). </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8" y="4055989"/>
            <a:ext cx="5798894" cy="259099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4816" y="4055989"/>
            <a:ext cx="3886199" cy="2591143"/>
          </a:xfrm>
          <a:prstGeom prst="rect">
            <a:avLst/>
          </a:prstGeom>
        </p:spPr>
      </p:pic>
    </p:spTree>
    <p:extLst>
      <p:ext uri="{BB962C8B-B14F-4D97-AF65-F5344CB8AC3E}">
        <p14:creationId xmlns:p14="http://schemas.microsoft.com/office/powerpoint/2010/main" val="305155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1149"/>
            <a:ext cx="12107008" cy="2308324"/>
          </a:xfrm>
          <a:prstGeom prst="rect">
            <a:avLst/>
          </a:prstGeom>
          <a:noFill/>
        </p:spPr>
        <p:txBody>
          <a:bodyPr wrap="square" rtlCol="0">
            <a:spAutoFit/>
          </a:bodyPr>
          <a:lstStyle/>
          <a:p>
            <a:r>
              <a:rPr lang="uk-UA" dirty="0"/>
              <a:t> </a:t>
            </a:r>
          </a:p>
          <a:p>
            <a:r>
              <a:rPr lang="uk-UA" dirty="0"/>
              <a:t>   </a:t>
            </a:r>
            <a:r>
              <a:rPr lang="uk-UA" dirty="0">
                <a:solidFill>
                  <a:schemeClr val="bg2"/>
                </a:solidFill>
              </a:rPr>
              <a:t>Політична нестабільність Близькосхідного регіону не позначається на розвитку зовнішніх економічних </a:t>
            </a:r>
            <a:r>
              <a:rPr lang="uk-UA" dirty="0" err="1">
                <a:solidFill>
                  <a:schemeClr val="bg2"/>
                </a:solidFill>
              </a:rPr>
              <a:t>зв’язків</a:t>
            </a:r>
            <a:r>
              <a:rPr lang="uk-UA" dirty="0">
                <a:solidFill>
                  <a:schemeClr val="bg2"/>
                </a:solidFill>
              </a:rPr>
              <a:t> Єгипту. Переважає експорт нафти та нафтопродуктів. Крім того, експортуються бавовняні тканини та сільськогосподарські культури: рис, картопля, фрукти та овочі. Основною продукцією імпорту є промислові вироби, харчові продукти, обладнання, лісоматеріали. Основними торговельними партнерами Єгипту є США, Китай, країни ЄС (зокрема, Італія, Іспанія, Німеччина). Арабським газопроводом транспортується єгипетський природний газ до Йорданії, Сирії, Лівану та Туреччини. Країна бере участь у Великій Арабській зоні вільної торгівлі (ВАЗВТ), яка містить 95 % всієї арабської продукції, вільної від мита. Основним партнером Єгипту в її межах є Саудівська Аравія. </a:t>
            </a:r>
          </a:p>
        </p:txBody>
      </p:sp>
      <p:sp>
        <p:nvSpPr>
          <p:cNvPr id="5" name="TextBox 4"/>
          <p:cNvSpPr txBox="1"/>
          <p:nvPr/>
        </p:nvSpPr>
        <p:spPr>
          <a:xfrm>
            <a:off x="0" y="77032"/>
            <a:ext cx="5495192" cy="461665"/>
          </a:xfrm>
          <a:prstGeom prst="rect">
            <a:avLst/>
          </a:prstGeom>
          <a:noFill/>
        </p:spPr>
        <p:txBody>
          <a:bodyPr wrap="square" rtlCol="0">
            <a:spAutoFit/>
          </a:bodyPr>
          <a:lstStyle/>
          <a:p>
            <a:pPr lvl="0"/>
            <a:r>
              <a:rPr lang="uk-UA" sz="2400" b="1" dirty="0">
                <a:solidFill>
                  <a:srgbClr val="E7E6E6"/>
                </a:solidFill>
              </a:rPr>
              <a:t>Зовнішньоекономічні зв’язки</a:t>
            </a:r>
          </a:p>
        </p:txBody>
      </p:sp>
      <p:sp>
        <p:nvSpPr>
          <p:cNvPr id="7" name="TextBox 6"/>
          <p:cNvSpPr txBox="1"/>
          <p:nvPr/>
        </p:nvSpPr>
        <p:spPr>
          <a:xfrm>
            <a:off x="70338" y="2500201"/>
            <a:ext cx="7658100" cy="4524315"/>
          </a:xfrm>
          <a:prstGeom prst="rect">
            <a:avLst/>
          </a:prstGeom>
          <a:noFill/>
        </p:spPr>
        <p:txBody>
          <a:bodyPr wrap="square" rtlCol="0">
            <a:spAutoFit/>
          </a:bodyPr>
          <a:lstStyle/>
          <a:p>
            <a:pPr lvl="0"/>
            <a:r>
              <a:rPr lang="uk-UA" b="1" i="1" dirty="0">
                <a:solidFill>
                  <a:srgbClr val="E7E6E6"/>
                </a:solidFill>
              </a:rPr>
              <a:t>Міжнародні зв’язки України з Єгиптом</a:t>
            </a:r>
          </a:p>
          <a:p>
            <a:pPr lvl="0"/>
            <a:r>
              <a:rPr lang="uk-UA" dirty="0">
                <a:solidFill>
                  <a:srgbClr val="E7E6E6"/>
                </a:solidFill>
              </a:rPr>
              <a:t>     Незалежність України Єгипет визнав одразу після її здобуття. З того часу, незважаючи на географічну віддаленість, країни налагодили співробітництво в торговельно-економічній, науково-технічній, політичній та культурно-гуманітарній сферах. Найглибші стосунки встановлено в нафтогазовій сфері. Єгипет є однією з країн, в якій наша держава здійснює один з найбільших інвестиційних проектів за кордоном. Між країнами підписано </a:t>
            </a:r>
            <a:r>
              <a:rPr lang="uk-UA" i="1" dirty="0">
                <a:solidFill>
                  <a:srgbClr val="E7E6E6"/>
                </a:solidFill>
              </a:rPr>
              <a:t>угоду про співробітництво у сфері мирного використання космосу. У  2007 р. було здійснено запуск першого єгипетського штучного супутника Землі українським ракетним носієм «Дніпро».</a:t>
            </a:r>
            <a:r>
              <a:rPr lang="uk-UA" dirty="0">
                <a:solidFill>
                  <a:srgbClr val="E7E6E6"/>
                </a:solidFill>
              </a:rPr>
              <a:t> У 2010 р. єгипетська армія отримала за контрактом від України </a:t>
            </a:r>
            <a:r>
              <a:rPr lang="uk-UA" i="1" dirty="0">
                <a:solidFill>
                  <a:srgbClr val="E7E6E6"/>
                </a:solidFill>
              </a:rPr>
              <a:t>літак від українського підприємства «Антонов»</a:t>
            </a:r>
            <a:r>
              <a:rPr lang="uk-UA" dirty="0">
                <a:solidFill>
                  <a:srgbClr val="E7E6E6"/>
                </a:solidFill>
              </a:rPr>
              <a:t>. У навчальних закладах України навчаються єгипетські фахівці, які беруть участь у космічній програмі Єгипту. Між Україною та Єгиптом існують угоди у сфері інформації, освіти, культури, туризму тощо. </a:t>
            </a:r>
          </a:p>
          <a:p>
            <a:pPr lvl="0"/>
            <a:endParaRPr lang="uk-UA" dirty="0">
              <a:solidFill>
                <a:srgbClr val="E7E6E6"/>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907" y="3084925"/>
            <a:ext cx="4229101" cy="2819401"/>
          </a:xfrm>
          <a:prstGeom prst="rect">
            <a:avLst/>
          </a:prstGeom>
        </p:spPr>
      </p:pic>
    </p:spTree>
    <p:extLst>
      <p:ext uri="{BB962C8B-B14F-4D97-AF65-F5344CB8AC3E}">
        <p14:creationId xmlns:p14="http://schemas.microsoft.com/office/powerpoint/2010/main" val="24881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15" y="114299"/>
            <a:ext cx="11113477" cy="461665"/>
          </a:xfrm>
          <a:prstGeom prst="rect">
            <a:avLst/>
          </a:prstGeom>
          <a:noFill/>
        </p:spPr>
        <p:txBody>
          <a:bodyPr wrap="square" rtlCol="0">
            <a:spAutoFit/>
          </a:bodyPr>
          <a:lstStyle/>
          <a:p>
            <a:r>
              <a:rPr lang="ru-RU" sz="2400" b="1" dirty="0" err="1">
                <a:solidFill>
                  <a:schemeClr val="bg2"/>
                </a:solidFill>
              </a:rPr>
              <a:t>Цікаві</a:t>
            </a:r>
            <a:r>
              <a:rPr lang="ru-RU" sz="2400" b="1" dirty="0">
                <a:solidFill>
                  <a:schemeClr val="bg2"/>
                </a:solidFill>
              </a:rPr>
              <a:t> </a:t>
            </a:r>
            <a:r>
              <a:rPr lang="ru-RU" sz="2400" b="1" dirty="0" err="1">
                <a:solidFill>
                  <a:schemeClr val="bg2"/>
                </a:solidFill>
              </a:rPr>
              <a:t>факти</a:t>
            </a:r>
            <a:r>
              <a:rPr lang="ru-RU" sz="2400" b="1" dirty="0">
                <a:solidFill>
                  <a:schemeClr val="bg2"/>
                </a:solidFill>
              </a:rPr>
              <a:t> про </a:t>
            </a:r>
            <a:r>
              <a:rPr lang="uk-UA" sz="2400" b="1" dirty="0">
                <a:solidFill>
                  <a:schemeClr val="bg2"/>
                </a:solidFill>
              </a:rPr>
              <a:t>Є</a:t>
            </a:r>
            <a:r>
              <a:rPr lang="ru-RU" sz="2400" b="1" dirty="0" err="1">
                <a:solidFill>
                  <a:schemeClr val="bg2"/>
                </a:solidFill>
              </a:rPr>
              <a:t>гипет</a:t>
            </a:r>
            <a:endParaRPr lang="uk-UA" sz="2400" b="1" dirty="0">
              <a:solidFill>
                <a:schemeClr val="bg2"/>
              </a:solidFill>
            </a:endParaRPr>
          </a:p>
        </p:txBody>
      </p:sp>
      <p:sp>
        <p:nvSpPr>
          <p:cNvPr id="5" name="TextBox 4"/>
          <p:cNvSpPr txBox="1"/>
          <p:nvPr/>
        </p:nvSpPr>
        <p:spPr>
          <a:xfrm>
            <a:off x="0" y="720405"/>
            <a:ext cx="12098215"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rPr>
              <a:t>   </a:t>
            </a:r>
            <a:r>
              <a:rPr lang="ru-RU" dirty="0" err="1">
                <a:solidFill>
                  <a:schemeClr val="bg2"/>
                </a:solidFill>
              </a:rPr>
              <a:t>Пристойну</a:t>
            </a:r>
            <a:r>
              <a:rPr lang="ru-RU" dirty="0">
                <a:solidFill>
                  <a:schemeClr val="bg2"/>
                </a:solidFill>
              </a:rPr>
              <a:t> </a:t>
            </a:r>
            <a:r>
              <a:rPr lang="ru-RU" dirty="0" err="1">
                <a:solidFill>
                  <a:schemeClr val="bg2"/>
                </a:solidFill>
              </a:rPr>
              <a:t>частку</a:t>
            </a:r>
            <a:r>
              <a:rPr lang="ru-RU" dirty="0">
                <a:solidFill>
                  <a:schemeClr val="bg2"/>
                </a:solidFill>
              </a:rPr>
              <a:t> доходу в </a:t>
            </a:r>
            <a:r>
              <a:rPr lang="ru-RU" dirty="0" err="1">
                <a:solidFill>
                  <a:schemeClr val="bg2"/>
                </a:solidFill>
              </a:rPr>
              <a:t>єгипетську</a:t>
            </a:r>
            <a:r>
              <a:rPr lang="ru-RU" dirty="0">
                <a:solidFill>
                  <a:schemeClr val="bg2"/>
                </a:solidFill>
              </a:rPr>
              <a:t> </a:t>
            </a:r>
            <a:r>
              <a:rPr lang="ru-RU" dirty="0" err="1">
                <a:solidFill>
                  <a:schemeClr val="bg2"/>
                </a:solidFill>
              </a:rPr>
              <a:t>скарбницю</a:t>
            </a:r>
            <a:r>
              <a:rPr lang="ru-RU" dirty="0">
                <a:solidFill>
                  <a:schemeClr val="bg2"/>
                </a:solidFill>
              </a:rPr>
              <a:t> вносить колись </a:t>
            </a:r>
            <a:r>
              <a:rPr lang="ru-RU" dirty="0" err="1">
                <a:solidFill>
                  <a:schemeClr val="bg2"/>
                </a:solidFill>
              </a:rPr>
              <a:t>проритий</a:t>
            </a:r>
            <a:r>
              <a:rPr lang="ru-RU" dirty="0">
                <a:solidFill>
                  <a:schemeClr val="bg2"/>
                </a:solidFill>
              </a:rPr>
              <a:t> </a:t>
            </a:r>
            <a:r>
              <a:rPr lang="ru-RU" dirty="0" err="1">
                <a:solidFill>
                  <a:schemeClr val="bg2"/>
                </a:solidFill>
              </a:rPr>
              <a:t>європейцями</a:t>
            </a:r>
            <a:r>
              <a:rPr lang="ru-RU" dirty="0">
                <a:solidFill>
                  <a:schemeClr val="bg2"/>
                </a:solidFill>
              </a:rPr>
              <a:t> </a:t>
            </a:r>
            <a:r>
              <a:rPr lang="ru-RU" dirty="0" err="1">
                <a:solidFill>
                  <a:schemeClr val="bg2"/>
                </a:solidFill>
              </a:rPr>
              <a:t>Суецький</a:t>
            </a:r>
            <a:r>
              <a:rPr lang="ru-RU" dirty="0">
                <a:solidFill>
                  <a:schemeClr val="bg2"/>
                </a:solidFill>
              </a:rPr>
              <a:t> канал, </a:t>
            </a:r>
            <a:r>
              <a:rPr lang="ru-RU" dirty="0" err="1">
                <a:solidFill>
                  <a:schemeClr val="bg2"/>
                </a:solidFill>
              </a:rPr>
              <a:t>який</a:t>
            </a:r>
            <a:r>
              <a:rPr lang="ru-RU" dirty="0">
                <a:solidFill>
                  <a:schemeClr val="bg2"/>
                </a:solidFill>
              </a:rPr>
              <a:t> </a:t>
            </a:r>
            <a:r>
              <a:rPr lang="ru-RU" dirty="0" err="1">
                <a:solidFill>
                  <a:schemeClr val="bg2"/>
                </a:solidFill>
              </a:rPr>
              <a:t>з’єднує</a:t>
            </a:r>
            <a:r>
              <a:rPr lang="ru-RU" dirty="0">
                <a:solidFill>
                  <a:schemeClr val="bg2"/>
                </a:solidFill>
              </a:rPr>
              <a:t> </a:t>
            </a:r>
            <a:r>
              <a:rPr lang="ru-RU" dirty="0" err="1">
                <a:solidFill>
                  <a:schemeClr val="bg2"/>
                </a:solidFill>
              </a:rPr>
              <a:t>Середземне</a:t>
            </a:r>
            <a:r>
              <a:rPr lang="ru-RU" dirty="0">
                <a:solidFill>
                  <a:schemeClr val="bg2"/>
                </a:solidFill>
              </a:rPr>
              <a:t> і </a:t>
            </a:r>
            <a:r>
              <a:rPr lang="ru-RU" dirty="0" err="1">
                <a:solidFill>
                  <a:schemeClr val="bg2"/>
                </a:solidFill>
              </a:rPr>
              <a:t>Червоне</a:t>
            </a:r>
            <a:r>
              <a:rPr lang="ru-RU" dirty="0">
                <a:solidFill>
                  <a:schemeClr val="bg2"/>
                </a:solidFill>
              </a:rPr>
              <a:t> моря. </a:t>
            </a:r>
            <a:r>
              <a:rPr lang="ru-RU" dirty="0" err="1">
                <a:solidFill>
                  <a:schemeClr val="bg2"/>
                </a:solidFill>
              </a:rPr>
              <a:t>Кожне</a:t>
            </a:r>
            <a:r>
              <a:rPr lang="ru-RU" dirty="0">
                <a:solidFill>
                  <a:schemeClr val="bg2"/>
                </a:solidFill>
              </a:rPr>
              <a:t> судно, яка </a:t>
            </a:r>
            <a:r>
              <a:rPr lang="ru-RU" dirty="0" err="1">
                <a:solidFill>
                  <a:schemeClr val="bg2"/>
                </a:solidFill>
              </a:rPr>
              <a:t>бажає</a:t>
            </a:r>
            <a:r>
              <a:rPr lang="ru-RU" dirty="0">
                <a:solidFill>
                  <a:schemeClr val="bg2"/>
                </a:solidFill>
              </a:rPr>
              <a:t> пройти по </a:t>
            </a:r>
            <a:r>
              <a:rPr lang="ru-RU" dirty="0" err="1">
                <a:solidFill>
                  <a:schemeClr val="bg2"/>
                </a:solidFill>
              </a:rPr>
              <a:t>ньому</a:t>
            </a:r>
            <a:r>
              <a:rPr lang="ru-RU" dirty="0">
                <a:solidFill>
                  <a:schemeClr val="bg2"/>
                </a:solidFill>
              </a:rPr>
              <a:t>, платить за </a:t>
            </a:r>
            <a:r>
              <a:rPr lang="ru-RU" dirty="0" err="1">
                <a:solidFill>
                  <a:schemeClr val="bg2"/>
                </a:solidFill>
              </a:rPr>
              <a:t>це</a:t>
            </a:r>
            <a:r>
              <a:rPr lang="ru-RU" dirty="0">
                <a:solidFill>
                  <a:schemeClr val="bg2"/>
                </a:solidFill>
              </a:rPr>
              <a:t> </a:t>
            </a:r>
            <a:r>
              <a:rPr lang="ru-RU" dirty="0" err="1">
                <a:solidFill>
                  <a:schemeClr val="bg2"/>
                </a:solidFill>
              </a:rPr>
              <a:t>великі</a:t>
            </a:r>
            <a:r>
              <a:rPr lang="ru-RU" dirty="0">
                <a:solidFill>
                  <a:schemeClr val="bg2"/>
                </a:solidFill>
              </a:rPr>
              <a:t> </a:t>
            </a:r>
            <a:r>
              <a:rPr lang="ru-RU" dirty="0" err="1">
                <a:solidFill>
                  <a:schemeClr val="bg2"/>
                </a:solidFill>
              </a:rPr>
              <a:t>гроші</a:t>
            </a:r>
            <a:r>
              <a:rPr lang="ru-RU" dirty="0">
                <a:solidFill>
                  <a:schemeClr val="bg2"/>
                </a:solidFill>
              </a:rPr>
              <a:t>.</a:t>
            </a:r>
            <a:endParaRPr lang="en-US" dirty="0">
              <a:solidFill>
                <a:schemeClr val="bg2"/>
              </a:solidFill>
            </a:endParaRPr>
          </a:p>
          <a:p>
            <a:pPr marL="285750" indent="-285750">
              <a:buFont typeface="Arial" panose="020B0604020202020204" pitchFamily="34" charset="0"/>
              <a:buChar char="•"/>
            </a:pPr>
            <a:endParaRPr lang="ru-RU" dirty="0">
              <a:solidFill>
                <a:schemeClr val="bg2"/>
              </a:solidFill>
            </a:endParaRPr>
          </a:p>
          <a:p>
            <a:pPr marL="285750" indent="-285750">
              <a:buFont typeface="Arial" panose="020B0604020202020204" pitchFamily="34" charset="0"/>
              <a:buChar char="•"/>
            </a:pPr>
            <a:r>
              <a:rPr lang="en-US" dirty="0">
                <a:solidFill>
                  <a:schemeClr val="bg2"/>
                </a:solidFill>
              </a:rPr>
              <a:t>   </a:t>
            </a:r>
            <a:r>
              <a:rPr lang="ru-RU" dirty="0" err="1">
                <a:solidFill>
                  <a:schemeClr val="bg2"/>
                </a:solidFill>
              </a:rPr>
              <a:t>Офіційною</a:t>
            </a:r>
            <a:r>
              <a:rPr lang="ru-RU" dirty="0">
                <a:solidFill>
                  <a:schemeClr val="bg2"/>
                </a:solidFill>
              </a:rPr>
              <a:t> </a:t>
            </a:r>
            <a:r>
              <a:rPr lang="ru-RU" dirty="0" err="1">
                <a:solidFill>
                  <a:schemeClr val="bg2"/>
                </a:solidFill>
              </a:rPr>
              <a:t>мовою</a:t>
            </a:r>
            <a:r>
              <a:rPr lang="ru-RU" dirty="0">
                <a:solidFill>
                  <a:schemeClr val="bg2"/>
                </a:solidFill>
              </a:rPr>
              <a:t> в </a:t>
            </a:r>
            <a:r>
              <a:rPr lang="ru-RU" dirty="0" err="1">
                <a:solidFill>
                  <a:schemeClr val="bg2"/>
                </a:solidFill>
              </a:rPr>
              <a:t>Єгипті</a:t>
            </a:r>
            <a:r>
              <a:rPr lang="ru-RU" dirty="0">
                <a:solidFill>
                  <a:schemeClr val="bg2"/>
                </a:solidFill>
              </a:rPr>
              <a:t> є </a:t>
            </a:r>
            <a:r>
              <a:rPr lang="ru-RU" dirty="0" err="1">
                <a:solidFill>
                  <a:schemeClr val="bg2"/>
                </a:solidFill>
              </a:rPr>
              <a:t>арабська</a:t>
            </a:r>
            <a:r>
              <a:rPr lang="ru-RU" dirty="0">
                <a:solidFill>
                  <a:schemeClr val="bg2"/>
                </a:solidFill>
              </a:rPr>
              <a:t>. </a:t>
            </a:r>
            <a:r>
              <a:rPr lang="ru-RU" dirty="0" err="1">
                <a:solidFill>
                  <a:schemeClr val="bg2"/>
                </a:solidFill>
              </a:rPr>
              <a:t>Арабізація</a:t>
            </a:r>
            <a:r>
              <a:rPr lang="ru-RU" dirty="0">
                <a:solidFill>
                  <a:schemeClr val="bg2"/>
                </a:solidFill>
              </a:rPr>
              <a:t> </a:t>
            </a:r>
            <a:r>
              <a:rPr lang="ru-RU" dirty="0" err="1">
                <a:solidFill>
                  <a:schemeClr val="bg2"/>
                </a:solidFill>
              </a:rPr>
              <a:t>цієї</a:t>
            </a:r>
            <a:r>
              <a:rPr lang="ru-RU" dirty="0">
                <a:solidFill>
                  <a:schemeClr val="bg2"/>
                </a:solidFill>
              </a:rPr>
              <a:t> </a:t>
            </a:r>
            <a:r>
              <a:rPr lang="ru-RU" dirty="0" err="1">
                <a:solidFill>
                  <a:schemeClr val="bg2"/>
                </a:solidFill>
              </a:rPr>
              <a:t>країни</a:t>
            </a:r>
            <a:r>
              <a:rPr lang="ru-RU" dirty="0">
                <a:solidFill>
                  <a:schemeClr val="bg2"/>
                </a:solidFill>
              </a:rPr>
              <a:t> </a:t>
            </a:r>
            <a:r>
              <a:rPr lang="ru-RU" dirty="0" err="1">
                <a:solidFill>
                  <a:schemeClr val="bg2"/>
                </a:solidFill>
              </a:rPr>
              <a:t>почалася</a:t>
            </a:r>
            <a:r>
              <a:rPr lang="ru-RU" dirty="0">
                <a:solidFill>
                  <a:schemeClr val="bg2"/>
                </a:solidFill>
              </a:rPr>
              <a:t> </a:t>
            </a:r>
            <a:r>
              <a:rPr lang="ru-RU" dirty="0" err="1">
                <a:solidFill>
                  <a:schemeClr val="bg2"/>
                </a:solidFill>
              </a:rPr>
              <a:t>ще</a:t>
            </a:r>
            <a:r>
              <a:rPr lang="ru-RU" dirty="0">
                <a:solidFill>
                  <a:schemeClr val="bg2"/>
                </a:solidFill>
              </a:rPr>
              <a:t> </a:t>
            </a:r>
            <a:r>
              <a:rPr lang="ru-RU" dirty="0" err="1">
                <a:solidFill>
                  <a:schemeClr val="bg2"/>
                </a:solidFill>
              </a:rPr>
              <a:t>близько</a:t>
            </a:r>
            <a:r>
              <a:rPr lang="ru-RU" dirty="0">
                <a:solidFill>
                  <a:schemeClr val="bg2"/>
                </a:solidFill>
              </a:rPr>
              <a:t> 1400 </a:t>
            </a:r>
            <a:r>
              <a:rPr lang="ru-RU" dirty="0" err="1">
                <a:solidFill>
                  <a:schemeClr val="bg2"/>
                </a:solidFill>
              </a:rPr>
              <a:t>років</a:t>
            </a:r>
            <a:r>
              <a:rPr lang="ru-RU" dirty="0">
                <a:solidFill>
                  <a:schemeClr val="bg2"/>
                </a:solidFill>
              </a:rPr>
              <a:t> тому, і </a:t>
            </a:r>
            <a:r>
              <a:rPr lang="ru-RU" dirty="0" err="1">
                <a:solidFill>
                  <a:schemeClr val="bg2"/>
                </a:solidFill>
              </a:rPr>
              <a:t>ще</a:t>
            </a:r>
            <a:r>
              <a:rPr lang="ru-RU" dirty="0">
                <a:solidFill>
                  <a:schemeClr val="bg2"/>
                </a:solidFill>
              </a:rPr>
              <a:t> через 5-6 </a:t>
            </a:r>
            <a:r>
              <a:rPr lang="ru-RU" dirty="0" err="1">
                <a:solidFill>
                  <a:schemeClr val="bg2"/>
                </a:solidFill>
              </a:rPr>
              <a:t>століть</a:t>
            </a:r>
            <a:r>
              <a:rPr lang="ru-RU" dirty="0">
                <a:solidFill>
                  <a:schemeClr val="bg2"/>
                </a:solidFill>
              </a:rPr>
              <a:t> </a:t>
            </a:r>
            <a:r>
              <a:rPr lang="ru-RU" dirty="0" err="1">
                <a:solidFill>
                  <a:schemeClr val="bg2"/>
                </a:solidFill>
              </a:rPr>
              <a:t>була</a:t>
            </a:r>
            <a:r>
              <a:rPr lang="ru-RU" dirty="0">
                <a:solidFill>
                  <a:schemeClr val="bg2"/>
                </a:solidFill>
              </a:rPr>
              <a:t> завершена остаточно.</a:t>
            </a:r>
          </a:p>
          <a:p>
            <a:pPr marL="285750" indent="-285750">
              <a:buFont typeface="Arial" panose="020B0604020202020204" pitchFamily="34" charset="0"/>
              <a:buChar char="•"/>
            </a:pPr>
            <a:endParaRPr lang="en-US" dirty="0">
              <a:solidFill>
                <a:schemeClr val="bg2"/>
              </a:solidFill>
            </a:endParaRPr>
          </a:p>
          <a:p>
            <a:pPr marL="285750" indent="-285750">
              <a:buFont typeface="Arial" panose="020B0604020202020204" pitchFamily="34" charset="0"/>
              <a:buChar char="•"/>
            </a:pPr>
            <a:r>
              <a:rPr lang="en-US" dirty="0">
                <a:solidFill>
                  <a:schemeClr val="bg2"/>
                </a:solidFill>
              </a:rPr>
              <a:t>   </a:t>
            </a:r>
            <a:r>
              <a:rPr lang="ru-RU" dirty="0">
                <a:solidFill>
                  <a:schemeClr val="bg2"/>
                </a:solidFill>
              </a:rPr>
              <a:t>Знаменита </a:t>
            </a:r>
            <a:r>
              <a:rPr lang="ru-RU" dirty="0" err="1">
                <a:solidFill>
                  <a:schemeClr val="bg2"/>
                </a:solidFill>
              </a:rPr>
              <a:t>єгипетська</a:t>
            </a:r>
            <a:r>
              <a:rPr lang="ru-RU" dirty="0">
                <a:solidFill>
                  <a:schemeClr val="bg2"/>
                </a:solidFill>
              </a:rPr>
              <a:t> </a:t>
            </a:r>
            <a:r>
              <a:rPr lang="ru-RU" dirty="0" err="1">
                <a:solidFill>
                  <a:schemeClr val="bg2"/>
                </a:solidFill>
              </a:rPr>
              <a:t>піраміда</a:t>
            </a:r>
            <a:r>
              <a:rPr lang="ru-RU" dirty="0">
                <a:solidFill>
                  <a:schemeClr val="bg2"/>
                </a:solidFill>
              </a:rPr>
              <a:t> Хеопса — </a:t>
            </a:r>
            <a:r>
              <a:rPr lang="ru-RU" dirty="0" err="1">
                <a:solidFill>
                  <a:schemeClr val="bg2"/>
                </a:solidFill>
              </a:rPr>
              <a:t>єдине</a:t>
            </a:r>
            <a:r>
              <a:rPr lang="ru-RU" dirty="0">
                <a:solidFill>
                  <a:schemeClr val="bg2"/>
                </a:solidFill>
              </a:rPr>
              <a:t> з </a:t>
            </a:r>
            <a:r>
              <a:rPr lang="ru-RU" dirty="0" err="1">
                <a:solidFill>
                  <a:schemeClr val="bg2"/>
                </a:solidFill>
              </a:rPr>
              <a:t>давніх</a:t>
            </a:r>
            <a:r>
              <a:rPr lang="ru-RU" dirty="0">
                <a:solidFill>
                  <a:schemeClr val="bg2"/>
                </a:solidFill>
              </a:rPr>
              <a:t> Семи чудес </a:t>
            </a:r>
            <a:r>
              <a:rPr lang="ru-RU" dirty="0" err="1">
                <a:solidFill>
                  <a:schemeClr val="bg2"/>
                </a:solidFill>
              </a:rPr>
              <a:t>світу</a:t>
            </a:r>
            <a:r>
              <a:rPr lang="ru-RU" dirty="0">
                <a:solidFill>
                  <a:schemeClr val="bg2"/>
                </a:solidFill>
              </a:rPr>
              <a:t>, </a:t>
            </a:r>
            <a:r>
              <a:rPr lang="ru-RU" dirty="0" err="1">
                <a:solidFill>
                  <a:schemeClr val="bg2"/>
                </a:solidFill>
              </a:rPr>
              <a:t>що</a:t>
            </a:r>
            <a:r>
              <a:rPr lang="ru-RU" dirty="0">
                <a:solidFill>
                  <a:schemeClr val="bg2"/>
                </a:solidFill>
              </a:rPr>
              <a:t> </a:t>
            </a:r>
            <a:r>
              <a:rPr lang="ru-RU" dirty="0" err="1">
                <a:solidFill>
                  <a:schemeClr val="bg2"/>
                </a:solidFill>
              </a:rPr>
              <a:t>збереглося</a:t>
            </a:r>
            <a:r>
              <a:rPr lang="ru-RU" dirty="0">
                <a:solidFill>
                  <a:schemeClr val="bg2"/>
                </a:solidFill>
              </a:rPr>
              <a:t> до наших </a:t>
            </a:r>
            <a:r>
              <a:rPr lang="ru-RU" dirty="0" err="1">
                <a:solidFill>
                  <a:schemeClr val="bg2"/>
                </a:solidFill>
              </a:rPr>
              <a:t>днів</a:t>
            </a:r>
            <a:r>
              <a:rPr lang="ru-RU" dirty="0">
                <a:solidFill>
                  <a:schemeClr val="bg2"/>
                </a:solidFill>
              </a:rPr>
              <a:t>.</a:t>
            </a:r>
          </a:p>
          <a:p>
            <a:pPr marL="285750" indent="-285750">
              <a:buFont typeface="Arial" panose="020B0604020202020204" pitchFamily="34" charset="0"/>
              <a:buChar char="•"/>
            </a:pPr>
            <a:endParaRPr lang="ru-RU" dirty="0">
              <a:solidFill>
                <a:schemeClr val="bg2"/>
              </a:solidFill>
            </a:endParaRPr>
          </a:p>
          <a:p>
            <a:pPr marL="285750" indent="-285750">
              <a:buFont typeface="Arial" panose="020B0604020202020204" pitchFamily="34" charset="0"/>
              <a:buChar char="•"/>
            </a:pPr>
            <a:endParaRPr lang="uk-UA"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022" y="3570230"/>
            <a:ext cx="3112477" cy="3112477"/>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3303" y="2707881"/>
            <a:ext cx="4123593" cy="3104175"/>
          </a:xfrm>
          <a:prstGeom prst="rect">
            <a:avLst/>
          </a:prstGeom>
        </p:spPr>
      </p:pic>
      <p:pic>
        <p:nvPicPr>
          <p:cNvPr id="11" name="Рисунок 10"/>
          <p:cNvPicPr>
            <a:picLocks noChangeAspect="1"/>
          </p:cNvPicPr>
          <p:nvPr/>
        </p:nvPicPr>
        <p:blipFill>
          <a:blip r:embed="rId4"/>
          <a:stretch>
            <a:fillRect/>
          </a:stretch>
        </p:blipFill>
        <p:spPr>
          <a:xfrm>
            <a:off x="213213" y="3570230"/>
            <a:ext cx="4026877" cy="3103472"/>
          </a:xfrm>
          <a:prstGeom prst="rect">
            <a:avLst/>
          </a:prstGeom>
        </p:spPr>
      </p:pic>
    </p:spTree>
    <p:extLst>
      <p:ext uri="{BB962C8B-B14F-4D97-AF65-F5344CB8AC3E}">
        <p14:creationId xmlns:p14="http://schemas.microsoft.com/office/powerpoint/2010/main" val="47910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808" y="116534"/>
            <a:ext cx="5222631" cy="477054"/>
          </a:xfrm>
          <a:prstGeom prst="rect">
            <a:avLst/>
          </a:prstGeom>
          <a:noFill/>
        </p:spPr>
        <p:txBody>
          <a:bodyPr wrap="square" rtlCol="0">
            <a:spAutoFit/>
          </a:bodyPr>
          <a:lstStyle/>
          <a:p>
            <a:r>
              <a:rPr lang="ru-RU" sz="2500" b="1" dirty="0" err="1">
                <a:solidFill>
                  <a:schemeClr val="bg2"/>
                </a:solidFill>
              </a:rPr>
              <a:t>Візитна</a:t>
            </a:r>
            <a:r>
              <a:rPr lang="ru-RU" sz="2500" b="1" dirty="0">
                <a:solidFill>
                  <a:schemeClr val="bg2"/>
                </a:solidFill>
              </a:rPr>
              <a:t> </a:t>
            </a:r>
            <a:r>
              <a:rPr lang="ru-RU" sz="2500" b="1" dirty="0" err="1">
                <a:solidFill>
                  <a:schemeClr val="bg2"/>
                </a:solidFill>
              </a:rPr>
              <a:t>картка</a:t>
            </a:r>
            <a:endParaRPr lang="uk-UA" sz="2500" dirty="0">
              <a:solidFill>
                <a:schemeClr val="bg2"/>
              </a:solidFill>
            </a:endParaRPr>
          </a:p>
        </p:txBody>
      </p:sp>
      <p:sp>
        <p:nvSpPr>
          <p:cNvPr id="5" name="TextBox 4"/>
          <p:cNvSpPr txBox="1"/>
          <p:nvPr/>
        </p:nvSpPr>
        <p:spPr>
          <a:xfrm>
            <a:off x="219808" y="593588"/>
            <a:ext cx="6611815" cy="60939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uk-UA" sz="2000" dirty="0">
                <a:solidFill>
                  <a:schemeClr val="bg2"/>
                </a:solidFill>
              </a:rPr>
              <a:t>Офіційна назва – Арабська Республіка Єгипет</a:t>
            </a:r>
          </a:p>
          <a:p>
            <a:pPr marL="285750" indent="-285750">
              <a:lnSpc>
                <a:spcPct val="150000"/>
              </a:lnSpc>
              <a:buFont typeface="Arial" panose="020B0604020202020204" pitchFamily="34" charset="0"/>
              <a:buChar char="•"/>
            </a:pPr>
            <a:r>
              <a:rPr lang="uk-UA" sz="2000" dirty="0">
                <a:solidFill>
                  <a:schemeClr val="bg2"/>
                </a:solidFill>
              </a:rPr>
              <a:t>Склад території – </a:t>
            </a:r>
            <a:r>
              <a:rPr lang="uk-UA" sz="2000">
                <a:solidFill>
                  <a:schemeClr val="bg2"/>
                </a:solidFill>
              </a:rPr>
              <a:t>27 губернаторств</a:t>
            </a:r>
            <a:endParaRPr lang="uk-UA" sz="2000" dirty="0">
              <a:solidFill>
                <a:schemeClr val="bg2"/>
              </a:solidFill>
            </a:endParaRPr>
          </a:p>
          <a:p>
            <a:pPr marL="285750" indent="-285750">
              <a:lnSpc>
                <a:spcPct val="150000"/>
              </a:lnSpc>
              <a:buFont typeface="Arial" panose="020B0604020202020204" pitchFamily="34" charset="0"/>
              <a:buChar char="•"/>
            </a:pPr>
            <a:r>
              <a:rPr lang="uk-UA" sz="2000" dirty="0">
                <a:solidFill>
                  <a:schemeClr val="bg2"/>
                </a:solidFill>
              </a:rPr>
              <a:t>Член міжнародних організацій – ООН, Ліга арабських держав (ЛАД)</a:t>
            </a:r>
          </a:p>
          <a:p>
            <a:pPr marL="285750" indent="-285750">
              <a:lnSpc>
                <a:spcPct val="150000"/>
              </a:lnSpc>
              <a:buFont typeface="Arial" panose="020B0604020202020204" pitchFamily="34" charset="0"/>
              <a:buChar char="•"/>
            </a:pPr>
            <a:r>
              <a:rPr lang="uk-UA" sz="2000" dirty="0">
                <a:solidFill>
                  <a:schemeClr val="bg2"/>
                </a:solidFill>
              </a:rPr>
              <a:t>Офіційна мова – арабська</a:t>
            </a:r>
          </a:p>
          <a:p>
            <a:pPr marL="285750" indent="-285750">
              <a:lnSpc>
                <a:spcPct val="150000"/>
              </a:lnSpc>
              <a:buFont typeface="Arial" panose="020B0604020202020204" pitchFamily="34" charset="0"/>
              <a:buChar char="•"/>
            </a:pPr>
            <a:r>
              <a:rPr lang="uk-UA" sz="2000" dirty="0">
                <a:solidFill>
                  <a:schemeClr val="bg2"/>
                </a:solidFill>
              </a:rPr>
              <a:t>Релігія – мусульманство (іслам)</a:t>
            </a:r>
          </a:p>
          <a:p>
            <a:pPr marL="285750" indent="-285750">
              <a:lnSpc>
                <a:spcPct val="150000"/>
              </a:lnSpc>
              <a:buFont typeface="Arial" panose="020B0604020202020204" pitchFamily="34" charset="0"/>
              <a:buChar char="•"/>
            </a:pPr>
            <a:r>
              <a:rPr lang="uk-UA" sz="2000" dirty="0">
                <a:solidFill>
                  <a:schemeClr val="bg2"/>
                </a:solidFill>
              </a:rPr>
              <a:t>Столиця - Каїр</a:t>
            </a:r>
          </a:p>
          <a:p>
            <a:pPr marL="285750" indent="-285750">
              <a:lnSpc>
                <a:spcPct val="150000"/>
              </a:lnSpc>
              <a:buFont typeface="Arial" panose="020B0604020202020204" pitchFamily="34" charset="0"/>
              <a:buChar char="•"/>
            </a:pPr>
            <a:r>
              <a:rPr lang="uk-UA" sz="2000" dirty="0">
                <a:solidFill>
                  <a:schemeClr val="bg2"/>
                </a:solidFill>
              </a:rPr>
              <a:t>Площа країни - 1001,5 тис. км²</a:t>
            </a:r>
          </a:p>
          <a:p>
            <a:pPr marL="285750" indent="-285750">
              <a:lnSpc>
                <a:spcPct val="150000"/>
              </a:lnSpc>
              <a:buFont typeface="Arial" panose="020B0604020202020204" pitchFamily="34" charset="0"/>
              <a:buChar char="•"/>
            </a:pPr>
            <a:r>
              <a:rPr lang="uk-UA" sz="2000" dirty="0">
                <a:solidFill>
                  <a:schemeClr val="bg2"/>
                </a:solidFill>
              </a:rPr>
              <a:t>Кількість населення (на 2019 р.) - 100,4</a:t>
            </a:r>
            <a:r>
              <a:rPr lang="en-US" sz="2000" dirty="0">
                <a:solidFill>
                  <a:schemeClr val="bg2"/>
                </a:solidFill>
              </a:rPr>
              <a:t> </a:t>
            </a:r>
            <a:r>
              <a:rPr lang="uk-UA" sz="2000" dirty="0">
                <a:solidFill>
                  <a:schemeClr val="bg2"/>
                </a:solidFill>
              </a:rPr>
              <a:t>млн. </a:t>
            </a:r>
            <a:r>
              <a:rPr lang="uk-UA" sz="2000" dirty="0" err="1">
                <a:solidFill>
                  <a:schemeClr val="bg2"/>
                </a:solidFill>
              </a:rPr>
              <a:t>чол</a:t>
            </a:r>
            <a:r>
              <a:rPr lang="uk-UA" sz="2000" dirty="0">
                <a:solidFill>
                  <a:schemeClr val="bg2"/>
                </a:solidFill>
              </a:rPr>
              <a:t>.</a:t>
            </a:r>
          </a:p>
          <a:p>
            <a:pPr marL="285750" indent="-285750">
              <a:lnSpc>
                <a:spcPct val="150000"/>
              </a:lnSpc>
              <a:buFont typeface="Arial" panose="020B0604020202020204" pitchFamily="34" charset="0"/>
              <a:buChar char="•"/>
            </a:pPr>
            <a:r>
              <a:rPr lang="uk-UA" sz="2000" dirty="0">
                <a:solidFill>
                  <a:schemeClr val="bg2"/>
                </a:solidFill>
              </a:rPr>
              <a:t>Форма правління - змішана республіка</a:t>
            </a:r>
          </a:p>
          <a:p>
            <a:pPr marL="285750" indent="-285750">
              <a:lnSpc>
                <a:spcPct val="150000"/>
              </a:lnSpc>
              <a:buFont typeface="Arial" panose="020B0604020202020204" pitchFamily="34" charset="0"/>
              <a:buChar char="•"/>
            </a:pPr>
            <a:r>
              <a:rPr lang="uk-UA" sz="2000" dirty="0">
                <a:solidFill>
                  <a:schemeClr val="bg2"/>
                </a:solidFill>
              </a:rPr>
              <a:t>Адміністративний устрій - унітарна держава</a:t>
            </a:r>
          </a:p>
          <a:p>
            <a:pPr marL="285750" indent="-285750">
              <a:lnSpc>
                <a:spcPct val="150000"/>
              </a:lnSpc>
              <a:buFont typeface="Arial" panose="020B0604020202020204" pitchFamily="34" charset="0"/>
              <a:buChar char="•"/>
            </a:pPr>
            <a:r>
              <a:rPr lang="uk-UA" sz="2000" dirty="0">
                <a:solidFill>
                  <a:schemeClr val="bg2"/>
                </a:solidFill>
              </a:rPr>
              <a:t>Тип країни - країна, що розвивається, країна великого потенціалу</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8826" y="324322"/>
            <a:ext cx="3761671" cy="250680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820" y="3140521"/>
            <a:ext cx="2575410" cy="3499338"/>
          </a:xfrm>
          <a:prstGeom prst="rect">
            <a:avLst/>
          </a:prstGeom>
        </p:spPr>
      </p:pic>
    </p:spTree>
    <p:extLst>
      <p:ext uri="{BB962C8B-B14F-4D97-AF65-F5344CB8AC3E}">
        <p14:creationId xmlns:p14="http://schemas.microsoft.com/office/powerpoint/2010/main" val="193602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9201"/>
            <a:ext cx="12086492"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solidFill>
              </a:rPr>
              <a:t>   </a:t>
            </a:r>
            <a:r>
              <a:rPr lang="ru-RU" dirty="0">
                <a:solidFill>
                  <a:schemeClr val="bg2"/>
                </a:solidFill>
              </a:rPr>
              <a:t>До 17-го </a:t>
            </a:r>
            <a:r>
              <a:rPr lang="ru-RU" dirty="0" err="1">
                <a:solidFill>
                  <a:schemeClr val="bg2"/>
                </a:solidFill>
              </a:rPr>
              <a:t>століття</a:t>
            </a:r>
            <a:r>
              <a:rPr lang="ru-RU" dirty="0">
                <a:solidFill>
                  <a:schemeClr val="bg2"/>
                </a:solidFill>
              </a:rPr>
              <a:t> в </a:t>
            </a:r>
            <a:r>
              <a:rPr lang="ru-RU" dirty="0" err="1">
                <a:solidFill>
                  <a:schemeClr val="bg2"/>
                </a:solidFill>
              </a:rPr>
              <a:t>Каїр</a:t>
            </a:r>
            <a:r>
              <a:rPr lang="ru-RU" dirty="0">
                <a:solidFill>
                  <a:schemeClr val="bg2"/>
                </a:solidFill>
              </a:rPr>
              <a:t>, </a:t>
            </a:r>
            <a:r>
              <a:rPr lang="ru-RU" dirty="0" err="1">
                <a:solidFill>
                  <a:schemeClr val="bg2"/>
                </a:solidFill>
              </a:rPr>
              <a:t>єгипетську</a:t>
            </a:r>
            <a:r>
              <a:rPr lang="ru-RU" dirty="0">
                <a:solidFill>
                  <a:schemeClr val="bg2"/>
                </a:solidFill>
              </a:rPr>
              <a:t> </a:t>
            </a:r>
            <a:r>
              <a:rPr lang="ru-RU" dirty="0" err="1">
                <a:solidFill>
                  <a:schemeClr val="bg2"/>
                </a:solidFill>
              </a:rPr>
              <a:t>столицю</a:t>
            </a:r>
            <a:r>
              <a:rPr lang="ru-RU" dirty="0">
                <a:solidFill>
                  <a:schemeClr val="bg2"/>
                </a:solidFill>
              </a:rPr>
              <a:t>, часто </a:t>
            </a:r>
            <a:r>
              <a:rPr lang="ru-RU" dirty="0" err="1">
                <a:solidFill>
                  <a:schemeClr val="bg2"/>
                </a:solidFill>
              </a:rPr>
              <a:t>називали</a:t>
            </a:r>
            <a:r>
              <a:rPr lang="ru-RU" dirty="0">
                <a:solidFill>
                  <a:schemeClr val="bg2"/>
                </a:solidFill>
              </a:rPr>
              <a:t> просто </a:t>
            </a:r>
            <a:r>
              <a:rPr lang="ru-RU" dirty="0" err="1">
                <a:solidFill>
                  <a:schemeClr val="bg2"/>
                </a:solidFill>
              </a:rPr>
              <a:t>Єгиптом</a:t>
            </a:r>
            <a:r>
              <a:rPr lang="ru-RU" dirty="0">
                <a:solidFill>
                  <a:schemeClr val="bg2"/>
                </a:solidFill>
              </a:rPr>
              <a:t>, як і </a:t>
            </a:r>
            <a:r>
              <a:rPr lang="ru-RU" dirty="0" err="1">
                <a:solidFill>
                  <a:schemeClr val="bg2"/>
                </a:solidFill>
              </a:rPr>
              <a:t>країну</a:t>
            </a:r>
            <a:r>
              <a:rPr lang="ru-RU" dirty="0">
                <a:solidFill>
                  <a:schemeClr val="bg2"/>
                </a:solidFill>
              </a:rPr>
              <a:t>. А </a:t>
            </a:r>
            <a:r>
              <a:rPr lang="ru-RU" dirty="0" err="1">
                <a:solidFill>
                  <a:schemeClr val="bg2"/>
                </a:solidFill>
              </a:rPr>
              <a:t>самі</a:t>
            </a:r>
            <a:r>
              <a:rPr lang="ru-RU" dirty="0">
                <a:solidFill>
                  <a:schemeClr val="bg2"/>
                </a:solidFill>
              </a:rPr>
              <a:t> </a:t>
            </a:r>
            <a:r>
              <a:rPr lang="ru-RU" dirty="0" err="1">
                <a:solidFill>
                  <a:schemeClr val="bg2"/>
                </a:solidFill>
              </a:rPr>
              <a:t>єгиптяни</a:t>
            </a:r>
            <a:r>
              <a:rPr lang="ru-RU" dirty="0">
                <a:solidFill>
                  <a:schemeClr val="bg2"/>
                </a:solidFill>
              </a:rPr>
              <a:t> і по </a:t>
            </a:r>
            <a:r>
              <a:rPr lang="ru-RU" dirty="0" err="1">
                <a:solidFill>
                  <a:schemeClr val="bg2"/>
                </a:solidFill>
              </a:rPr>
              <a:t>цей</a:t>
            </a:r>
            <a:r>
              <a:rPr lang="ru-RU" dirty="0">
                <a:solidFill>
                  <a:schemeClr val="bg2"/>
                </a:solidFill>
              </a:rPr>
              <a:t> день так </a:t>
            </a:r>
            <a:r>
              <a:rPr lang="ru-RU" dirty="0" err="1">
                <a:solidFill>
                  <a:schemeClr val="bg2"/>
                </a:solidFill>
              </a:rPr>
              <a:t>найчастіше</a:t>
            </a:r>
            <a:r>
              <a:rPr lang="ru-RU" dirty="0">
                <a:solidFill>
                  <a:schemeClr val="bg2"/>
                </a:solidFill>
              </a:rPr>
              <a:t> і </a:t>
            </a:r>
            <a:r>
              <a:rPr lang="ru-RU" dirty="0" err="1">
                <a:solidFill>
                  <a:schemeClr val="bg2"/>
                </a:solidFill>
              </a:rPr>
              <a:t>говорять</a:t>
            </a:r>
            <a:r>
              <a:rPr lang="ru-RU" dirty="0">
                <a:solidFill>
                  <a:schemeClr val="bg2"/>
                </a:solidFill>
              </a:rPr>
              <a:t>.</a:t>
            </a:r>
            <a:endParaRPr lang="en-US" dirty="0">
              <a:solidFill>
                <a:schemeClr val="bg2"/>
              </a:solidFill>
            </a:endParaRPr>
          </a:p>
          <a:p>
            <a:pPr marL="285750" indent="-285750">
              <a:buFont typeface="Arial" panose="020B0604020202020204" pitchFamily="34" charset="0"/>
              <a:buChar char="•"/>
            </a:pPr>
            <a:r>
              <a:rPr lang="en-US" dirty="0">
                <a:solidFill>
                  <a:schemeClr val="bg2"/>
                </a:solidFill>
              </a:rPr>
              <a:t>   </a:t>
            </a:r>
            <a:r>
              <a:rPr lang="ru-RU" dirty="0" err="1">
                <a:solidFill>
                  <a:schemeClr val="bg2"/>
                </a:solidFill>
              </a:rPr>
              <a:t>Згідно</a:t>
            </a:r>
            <a:r>
              <a:rPr lang="ru-RU" dirty="0">
                <a:solidFill>
                  <a:schemeClr val="bg2"/>
                </a:solidFill>
              </a:rPr>
              <a:t> </a:t>
            </a:r>
            <a:r>
              <a:rPr lang="ru-RU" dirty="0" err="1">
                <a:solidFill>
                  <a:schemeClr val="bg2"/>
                </a:solidFill>
              </a:rPr>
              <a:t>зі</a:t>
            </a:r>
            <a:r>
              <a:rPr lang="ru-RU" dirty="0">
                <a:solidFill>
                  <a:schemeClr val="bg2"/>
                </a:solidFill>
              </a:rPr>
              <a:t> статистикою, </a:t>
            </a:r>
            <a:r>
              <a:rPr lang="ru-RU" dirty="0" err="1">
                <a:solidFill>
                  <a:schemeClr val="bg2"/>
                </a:solidFill>
              </a:rPr>
              <a:t>близько</a:t>
            </a:r>
            <a:r>
              <a:rPr lang="ru-RU" dirty="0">
                <a:solidFill>
                  <a:schemeClr val="bg2"/>
                </a:solidFill>
              </a:rPr>
              <a:t> </a:t>
            </a:r>
            <a:r>
              <a:rPr lang="ru-RU" dirty="0" err="1">
                <a:solidFill>
                  <a:schemeClr val="bg2"/>
                </a:solidFill>
              </a:rPr>
              <a:t>третини</a:t>
            </a:r>
            <a:r>
              <a:rPr lang="ru-RU" dirty="0">
                <a:solidFill>
                  <a:schemeClr val="bg2"/>
                </a:solidFill>
              </a:rPr>
              <a:t> </a:t>
            </a:r>
            <a:r>
              <a:rPr lang="ru-RU" dirty="0" err="1">
                <a:solidFill>
                  <a:schemeClr val="bg2"/>
                </a:solidFill>
              </a:rPr>
              <a:t>всіх</a:t>
            </a:r>
            <a:r>
              <a:rPr lang="ru-RU" dirty="0">
                <a:solidFill>
                  <a:schemeClr val="bg2"/>
                </a:solidFill>
              </a:rPr>
              <a:t> </a:t>
            </a:r>
            <a:r>
              <a:rPr lang="ru-RU" dirty="0" err="1">
                <a:solidFill>
                  <a:schemeClr val="bg2"/>
                </a:solidFill>
              </a:rPr>
              <a:t>єгиптян</a:t>
            </a:r>
            <a:r>
              <a:rPr lang="ru-RU" dirty="0">
                <a:solidFill>
                  <a:schemeClr val="bg2"/>
                </a:solidFill>
              </a:rPr>
              <a:t> </a:t>
            </a:r>
            <a:r>
              <a:rPr lang="ru-RU" dirty="0" err="1">
                <a:solidFill>
                  <a:schemeClr val="bg2"/>
                </a:solidFill>
              </a:rPr>
              <a:t>заробляють</a:t>
            </a:r>
            <a:r>
              <a:rPr lang="ru-RU" dirty="0">
                <a:solidFill>
                  <a:schemeClr val="bg2"/>
                </a:solidFill>
              </a:rPr>
              <a:t> </a:t>
            </a:r>
            <a:r>
              <a:rPr lang="ru-RU" dirty="0" err="1">
                <a:solidFill>
                  <a:schemeClr val="bg2"/>
                </a:solidFill>
              </a:rPr>
              <a:t>менше</a:t>
            </a:r>
            <a:r>
              <a:rPr lang="ru-RU" dirty="0">
                <a:solidFill>
                  <a:schemeClr val="bg2"/>
                </a:solidFill>
              </a:rPr>
              <a:t> 2 </a:t>
            </a:r>
            <a:r>
              <a:rPr lang="ru-RU" dirty="0" err="1">
                <a:solidFill>
                  <a:schemeClr val="bg2"/>
                </a:solidFill>
              </a:rPr>
              <a:t>доларів</a:t>
            </a:r>
            <a:r>
              <a:rPr lang="ru-RU" dirty="0">
                <a:solidFill>
                  <a:schemeClr val="bg2"/>
                </a:solidFill>
              </a:rPr>
              <a:t> на день, </a:t>
            </a:r>
            <a:r>
              <a:rPr lang="ru-RU" dirty="0" err="1">
                <a:solidFill>
                  <a:schemeClr val="bg2"/>
                </a:solidFill>
              </a:rPr>
              <a:t>виживаючи</a:t>
            </a:r>
            <a:r>
              <a:rPr lang="ru-RU" dirty="0">
                <a:solidFill>
                  <a:schemeClr val="bg2"/>
                </a:solidFill>
              </a:rPr>
              <a:t> за </a:t>
            </a:r>
            <a:r>
              <a:rPr lang="ru-RU" dirty="0" err="1">
                <a:solidFill>
                  <a:schemeClr val="bg2"/>
                </a:solidFill>
              </a:rPr>
              <a:t>межею</a:t>
            </a:r>
            <a:r>
              <a:rPr lang="ru-RU" dirty="0">
                <a:solidFill>
                  <a:schemeClr val="bg2"/>
                </a:solidFill>
              </a:rPr>
              <a:t> </a:t>
            </a:r>
            <a:r>
              <a:rPr lang="ru-RU" dirty="0" err="1">
                <a:solidFill>
                  <a:schemeClr val="bg2"/>
                </a:solidFill>
              </a:rPr>
              <a:t>бідності</a:t>
            </a:r>
            <a:r>
              <a:rPr lang="ru-RU" dirty="0">
                <a:solidFill>
                  <a:schemeClr val="bg2"/>
                </a:solidFill>
              </a:rPr>
              <a:t>.</a:t>
            </a:r>
          </a:p>
          <a:p>
            <a:pPr marL="285750" indent="-285750">
              <a:buFont typeface="Arial" panose="020B0604020202020204" pitchFamily="34" charset="0"/>
              <a:buChar char="•"/>
            </a:pPr>
            <a:r>
              <a:rPr lang="ru-RU" dirty="0">
                <a:solidFill>
                  <a:schemeClr val="bg2"/>
                </a:solidFill>
              </a:rPr>
              <a:t>   </a:t>
            </a:r>
            <a:r>
              <a:rPr lang="ru-RU" dirty="0" err="1">
                <a:solidFill>
                  <a:schemeClr val="bg2"/>
                </a:solidFill>
              </a:rPr>
              <a:t>Суто</a:t>
            </a:r>
            <a:r>
              <a:rPr lang="ru-RU" dirty="0">
                <a:solidFill>
                  <a:schemeClr val="bg2"/>
                </a:solidFill>
              </a:rPr>
              <a:t> </a:t>
            </a:r>
            <a:r>
              <a:rPr lang="ru-RU" dirty="0" err="1">
                <a:solidFill>
                  <a:schemeClr val="bg2"/>
                </a:solidFill>
              </a:rPr>
              <a:t>географічно</a:t>
            </a:r>
            <a:r>
              <a:rPr lang="ru-RU" dirty="0">
                <a:solidFill>
                  <a:schemeClr val="bg2"/>
                </a:solidFill>
              </a:rPr>
              <a:t> </a:t>
            </a:r>
            <a:r>
              <a:rPr lang="uk-UA" dirty="0">
                <a:solidFill>
                  <a:schemeClr val="bg2"/>
                </a:solidFill>
              </a:rPr>
              <a:t>Єгипет </a:t>
            </a:r>
            <a:r>
              <a:rPr lang="ru-RU" dirty="0" err="1">
                <a:solidFill>
                  <a:schemeClr val="bg2"/>
                </a:solidFill>
              </a:rPr>
              <a:t>знаходиться</a:t>
            </a:r>
            <a:r>
              <a:rPr lang="ru-RU" dirty="0">
                <a:solidFill>
                  <a:schemeClr val="bg2"/>
                </a:solidFill>
              </a:rPr>
              <a:t> не </a:t>
            </a:r>
            <a:r>
              <a:rPr lang="ru-RU" dirty="0" err="1">
                <a:solidFill>
                  <a:schemeClr val="bg2"/>
                </a:solidFill>
              </a:rPr>
              <a:t>тільки</a:t>
            </a:r>
            <a:r>
              <a:rPr lang="ru-RU" dirty="0">
                <a:solidFill>
                  <a:schemeClr val="bg2"/>
                </a:solidFill>
              </a:rPr>
              <a:t> в </a:t>
            </a:r>
            <a:r>
              <a:rPr lang="ru-RU" dirty="0" err="1">
                <a:solidFill>
                  <a:schemeClr val="bg2"/>
                </a:solidFill>
              </a:rPr>
              <a:t>Африці</a:t>
            </a:r>
            <a:r>
              <a:rPr lang="ru-RU" dirty="0">
                <a:solidFill>
                  <a:schemeClr val="bg2"/>
                </a:solidFill>
              </a:rPr>
              <a:t>, але і в </a:t>
            </a:r>
            <a:r>
              <a:rPr lang="ru-RU" dirty="0" err="1">
                <a:solidFill>
                  <a:schemeClr val="bg2"/>
                </a:solidFill>
              </a:rPr>
              <a:t>Азії</a:t>
            </a:r>
            <a:r>
              <a:rPr lang="ru-RU" dirty="0">
                <a:solidFill>
                  <a:schemeClr val="bg2"/>
                </a:solidFill>
              </a:rPr>
              <a:t> — до </a:t>
            </a:r>
            <a:r>
              <a:rPr lang="ru-RU" dirty="0" err="1">
                <a:solidFill>
                  <a:schemeClr val="bg2"/>
                </a:solidFill>
              </a:rPr>
              <a:t>неї</a:t>
            </a:r>
            <a:r>
              <a:rPr lang="ru-RU" dirty="0">
                <a:solidFill>
                  <a:schemeClr val="bg2"/>
                </a:solidFill>
              </a:rPr>
              <a:t> </a:t>
            </a:r>
            <a:r>
              <a:rPr lang="ru-RU" dirty="0" err="1">
                <a:solidFill>
                  <a:schemeClr val="bg2"/>
                </a:solidFill>
              </a:rPr>
              <a:t>відноситься</a:t>
            </a:r>
            <a:r>
              <a:rPr lang="ru-RU" dirty="0">
                <a:solidFill>
                  <a:schemeClr val="bg2"/>
                </a:solidFill>
              </a:rPr>
              <a:t> </a:t>
            </a:r>
            <a:r>
              <a:rPr lang="ru-RU" dirty="0" err="1">
                <a:solidFill>
                  <a:schemeClr val="bg2"/>
                </a:solidFill>
              </a:rPr>
              <a:t>Синайський</a:t>
            </a:r>
            <a:r>
              <a:rPr lang="ru-RU" dirty="0">
                <a:solidFill>
                  <a:schemeClr val="bg2"/>
                </a:solidFill>
              </a:rPr>
              <a:t> </a:t>
            </a:r>
            <a:r>
              <a:rPr lang="ru-RU" dirty="0" err="1">
                <a:solidFill>
                  <a:schemeClr val="bg2"/>
                </a:solidFill>
              </a:rPr>
              <a:t>півострів</a:t>
            </a:r>
            <a:r>
              <a:rPr lang="ru-RU" dirty="0">
                <a:solidFill>
                  <a:schemeClr val="bg2"/>
                </a:solidFill>
              </a:rPr>
              <a:t>.</a:t>
            </a:r>
          </a:p>
          <a:p>
            <a:pPr marL="285750" indent="-285750">
              <a:buFont typeface="Arial" panose="020B0604020202020204" pitchFamily="34" charset="0"/>
              <a:buChar char="•"/>
            </a:pPr>
            <a:r>
              <a:rPr lang="ru-RU" dirty="0">
                <a:solidFill>
                  <a:schemeClr val="bg2"/>
                </a:solidFill>
              </a:rPr>
              <a:t>   </a:t>
            </a:r>
            <a:r>
              <a:rPr lang="uk-UA" dirty="0">
                <a:solidFill>
                  <a:schemeClr val="bg2"/>
                </a:solidFill>
              </a:rPr>
              <a:t>99% населення Єгипту живуть уздовж ріки Ніл, приблизно 5-6% всієї єгипетської території.</a:t>
            </a:r>
          </a:p>
          <a:p>
            <a:pPr marL="285750" indent="-285750">
              <a:buFont typeface="Arial" panose="020B0604020202020204" pitchFamily="34" charset="0"/>
              <a:buChar char="•"/>
            </a:pPr>
            <a:endParaRPr lang="ru-RU" dirty="0">
              <a:solidFill>
                <a:schemeClr val="bg2"/>
              </a:solidFill>
            </a:endParaRPr>
          </a:p>
          <a:p>
            <a:endParaRPr lang="uk-UA"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592" y="4427547"/>
            <a:ext cx="4110143" cy="226468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846" y="2119223"/>
            <a:ext cx="1990799" cy="199079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863" y="2154635"/>
            <a:ext cx="3197428" cy="1987743"/>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39" y="2417525"/>
            <a:ext cx="3846110" cy="3384996"/>
          </a:xfrm>
          <a:prstGeom prst="rect">
            <a:avLst/>
          </a:prstGeom>
        </p:spPr>
      </p:pic>
    </p:spTree>
    <p:extLst>
      <p:ext uri="{BB962C8B-B14F-4D97-AF65-F5344CB8AC3E}">
        <p14:creationId xmlns:p14="http://schemas.microsoft.com/office/powerpoint/2010/main" val="2649004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08" y="123092"/>
            <a:ext cx="12124592" cy="1477328"/>
          </a:xfrm>
          <a:prstGeom prst="rect">
            <a:avLst/>
          </a:prstGeom>
          <a:noFill/>
        </p:spPr>
        <p:txBody>
          <a:bodyPr wrap="square" rtlCol="0">
            <a:spAutoFit/>
          </a:bodyPr>
          <a:lstStyle/>
          <a:p>
            <a:pPr marL="285750" indent="-285750">
              <a:buFont typeface="Arial" panose="020B0604020202020204" pitchFamily="34" charset="0"/>
              <a:buChar char="•"/>
            </a:pPr>
            <a:r>
              <a:rPr lang="ru-RU" dirty="0">
                <a:solidFill>
                  <a:schemeClr val="bg2"/>
                </a:solidFill>
              </a:rPr>
              <a:t>   </a:t>
            </a:r>
            <a:r>
              <a:rPr lang="ru-RU" dirty="0" err="1">
                <a:solidFill>
                  <a:schemeClr val="bg2"/>
                </a:solidFill>
              </a:rPr>
              <a:t>Влітку</a:t>
            </a:r>
            <a:r>
              <a:rPr lang="ru-RU" dirty="0">
                <a:solidFill>
                  <a:schemeClr val="bg2"/>
                </a:solidFill>
              </a:rPr>
              <a:t> температура в </a:t>
            </a:r>
            <a:r>
              <a:rPr lang="ru-RU" dirty="0" err="1">
                <a:solidFill>
                  <a:schemeClr val="bg2"/>
                </a:solidFill>
              </a:rPr>
              <a:t>Єгипті</a:t>
            </a:r>
            <a:r>
              <a:rPr lang="ru-RU" dirty="0">
                <a:solidFill>
                  <a:schemeClr val="bg2"/>
                </a:solidFill>
              </a:rPr>
              <a:t> </a:t>
            </a:r>
            <a:r>
              <a:rPr lang="ru-RU" dirty="0" err="1">
                <a:solidFill>
                  <a:schemeClr val="bg2"/>
                </a:solidFill>
              </a:rPr>
              <a:t>може</a:t>
            </a:r>
            <a:r>
              <a:rPr lang="ru-RU" dirty="0">
                <a:solidFill>
                  <a:schemeClr val="bg2"/>
                </a:solidFill>
              </a:rPr>
              <a:t> </a:t>
            </a:r>
            <a:r>
              <a:rPr lang="ru-RU" dirty="0" err="1">
                <a:solidFill>
                  <a:schemeClr val="bg2"/>
                </a:solidFill>
              </a:rPr>
              <a:t>підніматися</a:t>
            </a:r>
            <a:r>
              <a:rPr lang="ru-RU" dirty="0">
                <a:solidFill>
                  <a:schemeClr val="bg2"/>
                </a:solidFill>
              </a:rPr>
              <a:t> </a:t>
            </a:r>
            <a:r>
              <a:rPr lang="ru-RU" dirty="0" err="1">
                <a:solidFill>
                  <a:schemeClr val="bg2"/>
                </a:solidFill>
              </a:rPr>
              <a:t>майже</a:t>
            </a:r>
            <a:r>
              <a:rPr lang="ru-RU" dirty="0">
                <a:solidFill>
                  <a:schemeClr val="bg2"/>
                </a:solidFill>
              </a:rPr>
              <a:t> до +50 </a:t>
            </a:r>
            <a:r>
              <a:rPr lang="ru-RU" dirty="0" err="1">
                <a:solidFill>
                  <a:schemeClr val="bg2"/>
                </a:solidFill>
              </a:rPr>
              <a:t>градусів</a:t>
            </a:r>
            <a:r>
              <a:rPr lang="ru-RU" dirty="0">
                <a:solidFill>
                  <a:schemeClr val="bg2"/>
                </a:solidFill>
              </a:rPr>
              <a:t>, а </a:t>
            </a:r>
            <a:r>
              <a:rPr lang="ru-RU" dirty="0" err="1">
                <a:solidFill>
                  <a:schemeClr val="bg2"/>
                </a:solidFill>
              </a:rPr>
              <a:t>взимку</a:t>
            </a:r>
            <a:r>
              <a:rPr lang="ru-RU" dirty="0">
                <a:solidFill>
                  <a:schemeClr val="bg2"/>
                </a:solidFill>
              </a:rPr>
              <a:t> по ночах вона </a:t>
            </a:r>
            <a:r>
              <a:rPr lang="ru-RU" dirty="0" err="1">
                <a:solidFill>
                  <a:schemeClr val="bg2"/>
                </a:solidFill>
              </a:rPr>
              <a:t>опускається</a:t>
            </a:r>
            <a:r>
              <a:rPr lang="ru-RU" dirty="0">
                <a:solidFill>
                  <a:schemeClr val="bg2"/>
                </a:solidFill>
              </a:rPr>
              <a:t> до +10, а в </a:t>
            </a:r>
            <a:r>
              <a:rPr lang="ru-RU" dirty="0" err="1">
                <a:solidFill>
                  <a:schemeClr val="bg2"/>
                </a:solidFill>
              </a:rPr>
              <a:t>пустелях</a:t>
            </a:r>
            <a:r>
              <a:rPr lang="ru-RU" dirty="0">
                <a:solidFill>
                  <a:schemeClr val="bg2"/>
                </a:solidFill>
              </a:rPr>
              <a:t> </a:t>
            </a:r>
            <a:r>
              <a:rPr lang="ru-RU" dirty="0" err="1">
                <a:solidFill>
                  <a:schemeClr val="bg2"/>
                </a:solidFill>
              </a:rPr>
              <a:t>може</a:t>
            </a:r>
            <a:r>
              <a:rPr lang="ru-RU" dirty="0">
                <a:solidFill>
                  <a:schemeClr val="bg2"/>
                </a:solidFill>
              </a:rPr>
              <a:t> бути і -5.</a:t>
            </a:r>
          </a:p>
          <a:p>
            <a:pPr marL="285750" indent="-285750">
              <a:buFont typeface="Arial" panose="020B0604020202020204" pitchFamily="34" charset="0"/>
              <a:buChar char="•"/>
            </a:pPr>
            <a:r>
              <a:rPr lang="ru-RU" dirty="0" err="1">
                <a:solidFill>
                  <a:schemeClr val="bg2"/>
                </a:solidFill>
              </a:rPr>
              <a:t>Національним</a:t>
            </a:r>
            <a:r>
              <a:rPr lang="ru-RU" dirty="0">
                <a:solidFill>
                  <a:schemeClr val="bg2"/>
                </a:solidFill>
              </a:rPr>
              <a:t> символом </a:t>
            </a:r>
            <a:r>
              <a:rPr lang="ru-RU" dirty="0" err="1">
                <a:solidFill>
                  <a:schemeClr val="bg2"/>
                </a:solidFill>
              </a:rPr>
              <a:t>цієї</a:t>
            </a:r>
            <a:r>
              <a:rPr lang="ru-RU" dirty="0">
                <a:solidFill>
                  <a:schemeClr val="bg2"/>
                </a:solidFill>
              </a:rPr>
              <a:t> </a:t>
            </a:r>
            <a:r>
              <a:rPr lang="ru-RU" dirty="0" err="1">
                <a:solidFill>
                  <a:schemeClr val="bg2"/>
                </a:solidFill>
              </a:rPr>
              <a:t>країни</a:t>
            </a:r>
            <a:r>
              <a:rPr lang="ru-RU" dirty="0">
                <a:solidFill>
                  <a:schemeClr val="bg2"/>
                </a:solidFill>
              </a:rPr>
              <a:t> є </a:t>
            </a:r>
            <a:r>
              <a:rPr lang="ru-RU" dirty="0" err="1">
                <a:solidFill>
                  <a:schemeClr val="bg2"/>
                </a:solidFill>
              </a:rPr>
              <a:t>степовий</a:t>
            </a:r>
            <a:r>
              <a:rPr lang="ru-RU" dirty="0">
                <a:solidFill>
                  <a:schemeClr val="bg2"/>
                </a:solidFill>
              </a:rPr>
              <a:t> орел. </a:t>
            </a:r>
            <a:r>
              <a:rPr lang="ru-RU" dirty="0" err="1">
                <a:solidFill>
                  <a:schemeClr val="bg2"/>
                </a:solidFill>
              </a:rPr>
              <a:t>Взагалі</a:t>
            </a:r>
            <a:r>
              <a:rPr lang="ru-RU" dirty="0">
                <a:solidFill>
                  <a:schemeClr val="bg2"/>
                </a:solidFill>
              </a:rPr>
              <a:t> </a:t>
            </a:r>
            <a:r>
              <a:rPr lang="ru-RU" dirty="0" err="1">
                <a:solidFill>
                  <a:schemeClr val="bg2"/>
                </a:solidFill>
              </a:rPr>
              <a:t>цей</a:t>
            </a:r>
            <a:r>
              <a:rPr lang="ru-RU" dirty="0">
                <a:solidFill>
                  <a:schemeClr val="bg2"/>
                </a:solidFill>
              </a:rPr>
              <a:t> птах </a:t>
            </a:r>
            <a:r>
              <a:rPr lang="ru-RU" dirty="0" err="1">
                <a:solidFill>
                  <a:schemeClr val="bg2"/>
                </a:solidFill>
              </a:rPr>
              <a:t>живе</a:t>
            </a:r>
            <a:r>
              <a:rPr lang="ru-RU" dirty="0">
                <a:solidFill>
                  <a:schemeClr val="bg2"/>
                </a:solidFill>
              </a:rPr>
              <a:t> в основному в </a:t>
            </a:r>
            <a:r>
              <a:rPr lang="ru-RU" dirty="0" err="1">
                <a:solidFill>
                  <a:schemeClr val="bg2"/>
                </a:solidFill>
              </a:rPr>
              <a:t>Азії</a:t>
            </a:r>
            <a:r>
              <a:rPr lang="ru-RU" dirty="0">
                <a:solidFill>
                  <a:schemeClr val="bg2"/>
                </a:solidFill>
              </a:rPr>
              <a:t>, але </a:t>
            </a:r>
            <a:r>
              <a:rPr lang="ru-RU" dirty="0" err="1">
                <a:solidFill>
                  <a:schemeClr val="bg2"/>
                </a:solidFill>
              </a:rPr>
              <a:t>зимувати</a:t>
            </a:r>
            <a:r>
              <a:rPr lang="ru-RU" dirty="0">
                <a:solidFill>
                  <a:schemeClr val="bg2"/>
                </a:solidFill>
              </a:rPr>
              <a:t> </a:t>
            </a:r>
            <a:r>
              <a:rPr lang="ru-RU" dirty="0" err="1">
                <a:solidFill>
                  <a:schemeClr val="bg2"/>
                </a:solidFill>
              </a:rPr>
              <a:t>прилітає</a:t>
            </a:r>
            <a:r>
              <a:rPr lang="ru-RU" dirty="0">
                <a:solidFill>
                  <a:schemeClr val="bg2"/>
                </a:solidFill>
              </a:rPr>
              <a:t> в </a:t>
            </a:r>
            <a:r>
              <a:rPr lang="ru-RU" dirty="0" err="1">
                <a:solidFill>
                  <a:schemeClr val="bg2"/>
                </a:solidFill>
              </a:rPr>
              <a:t>теплі</a:t>
            </a:r>
            <a:r>
              <a:rPr lang="ru-RU" dirty="0">
                <a:solidFill>
                  <a:schemeClr val="bg2"/>
                </a:solidFill>
              </a:rPr>
              <a:t> </a:t>
            </a:r>
            <a:r>
              <a:rPr lang="ru-RU" dirty="0" err="1">
                <a:solidFill>
                  <a:schemeClr val="bg2"/>
                </a:solidFill>
              </a:rPr>
              <a:t>краї</a:t>
            </a:r>
            <a:r>
              <a:rPr lang="ru-RU" dirty="0">
                <a:solidFill>
                  <a:schemeClr val="bg2"/>
                </a:solidFill>
              </a:rPr>
              <a:t>, в тому </a:t>
            </a:r>
            <a:r>
              <a:rPr lang="ru-RU" dirty="0" err="1">
                <a:solidFill>
                  <a:schemeClr val="bg2"/>
                </a:solidFill>
              </a:rPr>
              <a:t>числі</a:t>
            </a:r>
            <a:r>
              <a:rPr lang="ru-RU" dirty="0">
                <a:solidFill>
                  <a:schemeClr val="bg2"/>
                </a:solidFill>
              </a:rPr>
              <a:t> і </a:t>
            </a:r>
            <a:r>
              <a:rPr lang="ru-RU" dirty="0" err="1">
                <a:solidFill>
                  <a:schemeClr val="bg2"/>
                </a:solidFill>
              </a:rPr>
              <a:t>сюди</a:t>
            </a:r>
            <a:r>
              <a:rPr lang="ru-RU" dirty="0">
                <a:solidFill>
                  <a:schemeClr val="bg2"/>
                </a:solidFill>
              </a:rPr>
              <a:t>.</a:t>
            </a:r>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8" y="1776046"/>
            <a:ext cx="3832161" cy="253044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09" y="4395671"/>
            <a:ext cx="3827584" cy="241432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5467" y="1877418"/>
            <a:ext cx="3042779" cy="413437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1442" y="1877418"/>
            <a:ext cx="3100782" cy="4134377"/>
          </a:xfrm>
          <a:prstGeom prst="rect">
            <a:avLst/>
          </a:prstGeom>
        </p:spPr>
      </p:pic>
    </p:spTree>
    <p:extLst>
      <p:ext uri="{BB962C8B-B14F-4D97-AF65-F5344CB8AC3E}">
        <p14:creationId xmlns:p14="http://schemas.microsoft.com/office/powerpoint/2010/main" val="94066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9130"/>
            <a:ext cx="12063046" cy="2308324"/>
          </a:xfrm>
          <a:prstGeom prst="rect">
            <a:avLst/>
          </a:prstGeom>
          <a:noFill/>
        </p:spPr>
        <p:txBody>
          <a:bodyPr wrap="square" rtlCol="0">
            <a:spAutoFit/>
          </a:bodyPr>
          <a:lstStyle/>
          <a:p>
            <a:pPr marL="285750" lvl="0" indent="-285750">
              <a:buFont typeface="Arial" panose="020B0604020202020204" pitchFamily="34" charset="0"/>
              <a:buChar char="•"/>
            </a:pPr>
            <a:r>
              <a:rPr lang="ru-RU" dirty="0">
                <a:solidFill>
                  <a:srgbClr val="E7E6E6"/>
                </a:solidFill>
              </a:rPr>
              <a:t>   </a:t>
            </a:r>
            <a:r>
              <a:rPr lang="ru-RU" dirty="0" err="1">
                <a:solidFill>
                  <a:srgbClr val="E7E6E6"/>
                </a:solidFill>
              </a:rPr>
              <a:t>Якщо</a:t>
            </a:r>
            <a:r>
              <a:rPr lang="ru-RU" dirty="0">
                <a:solidFill>
                  <a:srgbClr val="E7E6E6"/>
                </a:solidFill>
              </a:rPr>
              <a:t> температура в </a:t>
            </a:r>
            <a:r>
              <a:rPr lang="ru-RU" dirty="0" err="1">
                <a:solidFill>
                  <a:srgbClr val="E7E6E6"/>
                </a:solidFill>
              </a:rPr>
              <a:t>Єгипті</a:t>
            </a:r>
            <a:r>
              <a:rPr lang="ru-RU" dirty="0">
                <a:solidFill>
                  <a:srgbClr val="E7E6E6"/>
                </a:solidFill>
              </a:rPr>
              <a:t> </a:t>
            </a:r>
            <a:r>
              <a:rPr lang="ru-RU" dirty="0" err="1">
                <a:solidFill>
                  <a:srgbClr val="E7E6E6"/>
                </a:solidFill>
              </a:rPr>
              <a:t>опускається</a:t>
            </a:r>
            <a:r>
              <a:rPr lang="ru-RU" dirty="0">
                <a:solidFill>
                  <a:srgbClr val="E7E6E6"/>
                </a:solidFill>
              </a:rPr>
              <a:t> до +10 </a:t>
            </a:r>
            <a:r>
              <a:rPr lang="ru-RU" dirty="0" err="1">
                <a:solidFill>
                  <a:srgbClr val="E7E6E6"/>
                </a:solidFill>
              </a:rPr>
              <a:t>градусів</a:t>
            </a:r>
            <a:r>
              <a:rPr lang="ru-RU" dirty="0">
                <a:solidFill>
                  <a:srgbClr val="E7E6E6"/>
                </a:solidFill>
              </a:rPr>
              <a:t>, </a:t>
            </a:r>
            <a:r>
              <a:rPr lang="ru-RU" dirty="0" err="1">
                <a:solidFill>
                  <a:srgbClr val="E7E6E6"/>
                </a:solidFill>
              </a:rPr>
              <a:t>місцеві</a:t>
            </a:r>
            <a:r>
              <a:rPr lang="ru-RU" dirty="0">
                <a:solidFill>
                  <a:srgbClr val="E7E6E6"/>
                </a:solidFill>
              </a:rPr>
              <a:t> </a:t>
            </a:r>
            <a:r>
              <a:rPr lang="ru-RU" dirty="0" err="1">
                <a:solidFill>
                  <a:srgbClr val="E7E6E6"/>
                </a:solidFill>
              </a:rPr>
              <a:t>школярі</a:t>
            </a:r>
            <a:r>
              <a:rPr lang="ru-RU" dirty="0">
                <a:solidFill>
                  <a:srgbClr val="E7E6E6"/>
                </a:solidFill>
              </a:rPr>
              <a:t> </a:t>
            </a:r>
            <a:r>
              <a:rPr lang="ru-RU" dirty="0" err="1">
                <a:solidFill>
                  <a:srgbClr val="E7E6E6"/>
                </a:solidFill>
              </a:rPr>
              <a:t>мають</a:t>
            </a:r>
            <a:r>
              <a:rPr lang="ru-RU" dirty="0">
                <a:solidFill>
                  <a:srgbClr val="E7E6E6"/>
                </a:solidFill>
              </a:rPr>
              <a:t> </a:t>
            </a:r>
            <a:r>
              <a:rPr lang="ru-RU" dirty="0" err="1">
                <a:solidFill>
                  <a:srgbClr val="E7E6E6"/>
                </a:solidFill>
              </a:rPr>
              <a:t>повне</a:t>
            </a:r>
            <a:r>
              <a:rPr lang="ru-RU" dirty="0">
                <a:solidFill>
                  <a:srgbClr val="E7E6E6"/>
                </a:solidFill>
              </a:rPr>
              <a:t> право не </a:t>
            </a:r>
            <a:r>
              <a:rPr lang="ru-RU" dirty="0" err="1">
                <a:solidFill>
                  <a:srgbClr val="E7E6E6"/>
                </a:solidFill>
              </a:rPr>
              <a:t>йти</a:t>
            </a:r>
            <a:r>
              <a:rPr lang="ru-RU" dirty="0">
                <a:solidFill>
                  <a:srgbClr val="E7E6E6"/>
                </a:solidFill>
              </a:rPr>
              <a:t> в школу, тому </a:t>
            </a:r>
            <a:r>
              <a:rPr lang="ru-RU" dirty="0" err="1">
                <a:solidFill>
                  <a:srgbClr val="E7E6E6"/>
                </a:solidFill>
              </a:rPr>
              <a:t>що</a:t>
            </a:r>
            <a:r>
              <a:rPr lang="ru-RU" dirty="0">
                <a:solidFill>
                  <a:srgbClr val="E7E6E6"/>
                </a:solidFill>
              </a:rPr>
              <a:t> для них </a:t>
            </a:r>
            <a:r>
              <a:rPr lang="ru-RU" dirty="0" err="1">
                <a:solidFill>
                  <a:srgbClr val="E7E6E6"/>
                </a:solidFill>
              </a:rPr>
              <a:t>вже</a:t>
            </a:r>
            <a:r>
              <a:rPr lang="ru-RU" dirty="0">
                <a:solidFill>
                  <a:srgbClr val="E7E6E6"/>
                </a:solidFill>
              </a:rPr>
              <a:t> </a:t>
            </a:r>
            <a:r>
              <a:rPr lang="ru-RU" dirty="0" err="1">
                <a:solidFill>
                  <a:srgbClr val="E7E6E6"/>
                </a:solidFill>
              </a:rPr>
              <a:t>занадто</a:t>
            </a:r>
            <a:r>
              <a:rPr lang="ru-RU" dirty="0">
                <a:solidFill>
                  <a:srgbClr val="E7E6E6"/>
                </a:solidFill>
              </a:rPr>
              <a:t> холодно.</a:t>
            </a:r>
          </a:p>
          <a:p>
            <a:pPr marL="285750" lvl="0" indent="-285750">
              <a:buFont typeface="Arial" panose="020B0604020202020204" pitchFamily="34" charset="0"/>
              <a:buChar char="•"/>
            </a:pPr>
            <a:r>
              <a:rPr lang="ru-RU" dirty="0">
                <a:solidFill>
                  <a:srgbClr val="E7E6E6"/>
                </a:solidFill>
              </a:rPr>
              <a:t>   </a:t>
            </a:r>
            <a:r>
              <a:rPr lang="ru-RU" dirty="0" err="1">
                <a:solidFill>
                  <a:srgbClr val="E7E6E6"/>
                </a:solidFill>
              </a:rPr>
              <a:t>Дахи</a:t>
            </a:r>
            <a:r>
              <a:rPr lang="ru-RU" dirty="0">
                <a:solidFill>
                  <a:srgbClr val="E7E6E6"/>
                </a:solidFill>
              </a:rPr>
              <a:t> </a:t>
            </a:r>
            <a:r>
              <a:rPr lang="ru-RU" dirty="0" err="1">
                <a:solidFill>
                  <a:srgbClr val="E7E6E6"/>
                </a:solidFill>
              </a:rPr>
              <a:t>багатьох</a:t>
            </a:r>
            <a:r>
              <a:rPr lang="ru-RU" dirty="0">
                <a:solidFill>
                  <a:srgbClr val="E7E6E6"/>
                </a:solidFill>
              </a:rPr>
              <a:t> </a:t>
            </a:r>
            <a:r>
              <a:rPr lang="ru-RU" dirty="0" err="1">
                <a:solidFill>
                  <a:srgbClr val="E7E6E6"/>
                </a:solidFill>
              </a:rPr>
              <a:t>будинків</a:t>
            </a:r>
            <a:r>
              <a:rPr lang="ru-RU" dirty="0">
                <a:solidFill>
                  <a:srgbClr val="E7E6E6"/>
                </a:solidFill>
              </a:rPr>
              <a:t> в </a:t>
            </a:r>
            <a:r>
              <a:rPr lang="ru-RU" dirty="0" err="1">
                <a:solidFill>
                  <a:srgbClr val="E7E6E6"/>
                </a:solidFill>
              </a:rPr>
              <a:t>Єгипті</a:t>
            </a:r>
            <a:r>
              <a:rPr lang="ru-RU" dirty="0">
                <a:solidFill>
                  <a:srgbClr val="E7E6E6"/>
                </a:solidFill>
              </a:rPr>
              <a:t> </a:t>
            </a:r>
            <a:r>
              <a:rPr lang="ru-RU" dirty="0" err="1">
                <a:solidFill>
                  <a:srgbClr val="E7E6E6"/>
                </a:solidFill>
              </a:rPr>
              <a:t>недобудовані</a:t>
            </a:r>
            <a:r>
              <a:rPr lang="ru-RU" dirty="0">
                <a:solidFill>
                  <a:srgbClr val="E7E6E6"/>
                </a:solidFill>
              </a:rPr>
              <a:t>, а в </a:t>
            </a:r>
            <a:r>
              <a:rPr lang="ru-RU" dirty="0" err="1">
                <a:solidFill>
                  <a:srgbClr val="E7E6E6"/>
                </a:solidFill>
              </a:rPr>
              <a:t>деяких</a:t>
            </a:r>
            <a:r>
              <a:rPr lang="ru-RU" dirty="0">
                <a:solidFill>
                  <a:srgbClr val="E7E6E6"/>
                </a:solidFill>
              </a:rPr>
              <a:t> і </a:t>
            </a:r>
            <a:r>
              <a:rPr lang="ru-RU" dirty="0" err="1">
                <a:solidFill>
                  <a:srgbClr val="E7E6E6"/>
                </a:solidFill>
              </a:rPr>
              <a:t>зовсім</a:t>
            </a:r>
            <a:r>
              <a:rPr lang="ru-RU" dirty="0">
                <a:solidFill>
                  <a:srgbClr val="E7E6E6"/>
                </a:solidFill>
              </a:rPr>
              <a:t> </a:t>
            </a:r>
            <a:r>
              <a:rPr lang="ru-RU" dirty="0" err="1">
                <a:solidFill>
                  <a:srgbClr val="E7E6E6"/>
                </a:solidFill>
              </a:rPr>
              <a:t>відсутні</a:t>
            </a:r>
            <a:r>
              <a:rPr lang="ru-RU" dirty="0">
                <a:solidFill>
                  <a:srgbClr val="E7E6E6"/>
                </a:solidFill>
              </a:rPr>
              <a:t>. </a:t>
            </a:r>
            <a:r>
              <a:rPr lang="ru-RU" dirty="0" err="1">
                <a:solidFill>
                  <a:srgbClr val="E7E6E6"/>
                </a:solidFill>
              </a:rPr>
              <a:t>Цей</a:t>
            </a:r>
            <a:r>
              <a:rPr lang="ru-RU" dirty="0">
                <a:solidFill>
                  <a:srgbClr val="E7E6E6"/>
                </a:solidFill>
              </a:rPr>
              <a:t> </a:t>
            </a:r>
            <a:r>
              <a:rPr lang="ru-RU" dirty="0" err="1">
                <a:solidFill>
                  <a:srgbClr val="E7E6E6"/>
                </a:solidFill>
              </a:rPr>
              <a:t>цікавий</a:t>
            </a:r>
            <a:r>
              <a:rPr lang="ru-RU" dirty="0">
                <a:solidFill>
                  <a:srgbClr val="E7E6E6"/>
                </a:solidFill>
              </a:rPr>
              <a:t> факт </a:t>
            </a:r>
            <a:r>
              <a:rPr lang="ru-RU" dirty="0" err="1">
                <a:solidFill>
                  <a:srgbClr val="E7E6E6"/>
                </a:solidFill>
              </a:rPr>
              <a:t>пояснюється</a:t>
            </a:r>
            <a:r>
              <a:rPr lang="ru-RU" dirty="0">
                <a:solidFill>
                  <a:srgbClr val="E7E6E6"/>
                </a:solidFill>
              </a:rPr>
              <a:t> </a:t>
            </a:r>
            <a:r>
              <a:rPr lang="ru-RU" dirty="0" err="1">
                <a:solidFill>
                  <a:srgbClr val="E7E6E6"/>
                </a:solidFill>
              </a:rPr>
              <a:t>тим</a:t>
            </a:r>
            <a:r>
              <a:rPr lang="ru-RU" dirty="0">
                <a:solidFill>
                  <a:srgbClr val="E7E6E6"/>
                </a:solidFill>
              </a:rPr>
              <a:t>, </a:t>
            </a:r>
            <a:r>
              <a:rPr lang="ru-RU" dirty="0" err="1">
                <a:solidFill>
                  <a:srgbClr val="E7E6E6"/>
                </a:solidFill>
              </a:rPr>
              <a:t>що</a:t>
            </a:r>
            <a:r>
              <a:rPr lang="ru-RU" dirty="0">
                <a:solidFill>
                  <a:srgbClr val="E7E6E6"/>
                </a:solidFill>
              </a:rPr>
              <a:t> доки </a:t>
            </a:r>
            <a:r>
              <a:rPr lang="ru-RU" dirty="0" err="1">
                <a:solidFill>
                  <a:srgbClr val="E7E6E6"/>
                </a:solidFill>
              </a:rPr>
              <a:t>біля</a:t>
            </a:r>
            <a:r>
              <a:rPr lang="ru-RU" dirty="0">
                <a:solidFill>
                  <a:srgbClr val="E7E6E6"/>
                </a:solidFill>
              </a:rPr>
              <a:t> </a:t>
            </a:r>
            <a:r>
              <a:rPr lang="ru-RU" dirty="0" err="1">
                <a:solidFill>
                  <a:srgbClr val="E7E6E6"/>
                </a:solidFill>
              </a:rPr>
              <a:t>будинку</a:t>
            </a:r>
            <a:r>
              <a:rPr lang="ru-RU" dirty="0">
                <a:solidFill>
                  <a:srgbClr val="E7E6E6"/>
                </a:solidFill>
              </a:rPr>
              <a:t> </a:t>
            </a:r>
            <a:r>
              <a:rPr lang="ru-RU" dirty="0" err="1">
                <a:solidFill>
                  <a:srgbClr val="E7E6E6"/>
                </a:solidFill>
              </a:rPr>
              <a:t>немає</a:t>
            </a:r>
            <a:r>
              <a:rPr lang="ru-RU" dirty="0">
                <a:solidFill>
                  <a:srgbClr val="E7E6E6"/>
                </a:solidFill>
              </a:rPr>
              <a:t> </a:t>
            </a:r>
            <a:r>
              <a:rPr lang="ru-RU" dirty="0" err="1">
                <a:solidFill>
                  <a:srgbClr val="E7E6E6"/>
                </a:solidFill>
              </a:rPr>
              <a:t>даху</a:t>
            </a:r>
            <a:r>
              <a:rPr lang="ru-RU" dirty="0">
                <a:solidFill>
                  <a:srgbClr val="E7E6E6"/>
                </a:solidFill>
              </a:rPr>
              <a:t>, </a:t>
            </a:r>
            <a:r>
              <a:rPr lang="ru-RU" dirty="0" err="1">
                <a:solidFill>
                  <a:srgbClr val="E7E6E6"/>
                </a:solidFill>
              </a:rPr>
              <a:t>він</a:t>
            </a:r>
            <a:r>
              <a:rPr lang="ru-RU" dirty="0">
                <a:solidFill>
                  <a:srgbClr val="E7E6E6"/>
                </a:solidFill>
              </a:rPr>
              <a:t> за </a:t>
            </a:r>
            <a:r>
              <a:rPr lang="ru-RU" dirty="0" err="1">
                <a:solidFill>
                  <a:srgbClr val="E7E6E6"/>
                </a:solidFill>
              </a:rPr>
              <a:t>Єгипетським</a:t>
            </a:r>
            <a:r>
              <a:rPr lang="ru-RU" dirty="0">
                <a:solidFill>
                  <a:srgbClr val="E7E6E6"/>
                </a:solidFill>
              </a:rPr>
              <a:t> </a:t>
            </a:r>
            <a:r>
              <a:rPr lang="ru-RU" dirty="0" err="1">
                <a:solidFill>
                  <a:srgbClr val="E7E6E6"/>
                </a:solidFill>
              </a:rPr>
              <a:t>законодавством</a:t>
            </a:r>
            <a:r>
              <a:rPr lang="ru-RU" dirty="0">
                <a:solidFill>
                  <a:srgbClr val="E7E6E6"/>
                </a:solidFill>
              </a:rPr>
              <a:t> </a:t>
            </a:r>
            <a:r>
              <a:rPr lang="ru-RU" dirty="0" err="1">
                <a:solidFill>
                  <a:srgbClr val="E7E6E6"/>
                </a:solidFill>
              </a:rPr>
              <a:t>вважається</a:t>
            </a:r>
            <a:r>
              <a:rPr lang="ru-RU" dirty="0">
                <a:solidFill>
                  <a:srgbClr val="E7E6E6"/>
                </a:solidFill>
              </a:rPr>
              <a:t> </a:t>
            </a:r>
            <a:r>
              <a:rPr lang="ru-RU" dirty="0" err="1">
                <a:solidFill>
                  <a:srgbClr val="E7E6E6"/>
                </a:solidFill>
              </a:rPr>
              <a:t>недобудованим</a:t>
            </a:r>
            <a:r>
              <a:rPr lang="ru-RU" dirty="0">
                <a:solidFill>
                  <a:srgbClr val="E7E6E6"/>
                </a:solidFill>
              </a:rPr>
              <a:t>, а </a:t>
            </a:r>
            <a:r>
              <a:rPr lang="ru-RU" dirty="0" err="1">
                <a:solidFill>
                  <a:srgbClr val="E7E6E6"/>
                </a:solidFill>
              </a:rPr>
              <a:t>отже</a:t>
            </a:r>
            <a:r>
              <a:rPr lang="ru-RU" dirty="0">
                <a:solidFill>
                  <a:srgbClr val="E7E6E6"/>
                </a:solidFill>
              </a:rPr>
              <a:t>, за </a:t>
            </a:r>
            <a:r>
              <a:rPr lang="ru-RU" dirty="0" err="1">
                <a:solidFill>
                  <a:srgbClr val="E7E6E6"/>
                </a:solidFill>
              </a:rPr>
              <a:t>цей</a:t>
            </a:r>
            <a:r>
              <a:rPr lang="ru-RU" dirty="0">
                <a:solidFill>
                  <a:srgbClr val="E7E6E6"/>
                </a:solidFill>
              </a:rPr>
              <a:t> </a:t>
            </a:r>
            <a:r>
              <a:rPr lang="ru-RU" dirty="0" err="1">
                <a:solidFill>
                  <a:srgbClr val="E7E6E6"/>
                </a:solidFill>
              </a:rPr>
              <a:t>будинок</a:t>
            </a:r>
            <a:r>
              <a:rPr lang="ru-RU" dirty="0">
                <a:solidFill>
                  <a:srgbClr val="E7E6E6"/>
                </a:solidFill>
              </a:rPr>
              <a:t> </a:t>
            </a:r>
            <a:r>
              <a:rPr lang="ru-RU" dirty="0" err="1">
                <a:solidFill>
                  <a:srgbClr val="E7E6E6"/>
                </a:solidFill>
              </a:rPr>
              <a:t>можна</a:t>
            </a:r>
            <a:r>
              <a:rPr lang="ru-RU" dirty="0">
                <a:solidFill>
                  <a:srgbClr val="E7E6E6"/>
                </a:solidFill>
              </a:rPr>
              <a:t> не </a:t>
            </a:r>
            <a:r>
              <a:rPr lang="ru-RU" dirty="0" err="1">
                <a:solidFill>
                  <a:srgbClr val="E7E6E6"/>
                </a:solidFill>
              </a:rPr>
              <a:t>платити</a:t>
            </a:r>
            <a:r>
              <a:rPr lang="ru-RU" dirty="0">
                <a:solidFill>
                  <a:srgbClr val="E7E6E6"/>
                </a:solidFill>
              </a:rPr>
              <a:t> </a:t>
            </a:r>
            <a:r>
              <a:rPr lang="ru-RU" dirty="0" err="1">
                <a:solidFill>
                  <a:srgbClr val="E7E6E6"/>
                </a:solidFill>
              </a:rPr>
              <a:t>податок</a:t>
            </a:r>
            <a:r>
              <a:rPr lang="ru-RU" dirty="0">
                <a:solidFill>
                  <a:srgbClr val="E7E6E6"/>
                </a:solidFill>
              </a:rPr>
              <a:t> на </a:t>
            </a:r>
            <a:r>
              <a:rPr lang="ru-RU" dirty="0" err="1">
                <a:solidFill>
                  <a:srgbClr val="E7E6E6"/>
                </a:solidFill>
              </a:rPr>
              <a:t>нерухомість</a:t>
            </a:r>
            <a:r>
              <a:rPr lang="ru-RU" dirty="0">
                <a:solidFill>
                  <a:srgbClr val="E7E6E6"/>
                </a:solidFill>
              </a:rPr>
              <a:t>.</a:t>
            </a:r>
            <a:endParaRPr lang="en-US" dirty="0">
              <a:solidFill>
                <a:srgbClr val="E7E6E6"/>
              </a:solidFill>
            </a:endParaRPr>
          </a:p>
          <a:p>
            <a:pPr marL="285750" indent="-285750">
              <a:buFont typeface="Arial" panose="020B0604020202020204" pitchFamily="34" charset="0"/>
              <a:buChar char="•"/>
            </a:pPr>
            <a:r>
              <a:rPr lang="uk-UA" dirty="0">
                <a:solidFill>
                  <a:schemeClr val="bg2"/>
                </a:solidFill>
              </a:rPr>
              <a:t>Асуанська гребля, зведена для того, щоб оберегти сільськогосподарські поля від розливів Нілу, – наймасивніша споруда в світі. По кількості витраченого на її будівництво матеріалу вона в 17 разів перевершує піраміду </a:t>
            </a:r>
            <a:r>
              <a:rPr lang="uk-UA" dirty="0" err="1">
                <a:solidFill>
                  <a:schemeClr val="bg2"/>
                </a:solidFill>
              </a:rPr>
              <a:t>Хеопса</a:t>
            </a:r>
            <a:r>
              <a:rPr lang="uk-UA" dirty="0">
                <a:solidFill>
                  <a:schemeClr val="bg2"/>
                </a:solidFill>
              </a:rPr>
              <a:t>.</a:t>
            </a:r>
          </a:p>
          <a:p>
            <a:pPr marL="285750" lvl="0" indent="-285750">
              <a:buFont typeface="Arial" panose="020B0604020202020204" pitchFamily="34" charset="0"/>
              <a:buChar char="•"/>
            </a:pPr>
            <a:endParaRPr lang="uk-UA" dirty="0"/>
          </a:p>
        </p:txBody>
      </p:sp>
      <p:pic>
        <p:nvPicPr>
          <p:cNvPr id="8" name="Рисунок 7"/>
          <p:cNvPicPr>
            <a:picLocks noChangeAspect="1"/>
          </p:cNvPicPr>
          <p:nvPr/>
        </p:nvPicPr>
        <p:blipFill>
          <a:blip r:embed="rId2"/>
          <a:stretch>
            <a:fillRect/>
          </a:stretch>
        </p:blipFill>
        <p:spPr>
          <a:xfrm>
            <a:off x="114407" y="2387454"/>
            <a:ext cx="3323826" cy="3107399"/>
          </a:xfrm>
          <a:prstGeom prst="rect">
            <a:avLst/>
          </a:prstGeom>
        </p:spPr>
      </p:pic>
      <p:pic>
        <p:nvPicPr>
          <p:cNvPr id="9" name="Рисунок 8"/>
          <p:cNvPicPr>
            <a:picLocks noChangeAspect="1"/>
          </p:cNvPicPr>
          <p:nvPr/>
        </p:nvPicPr>
        <p:blipFill>
          <a:blip r:embed="rId3"/>
          <a:stretch>
            <a:fillRect/>
          </a:stretch>
        </p:blipFill>
        <p:spPr>
          <a:xfrm>
            <a:off x="3661730" y="3604847"/>
            <a:ext cx="3512766" cy="280577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7994" y="2503119"/>
            <a:ext cx="4665052" cy="3107399"/>
          </a:xfrm>
          <a:prstGeom prst="rect">
            <a:avLst/>
          </a:prstGeom>
        </p:spPr>
      </p:pic>
    </p:spTree>
    <p:extLst>
      <p:ext uri="{BB962C8B-B14F-4D97-AF65-F5344CB8AC3E}">
        <p14:creationId xmlns:p14="http://schemas.microsoft.com/office/powerpoint/2010/main" val="175737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9808"/>
            <a:ext cx="11904785" cy="1754326"/>
          </a:xfrm>
          <a:prstGeom prst="rect">
            <a:avLst/>
          </a:prstGeom>
          <a:noFill/>
        </p:spPr>
        <p:txBody>
          <a:bodyPr wrap="square" rtlCol="0">
            <a:spAutoFit/>
          </a:bodyPr>
          <a:lstStyle/>
          <a:p>
            <a:r>
              <a:rPr lang="uk-UA" dirty="0">
                <a:solidFill>
                  <a:schemeClr val="bg2"/>
                </a:solidFill>
              </a:rPr>
              <a:t>Джерела</a:t>
            </a:r>
          </a:p>
          <a:p>
            <a:r>
              <a:rPr lang="en-US" dirty="0">
                <a:solidFill>
                  <a:schemeClr val="bg1"/>
                </a:solidFill>
                <a:hlinkClick r:id="rId2"/>
              </a:rPr>
              <a:t>https://geografiamozil2.jimdofree.com/%D0%B3%D0%BE%D0%BB%D0%BE%D0%B2%D0%BD%D0%B0/%D1%94%D0%B3%D0%B8%D0%BF%D0%B5%D1%82/</a:t>
            </a:r>
            <a:endParaRPr lang="uk-UA" dirty="0">
              <a:solidFill>
                <a:schemeClr val="bg1"/>
              </a:solidFill>
            </a:endParaRPr>
          </a:p>
          <a:p>
            <a:r>
              <a:rPr lang="en-US" dirty="0">
                <a:solidFill>
                  <a:schemeClr val="bg1"/>
                </a:solidFill>
                <a:hlinkClick r:id="rId3"/>
              </a:rPr>
              <a:t>https://sites.google.com/site/egipetbestcom/home/relef-grunti-kraieni</a:t>
            </a:r>
            <a:endParaRPr lang="uk-UA" dirty="0">
              <a:solidFill>
                <a:schemeClr val="bg1"/>
              </a:solidFill>
            </a:endParaRPr>
          </a:p>
          <a:p>
            <a:r>
              <a:rPr lang="en-US" dirty="0">
                <a:solidFill>
                  <a:schemeClr val="bg1"/>
                </a:solidFill>
                <a:hlinkClick r:id="rId4"/>
              </a:rPr>
              <a:t>https://uahistory.co/pidruchniki/boyko-geography-10-class-2018-standart-level/42.php</a:t>
            </a:r>
            <a:endParaRPr lang="en-US" dirty="0">
              <a:solidFill>
                <a:schemeClr val="bg1"/>
              </a:solidFill>
            </a:endParaRPr>
          </a:p>
          <a:p>
            <a:r>
              <a:rPr lang="en-US" dirty="0">
                <a:solidFill>
                  <a:schemeClr val="bg2"/>
                </a:solidFill>
              </a:rPr>
              <a:t>https://raketatravel.com/post-580/cikavi-fakti-pro-iehipet</a:t>
            </a:r>
            <a:endParaRPr lang="uk-UA" dirty="0">
              <a:solidFill>
                <a:schemeClr val="bg2"/>
              </a:solidFill>
            </a:endParaRPr>
          </a:p>
        </p:txBody>
      </p:sp>
    </p:spTree>
    <p:extLst>
      <p:ext uri="{BB962C8B-B14F-4D97-AF65-F5344CB8AC3E}">
        <p14:creationId xmlns:p14="http://schemas.microsoft.com/office/powerpoint/2010/main" val="2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4106"/>
            <a:ext cx="11957539" cy="2585323"/>
          </a:xfrm>
          <a:prstGeom prst="rect">
            <a:avLst/>
          </a:prstGeom>
          <a:noFill/>
        </p:spPr>
        <p:txBody>
          <a:bodyPr wrap="square" rtlCol="0">
            <a:spAutoFit/>
          </a:bodyPr>
          <a:lstStyle/>
          <a:p>
            <a:endParaRPr lang="uk-UA" dirty="0"/>
          </a:p>
          <a:p>
            <a:r>
              <a:rPr lang="uk-UA" dirty="0"/>
              <a:t>    </a:t>
            </a:r>
            <a:r>
              <a:rPr lang="uk-UA" dirty="0">
                <a:solidFill>
                  <a:schemeClr val="bg2"/>
                </a:solidFill>
              </a:rPr>
              <a:t>Єгипет – батьківщина однієї із найдавніших цивілізацій світу, країна, якою проходять важливі торговельні шляхи між багатою капіталом Європою та багатою ресурсами Азією. За розміром ВВП Єгипет – у третьому десятку країн світу, а за ВВП на душу населення – у другій сотні. Проте серед африканських країн Єгипет посідає помітне місце. За розміром ВВП він поступається лише нафтодобувній країні Нігерії. Збройні сили Єгипту є найбільшими в Африканському регіоні та одними з найбільших у світі. Не будучи членом НАТО, Єгипет залишається військовим і стратегічним партнером цієї військово-політичної організації.</a:t>
            </a:r>
          </a:p>
          <a:p>
            <a:r>
              <a:rPr lang="en-US" dirty="0">
                <a:solidFill>
                  <a:schemeClr val="bg2"/>
                </a:solidFill>
              </a:rPr>
              <a:t>   </a:t>
            </a:r>
            <a:r>
              <a:rPr lang="uk-UA" dirty="0">
                <a:solidFill>
                  <a:schemeClr val="bg2"/>
                </a:solidFill>
              </a:rPr>
              <a:t>Сучасний Єгипет – країна, що розвивається з індустріальним типом економіки. Місце Єгипту в міжнародному поділі праці визначають такі чинники економіки.</a:t>
            </a:r>
          </a:p>
        </p:txBody>
      </p:sp>
      <p:sp>
        <p:nvSpPr>
          <p:cNvPr id="5" name="TextBox 4"/>
          <p:cNvSpPr txBox="1"/>
          <p:nvPr/>
        </p:nvSpPr>
        <p:spPr>
          <a:xfrm>
            <a:off x="167053" y="103274"/>
            <a:ext cx="4492869" cy="461665"/>
          </a:xfrm>
          <a:prstGeom prst="rect">
            <a:avLst/>
          </a:prstGeom>
          <a:noFill/>
        </p:spPr>
        <p:txBody>
          <a:bodyPr wrap="square" rtlCol="0">
            <a:spAutoFit/>
          </a:bodyPr>
          <a:lstStyle/>
          <a:p>
            <a:r>
              <a:rPr lang="ru-RU" sz="2400" b="1" dirty="0" err="1">
                <a:solidFill>
                  <a:schemeClr val="bg2"/>
                </a:solidFill>
              </a:rPr>
              <a:t>Місце</a:t>
            </a:r>
            <a:r>
              <a:rPr lang="ru-RU" sz="2400" b="1" dirty="0">
                <a:solidFill>
                  <a:schemeClr val="bg2"/>
                </a:solidFill>
              </a:rPr>
              <a:t> </a:t>
            </a:r>
            <a:r>
              <a:rPr lang="ru-RU" sz="2400" b="1" dirty="0" err="1">
                <a:solidFill>
                  <a:schemeClr val="bg2"/>
                </a:solidFill>
              </a:rPr>
              <a:t>країни</a:t>
            </a:r>
            <a:r>
              <a:rPr lang="ru-RU" sz="2400" b="1" dirty="0">
                <a:solidFill>
                  <a:schemeClr val="bg2"/>
                </a:solidFill>
              </a:rPr>
              <a:t> у </a:t>
            </a:r>
            <a:r>
              <a:rPr lang="ru-RU" sz="2400" b="1" dirty="0" err="1">
                <a:solidFill>
                  <a:schemeClr val="bg2"/>
                </a:solidFill>
              </a:rPr>
              <a:t>світі</a:t>
            </a:r>
            <a:r>
              <a:rPr lang="ru-RU" sz="2400" b="1" dirty="0">
                <a:solidFill>
                  <a:schemeClr val="bg2"/>
                </a:solidFill>
              </a:rPr>
              <a:t> та </a:t>
            </a:r>
            <a:r>
              <a:rPr lang="ru-RU" sz="2400" b="1" dirty="0" err="1">
                <a:solidFill>
                  <a:schemeClr val="bg2"/>
                </a:solidFill>
              </a:rPr>
              <a:t>регіоні</a:t>
            </a:r>
            <a:endParaRPr lang="uk-UA" sz="2400" b="1" dirty="0">
              <a:solidFill>
                <a:schemeClr val="bg2"/>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92" y="3446584"/>
            <a:ext cx="10966491" cy="1855177"/>
          </a:xfrm>
          <a:prstGeom prst="rect">
            <a:avLst/>
          </a:prstGeom>
        </p:spPr>
      </p:pic>
    </p:spTree>
    <p:extLst>
      <p:ext uri="{BB962C8B-B14F-4D97-AF65-F5344CB8AC3E}">
        <p14:creationId xmlns:p14="http://schemas.microsoft.com/office/powerpoint/2010/main" val="310475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25" y="347365"/>
            <a:ext cx="11957538" cy="3139321"/>
          </a:xfrm>
          <a:prstGeom prst="rect">
            <a:avLst/>
          </a:prstGeom>
          <a:noFill/>
        </p:spPr>
        <p:txBody>
          <a:bodyPr wrap="square" rtlCol="0">
            <a:spAutoFit/>
          </a:bodyPr>
          <a:lstStyle/>
          <a:p>
            <a:r>
              <a:rPr lang="en-US" dirty="0"/>
              <a:t>   </a:t>
            </a:r>
            <a:r>
              <a:rPr lang="uk-UA" dirty="0">
                <a:solidFill>
                  <a:schemeClr val="bg2"/>
                </a:solidFill>
              </a:rPr>
              <a:t>Єгипет розташований у Північній Африці. Він має унікальне ЕГП, адже лежить на межі двох материків та двох частин світу. Більша частина території Єгипту географічно розташована в Африці, менша (північно-східна)  – на Синайському півострові в Азії. Країна на півночі омивається водами Середземного моря Атлантичного океану, на північному сході – Червоного моря Індійського океану. </a:t>
            </a:r>
          </a:p>
          <a:p>
            <a:r>
              <a:rPr lang="en-US" dirty="0">
                <a:solidFill>
                  <a:schemeClr val="bg2"/>
                </a:solidFill>
              </a:rPr>
              <a:t>   </a:t>
            </a:r>
            <a:r>
              <a:rPr lang="uk-UA" dirty="0">
                <a:solidFill>
                  <a:schemeClr val="bg2"/>
                </a:solidFill>
              </a:rPr>
              <a:t>Моря сполучені збудованим у другій половині ХІХ ст. Суецьким каналом, що скоротив морський шлях кораблів з Європи до країн Азії, Східної Африки та Австралії на 8 тис. км. Найбільшим морським портом в країні є Александрія, що розташований на березі Середземного моря.</a:t>
            </a:r>
          </a:p>
          <a:p>
            <a:r>
              <a:rPr lang="en-US" dirty="0">
                <a:solidFill>
                  <a:schemeClr val="bg2"/>
                </a:solidFill>
              </a:rPr>
              <a:t>   </a:t>
            </a:r>
            <a:r>
              <a:rPr lang="uk-UA" dirty="0">
                <a:solidFill>
                  <a:schemeClr val="bg2"/>
                </a:solidFill>
              </a:rPr>
              <a:t>Єгипет межує з трьома країнами. З них дві – арабські країни Північної Африки, які належить до країн, що розвиваються та є союзниками Єгипту у Лізі арабських держав (ЛАД): Лівією – на заході, Суданом – на півдні. В своїй азійській частині на північному сході Єгипет має спільні кордони з </a:t>
            </a:r>
            <a:r>
              <a:rPr lang="uk-UA" dirty="0" err="1">
                <a:solidFill>
                  <a:schemeClr val="bg2"/>
                </a:solidFill>
              </a:rPr>
              <a:t>високорозвинутою</a:t>
            </a:r>
            <a:r>
              <a:rPr lang="uk-UA" dirty="0">
                <a:solidFill>
                  <a:schemeClr val="bg2"/>
                </a:solidFill>
              </a:rPr>
              <a:t> державою Ізраїлем та частиною Палестинської автономії – Сектором Газа. </a:t>
            </a:r>
          </a:p>
        </p:txBody>
      </p:sp>
      <p:sp>
        <p:nvSpPr>
          <p:cNvPr id="6" name="TextBox 5"/>
          <p:cNvSpPr txBox="1"/>
          <p:nvPr/>
        </p:nvSpPr>
        <p:spPr>
          <a:xfrm>
            <a:off x="0" y="0"/>
            <a:ext cx="5574323" cy="461665"/>
          </a:xfrm>
          <a:prstGeom prst="rect">
            <a:avLst/>
          </a:prstGeom>
          <a:noFill/>
        </p:spPr>
        <p:txBody>
          <a:bodyPr wrap="square" rtlCol="0">
            <a:spAutoFit/>
          </a:bodyPr>
          <a:lstStyle/>
          <a:p>
            <a:r>
              <a:rPr lang="uk-UA" sz="2400" b="1" dirty="0">
                <a:solidFill>
                  <a:schemeClr val="bg2"/>
                </a:solidFill>
              </a:rPr>
              <a:t>Економіко-географічне положення</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564" y="3486685"/>
            <a:ext cx="3305908" cy="330590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746" y="3531659"/>
            <a:ext cx="3977224" cy="3215959"/>
          </a:xfrm>
          <a:prstGeom prst="rect">
            <a:avLst/>
          </a:prstGeom>
        </p:spPr>
      </p:pic>
    </p:spTree>
    <p:extLst>
      <p:ext uri="{BB962C8B-B14F-4D97-AF65-F5344CB8AC3E}">
        <p14:creationId xmlns:p14="http://schemas.microsoft.com/office/powerpoint/2010/main" val="251711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241" y="923288"/>
            <a:ext cx="11966331" cy="2308324"/>
          </a:xfrm>
          <a:prstGeom prst="rect">
            <a:avLst/>
          </a:prstGeom>
          <a:noFill/>
        </p:spPr>
        <p:txBody>
          <a:bodyPr wrap="square" rtlCol="0">
            <a:spAutoFit/>
          </a:bodyPr>
          <a:lstStyle/>
          <a:p>
            <a:r>
              <a:rPr lang="en-US" dirty="0">
                <a:solidFill>
                  <a:schemeClr val="bg2"/>
                </a:solidFill>
              </a:rPr>
              <a:t>   </a:t>
            </a:r>
            <a:r>
              <a:rPr lang="uk-UA" dirty="0">
                <a:solidFill>
                  <a:schemeClr val="bg2"/>
                </a:solidFill>
              </a:rPr>
              <a:t>Більша частина Єгипту розташована на околиці стародавньої Африканської платформи, не сильно збуреної складкоутвореннями, тому рельєф країни в основному рівнинний. Виділяються обширні плато Лівійської пустелі (займає близько 60% території країни) на захід від Нілу, плато Аравійської пустелі на сході, витягнуте з півночі на південь між долиною Нілу і Червоним морем, а на крайньому південному сході — північна периферія — плато Нубійської пустелі. Невисокі гори (понад 2000 м над рівнем моря), над якими вирізняється найвища точка країни — гора Катерин (2642 м), розташовані на півдні Синайського півострова, а середньовисотний гірський хребет гір </a:t>
            </a:r>
            <a:r>
              <a:rPr lang="uk-UA" dirty="0" err="1">
                <a:solidFill>
                  <a:schemeClr val="bg2"/>
                </a:solidFill>
              </a:rPr>
              <a:t>Етбай</a:t>
            </a:r>
            <a:r>
              <a:rPr lang="uk-UA" dirty="0">
                <a:solidFill>
                  <a:schemeClr val="bg2"/>
                </a:solidFill>
              </a:rPr>
              <a:t> (понад 1000 м над рівнем моря) простягнувся вздовж усього узбережжя Червоного моря (найвищі вершини </a:t>
            </a:r>
            <a:r>
              <a:rPr lang="uk-UA" dirty="0" err="1">
                <a:solidFill>
                  <a:schemeClr val="bg2"/>
                </a:solidFill>
              </a:rPr>
              <a:t>Шаїб</a:t>
            </a:r>
            <a:r>
              <a:rPr lang="uk-UA" dirty="0">
                <a:solidFill>
                  <a:schemeClr val="bg2"/>
                </a:solidFill>
              </a:rPr>
              <a:t>-ель-Банат — 2187 м і </a:t>
            </a:r>
            <a:r>
              <a:rPr lang="uk-UA" dirty="0" err="1">
                <a:solidFill>
                  <a:schemeClr val="bg2"/>
                </a:solidFill>
              </a:rPr>
              <a:t>Хамата</a:t>
            </a:r>
            <a:r>
              <a:rPr lang="uk-UA" dirty="0">
                <a:solidFill>
                  <a:schemeClr val="bg2"/>
                </a:solidFill>
              </a:rPr>
              <a:t> — 1977 м). Плато Лівійської і Аравійської пустель розділені долиною Нілу.</a:t>
            </a:r>
          </a:p>
        </p:txBody>
      </p:sp>
      <p:sp>
        <p:nvSpPr>
          <p:cNvPr id="5" name="TextBox 4"/>
          <p:cNvSpPr txBox="1"/>
          <p:nvPr/>
        </p:nvSpPr>
        <p:spPr>
          <a:xfrm>
            <a:off x="180241" y="553956"/>
            <a:ext cx="5152293" cy="369332"/>
          </a:xfrm>
          <a:prstGeom prst="rect">
            <a:avLst/>
          </a:prstGeom>
          <a:noFill/>
        </p:spPr>
        <p:txBody>
          <a:bodyPr wrap="square" rtlCol="0">
            <a:spAutoFit/>
          </a:bodyPr>
          <a:lstStyle/>
          <a:p>
            <a:r>
              <a:rPr lang="ru-RU" b="1" i="1" dirty="0">
                <a:solidFill>
                  <a:schemeClr val="bg2"/>
                </a:solidFill>
              </a:rPr>
              <a:t>Рель</a:t>
            </a:r>
            <a:r>
              <a:rPr lang="uk-UA" b="1" i="1" dirty="0" err="1">
                <a:solidFill>
                  <a:schemeClr val="bg2"/>
                </a:solidFill>
              </a:rPr>
              <a:t>єф</a:t>
            </a:r>
            <a:endParaRPr lang="uk-UA" b="1" i="1" dirty="0">
              <a:solidFill>
                <a:schemeClr val="bg2"/>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218" y="3407500"/>
            <a:ext cx="3292359" cy="317232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3407" y="3407500"/>
            <a:ext cx="4756166" cy="3172325"/>
          </a:xfrm>
          <a:prstGeom prst="rect">
            <a:avLst/>
          </a:prstGeom>
        </p:spPr>
      </p:pic>
      <p:sp>
        <p:nvSpPr>
          <p:cNvPr id="9" name="TextBox 8"/>
          <p:cNvSpPr txBox="1"/>
          <p:nvPr/>
        </p:nvSpPr>
        <p:spPr>
          <a:xfrm>
            <a:off x="180241" y="105508"/>
            <a:ext cx="5833697" cy="461665"/>
          </a:xfrm>
          <a:prstGeom prst="rect">
            <a:avLst/>
          </a:prstGeom>
          <a:noFill/>
        </p:spPr>
        <p:txBody>
          <a:bodyPr wrap="square" rtlCol="0">
            <a:spAutoFit/>
          </a:bodyPr>
          <a:lstStyle/>
          <a:p>
            <a:r>
              <a:rPr lang="uk-UA" sz="2400" b="1" dirty="0">
                <a:solidFill>
                  <a:schemeClr val="bg2"/>
                </a:solidFill>
              </a:rPr>
              <a:t>Природні  умови та ресурси</a:t>
            </a:r>
          </a:p>
        </p:txBody>
      </p:sp>
    </p:spTree>
    <p:extLst>
      <p:ext uri="{BB962C8B-B14F-4D97-AF65-F5344CB8AC3E}">
        <p14:creationId xmlns:p14="http://schemas.microsoft.com/office/powerpoint/2010/main" val="409234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1" y="158262"/>
            <a:ext cx="4299438" cy="369332"/>
          </a:xfrm>
          <a:prstGeom prst="rect">
            <a:avLst/>
          </a:prstGeom>
          <a:noFill/>
        </p:spPr>
        <p:txBody>
          <a:bodyPr wrap="square" rtlCol="0">
            <a:spAutoFit/>
          </a:bodyPr>
          <a:lstStyle/>
          <a:p>
            <a:r>
              <a:rPr lang="uk-UA" b="1" i="1" dirty="0">
                <a:solidFill>
                  <a:schemeClr val="bg2"/>
                </a:solidFill>
              </a:rPr>
              <a:t>Клімат</a:t>
            </a:r>
          </a:p>
        </p:txBody>
      </p:sp>
      <p:sp>
        <p:nvSpPr>
          <p:cNvPr id="5" name="TextBox 4"/>
          <p:cNvSpPr txBox="1"/>
          <p:nvPr/>
        </p:nvSpPr>
        <p:spPr>
          <a:xfrm>
            <a:off x="0" y="527594"/>
            <a:ext cx="11966331" cy="2031325"/>
          </a:xfrm>
          <a:prstGeom prst="rect">
            <a:avLst/>
          </a:prstGeom>
          <a:noFill/>
        </p:spPr>
        <p:txBody>
          <a:bodyPr wrap="square" rtlCol="0">
            <a:spAutoFit/>
          </a:bodyPr>
          <a:lstStyle/>
          <a:p>
            <a:r>
              <a:rPr lang="uk-UA" dirty="0">
                <a:solidFill>
                  <a:schemeClr val="bg2"/>
                </a:solidFill>
              </a:rPr>
              <a:t>   Клімат Єгипту на північному узбережжі шириною 30 – 40 км субтропічний середземноморський з спекотним сухим літом та м’якою дощовою зимою. Сезон дощів триває з жовтня по березень. Випадає близько 400 мм опадів на рік. Але на більшій частині території країни клімат тропічний континентальний з різкими добовими коливаннями температури: денні температури влітку сягають майже +50°С, а нічні опускаються до 0° ... +3°С. У зимові місяці температура повітря </a:t>
            </a:r>
            <a:r>
              <a:rPr lang="uk-UA" dirty="0" err="1">
                <a:solidFill>
                  <a:schemeClr val="bg2"/>
                </a:solidFill>
              </a:rPr>
              <a:t>рідко</a:t>
            </a:r>
            <a:r>
              <a:rPr lang="uk-UA" dirty="0">
                <a:solidFill>
                  <a:schemeClr val="bg2"/>
                </a:solidFill>
              </a:rPr>
              <a:t> опускається нижче від +20°С. Повітря дуже сухе, протягом року опадів вкрай мало: на південь від </a:t>
            </a:r>
            <a:r>
              <a:rPr lang="uk-UA" dirty="0" err="1">
                <a:solidFill>
                  <a:schemeClr val="bg2"/>
                </a:solidFill>
              </a:rPr>
              <a:t>Каїру</a:t>
            </a:r>
            <a:r>
              <a:rPr lang="uk-UA" dirty="0">
                <a:solidFill>
                  <a:schemeClr val="bg2"/>
                </a:solidFill>
              </a:rPr>
              <a:t> лише від 2 до 5 мм на рік, а в деяких районах бездощів’я триває роками. Сильні вітри спричиняють піщані й пилові бурі по всій території країни.</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6" y="2752405"/>
            <a:ext cx="5285642" cy="352376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879" y="2752405"/>
            <a:ext cx="3978314" cy="3523761"/>
          </a:xfrm>
          <a:prstGeom prst="rect">
            <a:avLst/>
          </a:prstGeom>
        </p:spPr>
      </p:pic>
      <p:sp>
        <p:nvSpPr>
          <p:cNvPr id="8" name="TextBox 7"/>
          <p:cNvSpPr txBox="1"/>
          <p:nvPr/>
        </p:nvSpPr>
        <p:spPr>
          <a:xfrm>
            <a:off x="8595946" y="6276165"/>
            <a:ext cx="2095500" cy="307777"/>
          </a:xfrm>
          <a:prstGeom prst="rect">
            <a:avLst/>
          </a:prstGeom>
          <a:noFill/>
        </p:spPr>
        <p:txBody>
          <a:bodyPr wrap="square" rtlCol="0">
            <a:spAutoFit/>
          </a:bodyPr>
          <a:lstStyle/>
          <a:p>
            <a:r>
              <a:rPr lang="uk-UA" sz="1400" b="1" i="1" dirty="0">
                <a:solidFill>
                  <a:schemeClr val="bg2"/>
                </a:solidFill>
              </a:rPr>
              <a:t>Піщана буря з космосу</a:t>
            </a:r>
          </a:p>
        </p:txBody>
      </p:sp>
    </p:spTree>
    <p:extLst>
      <p:ext uri="{BB962C8B-B14F-4D97-AF65-F5344CB8AC3E}">
        <p14:creationId xmlns:p14="http://schemas.microsoft.com/office/powerpoint/2010/main" val="216256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46" y="0"/>
            <a:ext cx="5662246" cy="369332"/>
          </a:xfrm>
          <a:prstGeom prst="rect">
            <a:avLst/>
          </a:prstGeom>
          <a:noFill/>
        </p:spPr>
        <p:txBody>
          <a:bodyPr wrap="square" rtlCol="0">
            <a:spAutoFit/>
          </a:bodyPr>
          <a:lstStyle/>
          <a:p>
            <a:r>
              <a:rPr lang="uk-UA" b="1" i="1" dirty="0">
                <a:solidFill>
                  <a:schemeClr val="bg2"/>
                </a:solidFill>
              </a:rPr>
              <a:t>Внутрішні води</a:t>
            </a:r>
          </a:p>
        </p:txBody>
      </p:sp>
      <p:sp>
        <p:nvSpPr>
          <p:cNvPr id="2" name="TextBox 1"/>
          <p:cNvSpPr txBox="1"/>
          <p:nvPr/>
        </p:nvSpPr>
        <p:spPr>
          <a:xfrm>
            <a:off x="61546" y="298994"/>
            <a:ext cx="11878407" cy="940777"/>
          </a:xfrm>
          <a:prstGeom prst="rect">
            <a:avLst/>
          </a:prstGeom>
          <a:noFill/>
        </p:spPr>
        <p:txBody>
          <a:bodyPr wrap="square" rtlCol="0">
            <a:spAutoFit/>
          </a:bodyPr>
          <a:lstStyle/>
          <a:p>
            <a:r>
              <a:rPr lang="en-US" dirty="0">
                <a:solidFill>
                  <a:schemeClr val="bg2"/>
                </a:solidFill>
              </a:rPr>
              <a:t>   </a:t>
            </a:r>
            <a:r>
              <a:rPr lang="uk-UA" dirty="0">
                <a:solidFill>
                  <a:schemeClr val="bg2"/>
                </a:solidFill>
              </a:rPr>
              <a:t>Практично усі поверхневі водні ресурси пов’язані з Нілом. Рівень води в річці сильно коливається протягом року. На диво, під час літньої спеки Ніл виходить з берегів . Родючий мул дає змогу щороку збирати високі врожаї. У зимовий сезон Ніл міліє.</a:t>
            </a:r>
          </a:p>
        </p:txBody>
      </p:sp>
      <p:sp>
        <p:nvSpPr>
          <p:cNvPr id="3" name="TextBox 2"/>
          <p:cNvSpPr txBox="1"/>
          <p:nvPr/>
        </p:nvSpPr>
        <p:spPr>
          <a:xfrm>
            <a:off x="175845" y="1239771"/>
            <a:ext cx="11869616" cy="1754326"/>
          </a:xfrm>
          <a:prstGeom prst="rect">
            <a:avLst/>
          </a:prstGeom>
          <a:noFill/>
        </p:spPr>
        <p:txBody>
          <a:bodyPr wrap="square" rtlCol="0">
            <a:spAutoFit/>
          </a:bodyPr>
          <a:lstStyle/>
          <a:p>
            <a:r>
              <a:rPr lang="uk-UA" b="1" i="1" dirty="0">
                <a:solidFill>
                  <a:schemeClr val="bg2"/>
                </a:solidFill>
              </a:rPr>
              <a:t> Ґрунти</a:t>
            </a:r>
            <a:r>
              <a:rPr lang="en-US" b="1" i="1" dirty="0">
                <a:solidFill>
                  <a:schemeClr val="bg2"/>
                </a:solidFill>
              </a:rPr>
              <a:t>   </a:t>
            </a:r>
            <a:endParaRPr lang="uk-UA" b="1" i="1" dirty="0">
              <a:solidFill>
                <a:schemeClr val="bg2"/>
              </a:solidFill>
            </a:endParaRPr>
          </a:p>
          <a:p>
            <a:r>
              <a:rPr lang="uk-UA" dirty="0"/>
              <a:t>   </a:t>
            </a:r>
            <a:r>
              <a:rPr lang="uk-UA" dirty="0">
                <a:solidFill>
                  <a:schemeClr val="bg2"/>
                </a:solidFill>
              </a:rPr>
              <a:t>Багато територій Єгипту </a:t>
            </a:r>
            <a:r>
              <a:rPr lang="uk-UA" dirty="0" err="1">
                <a:solidFill>
                  <a:schemeClr val="bg2"/>
                </a:solidFill>
              </a:rPr>
              <a:t>позбавлено</a:t>
            </a:r>
            <a:r>
              <a:rPr lang="uk-UA" dirty="0">
                <a:solidFill>
                  <a:schemeClr val="bg2"/>
                </a:solidFill>
              </a:rPr>
              <a:t> ґрунтового покриву. На заході країни панують рухливі й мало закріплені піски та кам’янисті поверхні. Там, де випадає хоч невелика кількість опадів і зростає бідна рослинність, формуються скелетні ґрунти. Найбільш родючими є алювіальні ґрунти долини Нілу та </a:t>
            </a:r>
            <a:r>
              <a:rPr lang="uk-UA" dirty="0" err="1">
                <a:solidFill>
                  <a:schemeClr val="bg2"/>
                </a:solidFill>
              </a:rPr>
              <a:t>болотно</a:t>
            </a:r>
            <a:r>
              <a:rPr lang="uk-UA" dirty="0">
                <a:solidFill>
                  <a:schemeClr val="bg2"/>
                </a:solidFill>
              </a:rPr>
              <a:t>-лучні в його дельті. Природна рослинність цих територій витіснена антропогенною: посівами зернових культур, бавовнику, плантаціями фінікової пальми. В цілому культивована площа становить лише 2,6 % від загальної площі країни.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5" y="3288323"/>
            <a:ext cx="4910419" cy="325315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371" y="3288323"/>
            <a:ext cx="5205045" cy="3253153"/>
          </a:xfrm>
          <a:prstGeom prst="rect">
            <a:avLst/>
          </a:prstGeom>
        </p:spPr>
      </p:pic>
    </p:spTree>
    <p:extLst>
      <p:ext uri="{BB962C8B-B14F-4D97-AF65-F5344CB8AC3E}">
        <p14:creationId xmlns:p14="http://schemas.microsoft.com/office/powerpoint/2010/main" val="248929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87923"/>
            <a:ext cx="2013439" cy="369332"/>
          </a:xfrm>
          <a:prstGeom prst="rect">
            <a:avLst/>
          </a:prstGeom>
          <a:noFill/>
        </p:spPr>
        <p:txBody>
          <a:bodyPr wrap="square" rtlCol="0">
            <a:spAutoFit/>
          </a:bodyPr>
          <a:lstStyle/>
          <a:p>
            <a:r>
              <a:rPr lang="uk-UA" b="1" i="1" dirty="0">
                <a:solidFill>
                  <a:schemeClr val="bg2"/>
                </a:solidFill>
              </a:rPr>
              <a:t>Корисні копалини</a:t>
            </a:r>
          </a:p>
        </p:txBody>
      </p:sp>
      <p:sp>
        <p:nvSpPr>
          <p:cNvPr id="5" name="TextBox 4"/>
          <p:cNvSpPr txBox="1"/>
          <p:nvPr/>
        </p:nvSpPr>
        <p:spPr>
          <a:xfrm>
            <a:off x="70338" y="457255"/>
            <a:ext cx="11887200" cy="2308324"/>
          </a:xfrm>
          <a:prstGeom prst="rect">
            <a:avLst/>
          </a:prstGeom>
          <a:noFill/>
        </p:spPr>
        <p:txBody>
          <a:bodyPr wrap="square" rtlCol="0">
            <a:spAutoFit/>
          </a:bodyPr>
          <a:lstStyle/>
          <a:p>
            <a:r>
              <a:rPr lang="uk-UA" dirty="0"/>
              <a:t>   </a:t>
            </a:r>
            <a:r>
              <a:rPr lang="uk-UA" dirty="0">
                <a:solidFill>
                  <a:schemeClr val="bg2"/>
                </a:solidFill>
              </a:rPr>
              <a:t>У надрах Єгипту виявлений цілий ряд мінеральних ресурсів. Найбільше значення мають запаси нафти і природного газу. Серед країн Африки Єгипет посідає 5-те місце за запасами нафти та 3-тє на покладами газу. В країні є придатні для відкритої розробки запаси залізних руд осадового та метаморфічного походження. Знайдено значні запаси марганцевих руд на Синайському півострові. Є родовища руд урану, титану, міді, олова, золота, молібдену, ніобію, вольфраму. В Аравійській пустелі в корі вивітрювання є алюмінієві руди – нефелінові </a:t>
            </a:r>
            <a:r>
              <a:rPr lang="uk-UA" dirty="0" err="1">
                <a:solidFill>
                  <a:schemeClr val="bg2"/>
                </a:solidFill>
              </a:rPr>
              <a:t>сієніти</a:t>
            </a:r>
            <a:r>
              <a:rPr lang="uk-UA" dirty="0">
                <a:solidFill>
                  <a:schemeClr val="bg2"/>
                </a:solidFill>
              </a:rPr>
              <a:t>. З нерудних ресурсів Єгипет багатий на фосфорити, запаси яких є в кількох частинах країни й становлять 5,2 % від світових. Також є істотні запаси кухонної солі та будівельних матеріалів: вапняків, глини, мергелю. Всесвітньою популярністю користуються асуанські граніти.</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423" y="2765579"/>
            <a:ext cx="5202115" cy="390158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8" y="2765579"/>
            <a:ext cx="5875330" cy="3901586"/>
          </a:xfrm>
          <a:prstGeom prst="rect">
            <a:avLst/>
          </a:prstGeom>
        </p:spPr>
      </p:pic>
    </p:spTree>
    <p:extLst>
      <p:ext uri="{BB962C8B-B14F-4D97-AF65-F5344CB8AC3E}">
        <p14:creationId xmlns:p14="http://schemas.microsoft.com/office/powerpoint/2010/main" val="143719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923" y="79130"/>
            <a:ext cx="3068515" cy="461665"/>
          </a:xfrm>
          <a:prstGeom prst="rect">
            <a:avLst/>
          </a:prstGeom>
          <a:noFill/>
        </p:spPr>
        <p:txBody>
          <a:bodyPr wrap="square" rtlCol="0">
            <a:spAutoFit/>
          </a:bodyPr>
          <a:lstStyle/>
          <a:p>
            <a:r>
              <a:rPr lang="uk-UA" sz="2400" b="1" dirty="0">
                <a:solidFill>
                  <a:schemeClr val="bg2"/>
                </a:solidFill>
              </a:rPr>
              <a:t>Населення</a:t>
            </a:r>
          </a:p>
        </p:txBody>
      </p:sp>
      <p:sp>
        <p:nvSpPr>
          <p:cNvPr id="5" name="TextBox 4"/>
          <p:cNvSpPr txBox="1"/>
          <p:nvPr/>
        </p:nvSpPr>
        <p:spPr>
          <a:xfrm>
            <a:off x="87923" y="540795"/>
            <a:ext cx="11992707" cy="2585323"/>
          </a:xfrm>
          <a:prstGeom prst="rect">
            <a:avLst/>
          </a:prstGeom>
          <a:noFill/>
        </p:spPr>
        <p:txBody>
          <a:bodyPr wrap="square" rtlCol="0">
            <a:spAutoFit/>
          </a:bodyPr>
          <a:lstStyle/>
          <a:p>
            <a:r>
              <a:rPr lang="uk-UA" dirty="0"/>
              <a:t>   </a:t>
            </a:r>
            <a:r>
              <a:rPr lang="uk-UA" dirty="0">
                <a:solidFill>
                  <a:schemeClr val="bg2"/>
                </a:solidFill>
              </a:rPr>
              <a:t>Чисельність населення країни 2019 року становила 100,4 млн осіб. Чисельність єгиптян стабільно збільшується, народжуваність року становила 22,9 ‰, смертність — 4,77 ‰, природний приріст — 1,79 %.</a:t>
            </a:r>
          </a:p>
          <a:p>
            <a:r>
              <a:rPr lang="uk-UA" dirty="0">
                <a:solidFill>
                  <a:schemeClr val="bg2"/>
                </a:solidFill>
              </a:rPr>
              <a:t>   Єгипет є найбільш густонаселеною країною Північної Африки. </a:t>
            </a:r>
            <a:r>
              <a:rPr lang="uk-UA" i="1" dirty="0">
                <a:solidFill>
                  <a:schemeClr val="bg2"/>
                </a:solidFill>
              </a:rPr>
              <a:t>Середня густота населення становить 95,6 осіб/км²</a:t>
            </a:r>
            <a:r>
              <a:rPr lang="uk-UA" dirty="0">
                <a:solidFill>
                  <a:schemeClr val="bg2"/>
                </a:solidFill>
              </a:rPr>
              <a:t>. Приблизно 95 %  населення живе лише на 5,5 % загальної площі країни. Населення </a:t>
            </a:r>
            <a:r>
              <a:rPr lang="uk-UA" i="1" dirty="0">
                <a:solidFill>
                  <a:schemeClr val="bg2"/>
                </a:solidFill>
              </a:rPr>
              <a:t>сконцентровано у вузькій долини Нілу, на узбережжях Червоного моря, Синайського півострова й навколо Суецького каналу</a:t>
            </a:r>
            <a:r>
              <a:rPr lang="uk-UA" dirty="0">
                <a:solidFill>
                  <a:schemeClr val="bg2"/>
                </a:solidFill>
              </a:rPr>
              <a:t>. Там густота населення сягає 400 – 700 осіб/км². Найменше заселено </a:t>
            </a:r>
            <a:r>
              <a:rPr lang="uk-UA" i="1" dirty="0">
                <a:solidFill>
                  <a:schemeClr val="bg2"/>
                </a:solidFill>
              </a:rPr>
              <a:t>південні пустельні райони, де є навіть «білі плями»</a:t>
            </a:r>
            <a:r>
              <a:rPr lang="uk-UA" dirty="0">
                <a:solidFill>
                  <a:schemeClr val="bg2"/>
                </a:solidFill>
              </a:rPr>
              <a:t>. Незначна частина населення проживає в оазах Лівійської пустелі, невеликих шахтарських містечках Аравійської пустелі, по берегах Середземного моря та курортних містечках на узбережжі Червоного моря. Частина населення досі веде кочовий спосіб життя.</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956" y="3239566"/>
            <a:ext cx="2622943" cy="349725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3" y="3212079"/>
            <a:ext cx="4615962" cy="352389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345" y="3239566"/>
            <a:ext cx="3972697" cy="3496406"/>
          </a:xfrm>
          <a:prstGeom prst="rect">
            <a:avLst/>
          </a:prstGeom>
        </p:spPr>
      </p:pic>
    </p:spTree>
    <p:extLst>
      <p:ext uri="{BB962C8B-B14F-4D97-AF65-F5344CB8AC3E}">
        <p14:creationId xmlns:p14="http://schemas.microsoft.com/office/powerpoint/2010/main" val="23353033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3240</Words>
  <Application>Microsoft Office PowerPoint</Application>
  <PresentationFormat>Широкий екран</PresentationFormat>
  <Paragraphs>94</Paragraphs>
  <Slides>23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23</vt:i4>
      </vt:variant>
    </vt:vector>
  </HeadingPairs>
  <TitlesOfParts>
    <vt:vector size="27" baseType="lpstr">
      <vt:lpstr>Arial</vt:lpstr>
      <vt:lpstr>Calibri</vt:lpstr>
      <vt:lpstr>Calibri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root</dc:creator>
  <cp:lastModifiedBy>User</cp:lastModifiedBy>
  <cp:revision>36</cp:revision>
  <dcterms:created xsi:type="dcterms:W3CDTF">2021-04-25T08:27:07Z</dcterms:created>
  <dcterms:modified xsi:type="dcterms:W3CDTF">2025-11-23T14:20:05Z</dcterms:modified>
</cp:coreProperties>
</file>