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84" r:id="rId3"/>
    <p:sldId id="290" r:id="rId4"/>
    <p:sldId id="285" r:id="rId5"/>
    <p:sldId id="291" r:id="rId6"/>
    <p:sldId id="292" r:id="rId7"/>
    <p:sldId id="293" r:id="rId8"/>
    <p:sldId id="305" r:id="rId9"/>
    <p:sldId id="294" r:id="rId10"/>
    <p:sldId id="295" r:id="rId11"/>
    <p:sldId id="296" r:id="rId12"/>
    <p:sldId id="297" r:id="rId13"/>
    <p:sldId id="298" r:id="rId14"/>
    <p:sldId id="301" r:id="rId15"/>
    <p:sldId id="299" r:id="rId16"/>
    <p:sldId id="306" r:id="rId17"/>
    <p:sldId id="289" r:id="rId18"/>
    <p:sldId id="300" r:id="rId19"/>
    <p:sldId id="303" r:id="rId20"/>
    <p:sldId id="307" r:id="rId21"/>
    <p:sldId id="309" r:id="rId22"/>
    <p:sldId id="310" r:id="rId23"/>
    <p:sldId id="311" r:id="rId24"/>
    <p:sldId id="304" r:id="rId25"/>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Вітаємо" id="{E75E278A-FF0E-49A4-B170-79828D63BBAD}">
          <p14:sldIdLst>
            <p14:sldId id="256"/>
            <p14:sldId id="284"/>
            <p14:sldId id="290"/>
            <p14:sldId id="285"/>
            <p14:sldId id="291"/>
            <p14:sldId id="292"/>
            <p14:sldId id="293"/>
            <p14:sldId id="305"/>
            <p14:sldId id="294"/>
            <p14:sldId id="295"/>
            <p14:sldId id="296"/>
            <p14:sldId id="297"/>
            <p14:sldId id="298"/>
            <p14:sldId id="301"/>
            <p14:sldId id="299"/>
            <p14:sldId id="306"/>
            <p14:sldId id="289"/>
            <p14:sldId id="300"/>
            <p14:sldId id="303"/>
            <p14:sldId id="307"/>
            <p14:sldId id="309"/>
            <p14:sldId id="310"/>
            <p14:sldId id="311"/>
            <p14:sldId id="304"/>
          </p14:sldIdLst>
        </p14:section>
        <p14:section name="Створення, морфінг, додавання приміток, спільна робота, що потрібно зробити" id="{B9B51309-D148-4332-87C2-07BE32FBCA3B}">
          <p14:sldIdLst/>
        </p14:section>
        <p14:section name="Дізнатися більше"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А"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290" autoAdjust="0"/>
  </p:normalViewPr>
  <p:slideViewPr>
    <p:cSldViewPr snapToGrid="0">
      <p:cViewPr varScale="1">
        <p:scale>
          <a:sx n="114" d="100"/>
          <a:sy n="114" d="100"/>
        </p:scale>
        <p:origin x="47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9D76DE-1BFB-4BBF-BAAB-13105FF15E81}" type="datetime1">
              <a:rPr lang="uk-UA" smtClean="0"/>
              <a:t>27.11.2025</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uk-UA" smtClean="0"/>
              <a:t>‹№›</a:t>
            </a:fld>
            <a:endParaRPr lang="uk-UA"/>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5C74B-9BFF-446B-BA4D-75C07D763D97}" type="datetime1">
              <a:rPr lang="uk-UA" smtClean="0"/>
              <a:pPr/>
              <a:t>27.11.2025</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uk-UA" noProof="0" smtClean="0"/>
              <a:t>‹№›</a:t>
            </a:fld>
            <a:endParaRPr lang="uk-UA"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rtlCol="0"/>
          <a:lstStyle/>
          <a:p>
            <a:pPr rtl="0"/>
            <a:endParaRPr lang="uk-UA" noProof="0" dirty="0"/>
          </a:p>
        </p:txBody>
      </p:sp>
      <p:sp>
        <p:nvSpPr>
          <p:cNvPr id="4" name="Місце для номера слайда 3"/>
          <p:cNvSpPr>
            <a:spLocks noGrp="1"/>
          </p:cNvSpPr>
          <p:nvPr>
            <p:ph type="sldNum" sz="quarter" idx="10"/>
          </p:nvPr>
        </p:nvSpPr>
        <p:spPr/>
        <p:txBody>
          <a:bodyPr rtlCol="0"/>
          <a:lstStyle/>
          <a:p>
            <a:pPr rtl="0"/>
            <a:fld id="{DF61EA0F-A667-4B49-8422-0062BC55E249}" type="slidenum">
              <a:rPr lang="uk-UA" smtClean="0"/>
              <a:t>1</a:t>
            </a:fld>
            <a:endParaRPr lang="uk-UA"/>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7" name="Прямокутник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sz="1800" noProof="0"/>
          </a:p>
        </p:txBody>
      </p:sp>
      <p:sp>
        <p:nvSpPr>
          <p:cNvPr id="2" name="Заголовок 1"/>
          <p:cNvSpPr>
            <a:spLocks noGrp="1"/>
          </p:cNvSpPr>
          <p:nvPr>
            <p:ph type="title" hasCustomPrompt="1"/>
          </p:nvPr>
        </p:nvSpPr>
        <p:spPr/>
        <p:txBody>
          <a:bodyPr rtlCol="0"/>
          <a:lstStyle/>
          <a:p>
            <a:pPr rtl="0"/>
            <a:r>
              <a:rPr lang="uk-UA" noProof="0"/>
              <a:t>Зразок заголовка</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об’єкт">
    <p:spTree>
      <p:nvGrpSpPr>
        <p:cNvPr id="1" name=""/>
        <p:cNvGrpSpPr/>
        <p:nvPr/>
      </p:nvGrpSpPr>
      <p:grpSpPr>
        <a:xfrm>
          <a:off x="0" y="0"/>
          <a:ext cx="0" cy="0"/>
          <a:chOff x="0" y="0"/>
          <a:chExt cx="0" cy="0"/>
        </a:xfrm>
      </p:grpSpPr>
      <p:sp>
        <p:nvSpPr>
          <p:cNvPr id="9" name="Прямокутник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uk-UA" sz="1800" noProof="0"/>
          </a:p>
        </p:txBody>
      </p:sp>
      <p:cxnSp>
        <p:nvCxnSpPr>
          <p:cNvPr id="12" name="Пряма сполучна лінія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Заголовок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uk-UA" noProof="0"/>
              <a:t>Зразок заголовка</a:t>
            </a:r>
          </a:p>
        </p:txBody>
      </p:sp>
      <p:sp>
        <p:nvSpPr>
          <p:cNvPr id="3" name="Місце для вмісту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uk-UA" noProof="0"/>
              <a:t>Зразки заголовків</a:t>
            </a:r>
          </a:p>
          <a:p>
            <a:pPr marL="0" lvl="1" indent="0" rtl="0">
              <a:lnSpc>
                <a:spcPct val="150000"/>
              </a:lnSpc>
              <a:spcBef>
                <a:spcPts val="1000"/>
              </a:spcBef>
              <a:spcAft>
                <a:spcPts val="1200"/>
              </a:spcAft>
              <a:buNone/>
            </a:pPr>
            <a:r>
              <a:rPr lang="uk-UA" noProof="0"/>
              <a:t>Другий рівень</a:t>
            </a:r>
          </a:p>
          <a:p>
            <a:pPr marL="0" lvl="2" indent="0" rtl="0">
              <a:lnSpc>
                <a:spcPct val="150000"/>
              </a:lnSpc>
              <a:spcBef>
                <a:spcPts val="1000"/>
              </a:spcBef>
              <a:spcAft>
                <a:spcPts val="1200"/>
              </a:spcAft>
              <a:buNone/>
            </a:pPr>
            <a:r>
              <a:rPr lang="uk-UA" noProof="0"/>
              <a:t>Третій рівень</a:t>
            </a:r>
          </a:p>
          <a:p>
            <a:pPr marL="0" lvl="3" indent="0" rtl="0">
              <a:lnSpc>
                <a:spcPct val="150000"/>
              </a:lnSpc>
              <a:spcBef>
                <a:spcPts val="1000"/>
              </a:spcBef>
              <a:spcAft>
                <a:spcPts val="1200"/>
              </a:spcAft>
              <a:buNone/>
            </a:pPr>
            <a:r>
              <a:rPr lang="uk-UA" noProof="0"/>
              <a:t>Четвертий рівень</a:t>
            </a:r>
          </a:p>
          <a:p>
            <a:pPr marL="0" lvl="4" indent="0" rtl="0">
              <a:lnSpc>
                <a:spcPct val="150000"/>
              </a:lnSpc>
              <a:spcBef>
                <a:spcPts val="1000"/>
              </a:spcBef>
              <a:spcAft>
                <a:spcPts val="1200"/>
              </a:spcAft>
              <a:buNone/>
            </a:pPr>
            <a:r>
              <a:rPr lang="uk-UA" noProof="0"/>
              <a:t>П’ятий рівень</a:t>
            </a:r>
          </a:p>
        </p:txBody>
      </p:sp>
      <p:sp>
        <p:nvSpPr>
          <p:cNvPr id="6" name="Місце для дати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B178C75B-27BA-4E94-9064-5C1D4D309112}" type="datetime1">
              <a:rPr lang="uk-UA" noProof="0" smtClean="0"/>
              <a:t>27.11.2025</a:t>
            </a:fld>
            <a:endParaRPr lang="uk-UA" noProof="0"/>
          </a:p>
        </p:txBody>
      </p:sp>
      <p:sp>
        <p:nvSpPr>
          <p:cNvPr id="7" name="Місце для нижнього колонтитула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uk-UA" noProof="0"/>
          </a:p>
        </p:txBody>
      </p:sp>
      <p:sp>
        <p:nvSpPr>
          <p:cNvPr id="8" name="Місце для номера слайда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uk-UA" noProof="0" smtClean="0"/>
              <a:pPr/>
              <a:t>‹№›</a:t>
            </a:fld>
            <a:endParaRPr lang="uk-UA"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озділу">
    <p:spTree>
      <p:nvGrpSpPr>
        <p:cNvPr id="1" name=""/>
        <p:cNvGrpSpPr/>
        <p:nvPr/>
      </p:nvGrpSpPr>
      <p:grpSpPr>
        <a:xfrm>
          <a:off x="0" y="0"/>
          <a:ext cx="0" cy="0"/>
          <a:chOff x="0" y="0"/>
          <a:chExt cx="0" cy="0"/>
        </a:xfrm>
      </p:grpSpPr>
      <p:sp>
        <p:nvSpPr>
          <p:cNvPr id="9" name="Прямокутник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sz="1800" noProof="0"/>
          </a:p>
        </p:txBody>
      </p:sp>
      <p:sp>
        <p:nvSpPr>
          <p:cNvPr id="10" name="Прямокутник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sz="1800" noProof="0"/>
          </a:p>
        </p:txBody>
      </p:sp>
      <p:sp>
        <p:nvSpPr>
          <p:cNvPr id="2" name="Заголовок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uk-UA" noProof="0"/>
              <a:t>Зразок заголовка</a:t>
            </a:r>
          </a:p>
        </p:txBody>
      </p:sp>
      <p:sp>
        <p:nvSpPr>
          <p:cNvPr id="7" name="Місце для вмісту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uk-UA" noProof="0"/>
              <a:t>Зразки заголовків</a:t>
            </a:r>
          </a:p>
          <a:p>
            <a:pPr marL="0" lvl="1" indent="0" rtl="0">
              <a:lnSpc>
                <a:spcPct val="150000"/>
              </a:lnSpc>
              <a:spcBef>
                <a:spcPts val="1000"/>
              </a:spcBef>
              <a:spcAft>
                <a:spcPts val="1200"/>
              </a:spcAft>
              <a:buNone/>
            </a:pPr>
            <a:r>
              <a:rPr lang="uk-UA" noProof="0"/>
              <a:t>Другий рівень</a:t>
            </a:r>
          </a:p>
          <a:p>
            <a:pPr marL="0" lvl="2" indent="0" rtl="0">
              <a:lnSpc>
                <a:spcPct val="150000"/>
              </a:lnSpc>
              <a:spcBef>
                <a:spcPts val="1000"/>
              </a:spcBef>
              <a:spcAft>
                <a:spcPts val="1200"/>
              </a:spcAft>
              <a:buNone/>
            </a:pPr>
            <a:r>
              <a:rPr lang="uk-UA" noProof="0"/>
              <a:t>Третій рівень</a:t>
            </a:r>
          </a:p>
          <a:p>
            <a:pPr marL="0" lvl="3" indent="0" rtl="0">
              <a:lnSpc>
                <a:spcPct val="150000"/>
              </a:lnSpc>
              <a:spcBef>
                <a:spcPts val="1000"/>
              </a:spcBef>
              <a:spcAft>
                <a:spcPts val="1200"/>
              </a:spcAft>
              <a:buNone/>
            </a:pPr>
            <a:r>
              <a:rPr lang="uk-UA" noProof="0"/>
              <a:t>Четвертий рівень</a:t>
            </a:r>
          </a:p>
          <a:p>
            <a:pPr marL="0" lvl="4" indent="0" rtl="0">
              <a:lnSpc>
                <a:spcPct val="150000"/>
              </a:lnSpc>
              <a:spcBef>
                <a:spcPts val="1000"/>
              </a:spcBef>
              <a:spcAft>
                <a:spcPts val="1200"/>
              </a:spcAft>
              <a:buNone/>
            </a:pPr>
            <a:r>
              <a:rPr lang="uk-UA" noProof="0"/>
              <a:t>П’ятий рівень</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кутник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uk-UA" sz="1800" noProof="0"/>
          </a:p>
        </p:txBody>
      </p:sp>
      <p:sp>
        <p:nvSpPr>
          <p:cNvPr id="2" name="Місце для заголовка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uk-UA" noProof="0"/>
              <a:t>Зразок заголовка</a:t>
            </a:r>
          </a:p>
        </p:txBody>
      </p:sp>
      <p:sp>
        <p:nvSpPr>
          <p:cNvPr id="3" name="Місце для тексту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F643228A-4125-4B85-8A2D-0CD1D3411FD3}" type="datetime1">
              <a:rPr lang="uk-UA" noProof="0" smtClean="0"/>
              <a:t>27.11.2025</a:t>
            </a:fld>
            <a:endParaRPr lang="uk-UA" noProof="0"/>
          </a:p>
        </p:txBody>
      </p:sp>
      <p:sp>
        <p:nvSpPr>
          <p:cNvPr id="5" name="Місце для нижнього колонтитула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uk-UA" noProof="0"/>
          </a:p>
        </p:txBody>
      </p:sp>
      <p:sp>
        <p:nvSpPr>
          <p:cNvPr id="6" name="Місце для номера слайда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uk-UA" noProof="0" smtClean="0"/>
              <a:pPr/>
              <a:t>‹№›</a:t>
            </a:fld>
            <a:endParaRPr lang="uk-UA" noProof="0"/>
          </a:p>
        </p:txBody>
      </p:sp>
      <p:cxnSp>
        <p:nvCxnSpPr>
          <p:cNvPr id="8" name="Пряма сполучна лінія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yato24.com.ua/ua/ynstrumenty-dlia-pokleiky-oboev-polnyi-spysok-s-sovetamy/?srsltid=AfmBOoqsEE0Ja8ykA1MRCoeQnXIui3LY0hYP-ZHvL9bk7U5qJ-U_bLh6#8.%20%D0%A8%D0%BF%D0%B0%D0%BB%D0%B5%D1%80%D0%BD%D0%B8%D0%B9%20%D1%88%D0%BF%D0%B0%D1%82%D0%B5%D0%BB%D1%8C" TargetMode="External"/><Relationship Id="rId3" Type="http://schemas.openxmlformats.org/officeDocument/2006/relationships/hyperlink" Target="https://yato24.com.ua/ua/ynstrumenty-dlia-pokleiky-oboev-polnyi-spysok-s-sovetamy/?srsltid=AfmBOoqsEE0Ja8ykA1MRCoeQnXIui3LY0hYP-ZHvL9bk7U5qJ-U_bLh6#2.%20%D0%A0%D1%83%D0%BB%D0%B5%D1%82%D0%BA%D0%B0%20%D1%96%20%D1%80%D1%96%D0%B2%D0%B5%D0%BD%D1%8C" TargetMode="External"/><Relationship Id="rId7" Type="http://schemas.openxmlformats.org/officeDocument/2006/relationships/hyperlink" Target="https://yato24.com.ua/ua/ynstrumenty-dlia-pokleiky-oboev-polnyi-spysok-s-sovetamy/?srsltid=AfmBOoqsEE0Ja8ykA1MRCoeQnXIui3LY0hYP-ZHvL9bk7U5qJ-U_bLh6#6.%20%D0%84%D0%BC%D0%BD%D1%96%D1%81%D1%82%D1%8C%20%D0%B4%D0%BB%D1%8F%20%D0%BA%D0%BB%D0%B5%D1%8E" TargetMode="External"/><Relationship Id="rId2" Type="http://schemas.openxmlformats.org/officeDocument/2006/relationships/hyperlink" Target="https://yato24.com.ua/ua/ynstrumenty-dlia-pokleiky-oboev-polnyi-spysok-s-sovetamy/?srsltid=AfmBOoqsEE0Ja8ykA1MRCoeQnXIui3LY0hYP-ZHvL9bk7U5qJ-U_bLh6#%D0%A1%D1%82%D0%BE%D0%BB%20%D0%B4%D0%BB%D1%8F%20%D1%88%D0%BF%D0%B0%D0%BB%D0%B5%D1%80%20%D0%B0%D0%B1%D0%BE%20%D1%80%D1%96%D0%B2%D0%BD%D0%B0%20%D0%BF%D0%BE%D0%B2%D0%B5%D1%80%D1%85%D0%BD%D1%8F" TargetMode="External"/><Relationship Id="rId1" Type="http://schemas.openxmlformats.org/officeDocument/2006/relationships/slideLayout" Target="../slideLayouts/slideLayout1.xml"/><Relationship Id="rId6" Type="http://schemas.openxmlformats.org/officeDocument/2006/relationships/hyperlink" Target="https://yato24.com.ua/ua/ynstrumenty-dlia-pokleiky-oboev-polnyi-spysok-s-sovetamy/?srsltid=AfmBOoqsEE0Ja8ykA1MRCoeQnXIui3LY0hYP-ZHvL9bk7U5qJ-U_bLh6#%D0%9F%D0%B5%D0%BD%D0%B7%D0%B5%D0%BB%D1%8C%20%D0%B0%D0%B1%D0%BE%20%D0%B2%D0%B0%D0%BB%D0%B8%D0%BA%20%D0%B4%D0%BB%D1%8F%20%D0%BD%D0%B0%D0%BD%D0%B5%D1%81%D0%B5%D0%BD%D0%BD%D1%8F%20%D0%BA%D0%BB%D0%B5%D1%8E" TargetMode="External"/><Relationship Id="rId11" Type="http://schemas.openxmlformats.org/officeDocument/2006/relationships/image" Target="../media/image16.png"/><Relationship Id="rId5" Type="http://schemas.openxmlformats.org/officeDocument/2006/relationships/hyperlink" Target="https://yato24.com.ua/ua/ynstrumenty-dlia-pokleiky-oboev-polnyi-spysok-s-sovetamy/?srsltid=AfmBOoqsEE0Ja8ykA1MRCoeQnXIui3LY0hYP-ZHvL9bk7U5qJ-U_bLh6#4.%20%D0%9D%D1%96%D0%B6%20%D0%B4%D0%BB%D1%8F%20%D1%88%D0%BF%D0%B0%D0%BB%D0%B5%D1%80%20%D1%96%20%D0%B7%D0%BC%D1%96%D0%BD%D0%BD%D1%96%20%D0%BB%D0%B5%D0%B7%D0%B0" TargetMode="External"/><Relationship Id="rId10" Type="http://schemas.openxmlformats.org/officeDocument/2006/relationships/hyperlink" Target="https://yato24.com.ua/ua/ynstrumenty-dlia-pokleiky-oboev-polnyi-spysok-s-sovetamy/?srsltid=AfmBOoqsEE0Ja8ykA1MRCoeQnXIui3LY0hYP-ZHvL9bk7U5qJ-U_bLh6#10.%20%D0%94%D1%80%D0%B0%D0%B1%D0%B8%D0%BD%D0%B0" TargetMode="External"/><Relationship Id="rId4" Type="http://schemas.openxmlformats.org/officeDocument/2006/relationships/hyperlink" Target="https://yato24.com.ua/ua/ynstrumenty-dlia-pokleiky-oboev-polnyi-spysok-s-sovetamy/?srsltid=AfmBOoqsEE0Ja8ykA1MRCoeQnXIui3LY0hYP-ZHvL9bk7U5qJ-U_bLh6#3.%20%D0%9E%D0%BB%D1%96%D0%B2%D0%B5%D1%86%D1%8C%20%D0%B0%D0%B1%D0%BE%20%D0%BA%D1%80%D0%B5%D0%B9%D0%B4%D0%B0" TargetMode="External"/><Relationship Id="rId9" Type="http://schemas.openxmlformats.org/officeDocument/2006/relationships/hyperlink" Target="https://yato24.com.ua/ua/ynstrumenty-dlia-pokleiky-oboev-polnyi-spysok-s-sovetamy/?srsltid=AfmBOoqsEE0Ja8ykA1MRCoeQnXIui3LY0hYP-ZHvL9bk7U5qJ-U_bLh6#9.%20%D0%A0%D0%B5%D0%B7%D0%B8%D0%BD%D0%BE%D0%B2%D0%B8%D0%B9%20%D0%B2%D0%B0%D0%BB%D0%B8%D0%BA%20%D0%B4%D0%BB%D1%8F%20%D1%88%D0%B2%D1%96%D0%B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1761688" y="352338"/>
            <a:ext cx="8827670" cy="1333849"/>
          </a:xfrm>
        </p:spPr>
        <p:txBody>
          <a:bodyPr rtlCol="0">
            <a:normAutofit/>
          </a:bodyPr>
          <a:lstStyle/>
          <a:p>
            <a:pPr marL="0" indent="0" rtl="0">
              <a:buNone/>
            </a:pPr>
            <a:r>
              <a:rPr lang="uk-UA" sz="3600" b="1" dirty="0">
                <a:solidFill>
                  <a:srgbClr val="0070C0"/>
                </a:solidFill>
                <a:latin typeface="Times New Roman" panose="02020603050405020304" pitchFamily="18" charset="0"/>
                <a:cs typeface="Times New Roman" panose="02020603050405020304" pitchFamily="18" charset="0"/>
              </a:rPr>
              <a:t>Шпалери їх види та призначення</a:t>
            </a:r>
          </a:p>
        </p:txBody>
      </p:sp>
      <p:pic>
        <p:nvPicPr>
          <p:cNvPr id="4" name="Рисунок 3" descr="Піктограма програми PowerPoint"/>
          <p:cNvPicPr>
            <a:picLocks noChangeAspect="1"/>
          </p:cNvPicPr>
          <p:nvPr/>
        </p:nvPicPr>
        <p:blipFill>
          <a:blip r:embed="rId3"/>
          <a:srcRect/>
          <a:stretch/>
        </p:blipFill>
        <p:spPr bwMode="invGray">
          <a:xfrm>
            <a:off x="670216" y="5193062"/>
            <a:ext cx="822960" cy="822960"/>
          </a:xfrm>
          <a:prstGeom prst="rect">
            <a:avLst/>
          </a:prstGeom>
        </p:spPr>
      </p:pic>
      <p:pic>
        <p:nvPicPr>
          <p:cNvPr id="8" name="Рисунок 7">
            <a:extLst>
              <a:ext uri="{FF2B5EF4-FFF2-40B4-BE49-F238E27FC236}">
                <a16:creationId xmlns:a16="http://schemas.microsoft.com/office/drawing/2014/main" id="{54338620-CF5D-452E-9A1E-0447B6C3BE7B}"/>
              </a:ext>
            </a:extLst>
          </p:cNvPr>
          <p:cNvPicPr>
            <a:picLocks noChangeAspect="1"/>
          </p:cNvPicPr>
          <p:nvPr/>
        </p:nvPicPr>
        <p:blipFill>
          <a:blip r:embed="rId4"/>
          <a:stretch>
            <a:fillRect/>
          </a:stretch>
        </p:blipFill>
        <p:spPr>
          <a:xfrm>
            <a:off x="2516696" y="1241572"/>
            <a:ext cx="6686027" cy="515395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8CC87E-7F8D-4B1D-AB5C-D4089C156035}"/>
              </a:ext>
            </a:extLst>
          </p:cNvPr>
          <p:cNvSpPr txBox="1"/>
          <p:nvPr/>
        </p:nvSpPr>
        <p:spPr>
          <a:xfrm>
            <a:off x="683492" y="840509"/>
            <a:ext cx="8312726" cy="3381888"/>
          </a:xfrm>
          <a:prstGeom prst="rect">
            <a:avLst/>
          </a:prstGeom>
          <a:noFill/>
        </p:spPr>
        <p:txBody>
          <a:bodyPr wrap="square">
            <a:spAutoFit/>
          </a:bodyPr>
          <a:lstStyle/>
          <a:p>
            <a:pPr marL="342900" lvl="0" indent="-342900">
              <a:lnSpc>
                <a:spcPct val="107000"/>
              </a:lnSpc>
              <a:spcAft>
                <a:spcPts val="1200"/>
              </a:spcAft>
              <a:buSzPts val="1000"/>
              <a:buFont typeface="Symbol" panose="05050102010706020507" pitchFamily="18" charset="2"/>
              <a:buChar char=""/>
              <a:tabLst>
                <a:tab pos="457200" algn="l"/>
              </a:tabLst>
            </a:pPr>
            <a:endPar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Клей для вінілових шпалер: </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цей клей має підвищену в'язкість та міцність зчеплення, необхідні для важких вінілових </a:t>
            </a:r>
            <a:r>
              <a:rPr lang="uk-UA" sz="32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полотен</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незалежно від їхньої щільності та рельєфу.</a:t>
            </a:r>
            <a:endParaRPr lang="uk-UA"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3F6B1E2D-C095-456B-A195-D6E6EACF8B00}"/>
              </a:ext>
            </a:extLst>
          </p:cNvPr>
          <p:cNvPicPr>
            <a:picLocks noChangeAspect="1"/>
          </p:cNvPicPr>
          <p:nvPr/>
        </p:nvPicPr>
        <p:blipFill>
          <a:blip r:embed="rId2"/>
          <a:stretch>
            <a:fillRect/>
          </a:stretch>
        </p:blipFill>
        <p:spPr>
          <a:xfrm>
            <a:off x="8922327" y="3602182"/>
            <a:ext cx="2733964" cy="2854035"/>
          </a:xfrm>
          <a:prstGeom prst="rect">
            <a:avLst/>
          </a:prstGeom>
        </p:spPr>
      </p:pic>
    </p:spTree>
    <p:extLst>
      <p:ext uri="{BB962C8B-B14F-4D97-AF65-F5344CB8AC3E}">
        <p14:creationId xmlns:p14="http://schemas.microsoft.com/office/powerpoint/2010/main" val="160369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02B0C-5A29-48AC-91BF-3B6DC86C81A9}"/>
              </a:ext>
            </a:extLst>
          </p:cNvPr>
          <p:cNvSpPr txBox="1"/>
          <p:nvPr/>
        </p:nvSpPr>
        <p:spPr>
          <a:xfrm>
            <a:off x="184728" y="692727"/>
            <a:ext cx="8962634" cy="3381888"/>
          </a:xfrm>
          <a:prstGeom prst="rect">
            <a:avLst/>
          </a:prstGeom>
          <a:noFill/>
        </p:spPr>
        <p:txBody>
          <a:bodyPr wrap="square">
            <a:spAutoFit/>
          </a:bodyPr>
          <a:lstStyle/>
          <a:p>
            <a:pPr marL="342900" lvl="0" indent="-342900">
              <a:lnSpc>
                <a:spcPct val="107000"/>
              </a:lnSpc>
              <a:spcAft>
                <a:spcPts val="1200"/>
              </a:spcAft>
              <a:buSzPts val="1000"/>
              <a:buFont typeface="Symbol" panose="05050102010706020507" pitchFamily="18" charset="2"/>
              <a:buChar char=""/>
              <a:tabLst>
                <a:tab pos="457200" algn="l"/>
              </a:tabLst>
            </a:pPr>
            <a:endPar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Клей для </a:t>
            </a:r>
            <a:r>
              <a:rPr lang="uk-UA" sz="3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флізелінових</a:t>
            </a: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шпалер</a:t>
            </a:r>
            <a:r>
              <a:rPr lang="uk-UA" sz="3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спеціально розроблений для шпалер на </a:t>
            </a:r>
            <a:r>
              <a:rPr lang="uk-UA" sz="32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флізеліновій</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основі. Його особливість полягає в тому, що клей наноситься безпосередньо на стіну, а не на саме полотно, що спрощує процес </a:t>
            </a:r>
            <a:r>
              <a:rPr lang="uk-UA" sz="32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поклейки</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BEAD439-4E54-4EF3-9150-727BF3077D36}"/>
              </a:ext>
            </a:extLst>
          </p:cNvPr>
          <p:cNvPicPr>
            <a:picLocks noChangeAspect="1"/>
          </p:cNvPicPr>
          <p:nvPr/>
        </p:nvPicPr>
        <p:blipFill>
          <a:blip r:embed="rId2"/>
          <a:stretch>
            <a:fillRect/>
          </a:stretch>
        </p:blipFill>
        <p:spPr>
          <a:xfrm>
            <a:off x="8986982" y="3315855"/>
            <a:ext cx="2835563" cy="3010835"/>
          </a:xfrm>
          <a:prstGeom prst="rect">
            <a:avLst/>
          </a:prstGeom>
        </p:spPr>
      </p:pic>
    </p:spTree>
    <p:extLst>
      <p:ext uri="{BB962C8B-B14F-4D97-AF65-F5344CB8AC3E}">
        <p14:creationId xmlns:p14="http://schemas.microsoft.com/office/powerpoint/2010/main" val="27535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77100B-3562-46E8-BCAE-612413356DBF}"/>
              </a:ext>
            </a:extLst>
          </p:cNvPr>
          <p:cNvSpPr txBox="1"/>
          <p:nvPr/>
        </p:nvSpPr>
        <p:spPr>
          <a:xfrm>
            <a:off x="471056" y="517236"/>
            <a:ext cx="8676306" cy="2989601"/>
          </a:xfrm>
          <a:prstGeom prst="rect">
            <a:avLst/>
          </a:prstGeom>
          <a:noFill/>
        </p:spPr>
        <p:txBody>
          <a:bodyPr wrap="square">
            <a:spAutoFit/>
          </a:bodyPr>
          <a:lstStyle/>
          <a:p>
            <a:pPr marL="342900" lvl="0" indent="-342900">
              <a:lnSpc>
                <a:spcPct val="107000"/>
              </a:lnSpc>
              <a:spcAft>
                <a:spcPts val="1200"/>
              </a:spcAft>
              <a:buSzPts val="1000"/>
              <a:buFont typeface="Symbol" panose="05050102010706020507" pitchFamily="18" charset="2"/>
              <a:buChar char=""/>
              <a:tabLst>
                <a:tab pos="457200" algn="l"/>
              </a:tabLst>
            </a:pPr>
            <a:endPar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1200"/>
              </a:spcAft>
              <a:buSzPts val="1000"/>
              <a:buFont typeface="Symbol" panose="05050102010706020507" pitchFamily="18" charset="2"/>
              <a:buChar char=""/>
              <a:tabLst>
                <a:tab pos="457200" algn="l"/>
              </a:tabLs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Клей для текстильних шпалер та скловолокна</a:t>
            </a:r>
            <a:r>
              <a:rPr lang="uk-UA"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це високоміцні суміші, часто готові до використання (а не у вигляді сухого порошку), призначені для фіксації важких, щільних матеріалів, таких як склополотно або текстиль. </a:t>
            </a:r>
            <a:endParaRPr lang="uk-UA" sz="2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BCBFFDA-1010-44A3-8EB0-4A6C7DF60B43}"/>
              </a:ext>
            </a:extLst>
          </p:cNvPr>
          <p:cNvPicPr>
            <a:picLocks noChangeAspect="1"/>
          </p:cNvPicPr>
          <p:nvPr/>
        </p:nvPicPr>
        <p:blipFill>
          <a:blip r:embed="rId2"/>
          <a:stretch>
            <a:fillRect/>
          </a:stretch>
        </p:blipFill>
        <p:spPr>
          <a:xfrm>
            <a:off x="8719126" y="3168073"/>
            <a:ext cx="2854037" cy="3172692"/>
          </a:xfrm>
          <a:prstGeom prst="rect">
            <a:avLst/>
          </a:prstGeom>
        </p:spPr>
      </p:pic>
    </p:spTree>
    <p:extLst>
      <p:ext uri="{BB962C8B-B14F-4D97-AF65-F5344CB8AC3E}">
        <p14:creationId xmlns:p14="http://schemas.microsoft.com/office/powerpoint/2010/main" val="6458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1EB63F-1A4A-4369-AC59-AD03E63D8B45}"/>
              </a:ext>
            </a:extLst>
          </p:cNvPr>
          <p:cNvSpPr txBox="1"/>
          <p:nvPr/>
        </p:nvSpPr>
        <p:spPr>
          <a:xfrm>
            <a:off x="471055" y="1034473"/>
            <a:ext cx="8676306" cy="4808817"/>
          </a:xfrm>
          <a:prstGeom prst="rect">
            <a:avLst/>
          </a:prstGeom>
          <a:noFill/>
        </p:spPr>
        <p:txBody>
          <a:bodyPr wrap="square">
            <a:spAutoFit/>
          </a:bodyPr>
          <a:lstStyle/>
          <a:p>
            <a:pPr marL="342900" lvl="0" indent="-342900">
              <a:lnSpc>
                <a:spcPct val="107000"/>
              </a:lnSpc>
              <a:spcAft>
                <a:spcPts val="12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Універсальний клей</a:t>
            </a:r>
            <a:r>
              <a:rPr lang="uk-UA" sz="3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підходить одразу для кількох типів шпалер, включаючи паперові, вінілові та </a:t>
            </a:r>
            <a:r>
              <a:rPr lang="uk-UA" sz="32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флізелінові</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Він зручний у використанні і можуть містити антисептичні добавки для запобігання появи цвілі. Однак, за словами фахівців, вони можуть не володіти достатньою в'язкістю для дуже важких вінілових шпалер. Прикладом універсального клею є </a:t>
            </a:r>
            <a:r>
              <a:rPr lang="uk-UA" sz="32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Meтілан</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Універсал Преміум</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utoShape 2">
            <a:extLst>
              <a:ext uri="{FF2B5EF4-FFF2-40B4-BE49-F238E27FC236}">
                <a16:creationId xmlns:a16="http://schemas.microsoft.com/office/drawing/2014/main" id="{6AB373AB-1A77-459E-9557-A3D8C45DE978}"/>
              </a:ext>
            </a:extLst>
          </p:cNvPr>
          <p:cNvSpPr>
            <a:spLocks noChangeAspect="1" noChangeArrowheads="1"/>
          </p:cNvSpPr>
          <p:nvPr/>
        </p:nvSpPr>
        <p:spPr bwMode="auto">
          <a:xfrm>
            <a:off x="5238749" y="2571750"/>
            <a:ext cx="589541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a:extLst>
              <a:ext uri="{FF2B5EF4-FFF2-40B4-BE49-F238E27FC236}">
                <a16:creationId xmlns:a16="http://schemas.microsoft.com/office/drawing/2014/main" id="{D31FF0DC-BAED-4966-9E6D-7927B6ECF922}"/>
              </a:ext>
            </a:extLst>
          </p:cNvPr>
          <p:cNvPicPr>
            <a:picLocks noChangeAspect="1"/>
          </p:cNvPicPr>
          <p:nvPr/>
        </p:nvPicPr>
        <p:blipFill>
          <a:blip r:embed="rId2"/>
          <a:stretch>
            <a:fillRect/>
          </a:stretch>
        </p:blipFill>
        <p:spPr>
          <a:xfrm>
            <a:off x="9033164" y="3602182"/>
            <a:ext cx="2687781" cy="2733963"/>
          </a:xfrm>
          <a:prstGeom prst="rect">
            <a:avLst/>
          </a:prstGeom>
        </p:spPr>
      </p:pic>
    </p:spTree>
    <p:extLst>
      <p:ext uri="{BB962C8B-B14F-4D97-AF65-F5344CB8AC3E}">
        <p14:creationId xmlns:p14="http://schemas.microsoft.com/office/powerpoint/2010/main" val="333063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7EC71-0A4F-4C9E-87D7-A2D796C73588}"/>
              </a:ext>
            </a:extLst>
          </p:cNvPr>
          <p:cNvSpPr txBox="1"/>
          <p:nvPr/>
        </p:nvSpPr>
        <p:spPr>
          <a:xfrm>
            <a:off x="646818" y="317081"/>
            <a:ext cx="10472916" cy="6001643"/>
          </a:xfrm>
          <a:prstGeom prst="rect">
            <a:avLst/>
          </a:prstGeom>
          <a:noFill/>
        </p:spPr>
        <p:txBody>
          <a:bodyPr wrap="square">
            <a:spAutoFit/>
          </a:bodyPr>
          <a:lstStyle/>
          <a:p>
            <a:pPr algn="l"/>
            <a:r>
              <a:rPr lang="uk-UA" sz="3200" b="1" i="0" dirty="0">
                <a:solidFill>
                  <a:srgbClr val="FFFF00"/>
                </a:solidFill>
                <a:effectLst/>
                <a:latin typeface="Times New Roman" panose="02020603050405020304" pitchFamily="18" charset="0"/>
                <a:cs typeface="Times New Roman" panose="02020603050405020304" pitchFamily="18" charset="0"/>
              </a:rPr>
              <a:t>4. </a:t>
            </a:r>
            <a:r>
              <a:rPr lang="uk-UA" sz="3200" b="1" dirty="0">
                <a:solidFill>
                  <a:srgbClr val="FFFF00"/>
                </a:solidFill>
                <a:latin typeface="Times New Roman" panose="02020603050405020304" pitchFamily="18" charset="0"/>
                <a:cs typeface="Times New Roman" panose="02020603050405020304" pitchFamily="18" charset="0"/>
              </a:rPr>
              <a:t>І</a:t>
            </a:r>
            <a:r>
              <a:rPr lang="uk-UA" sz="3200" b="1" i="0" dirty="0">
                <a:solidFill>
                  <a:srgbClr val="FFFF00"/>
                </a:solidFill>
                <a:effectLst/>
                <a:latin typeface="Times New Roman" panose="02020603050405020304" pitchFamily="18" charset="0"/>
                <a:cs typeface="Times New Roman" panose="02020603050405020304" pitchFamily="18" charset="0"/>
              </a:rPr>
              <a:t>нструменти для наклеювання шпал</a:t>
            </a:r>
          </a:p>
          <a:p>
            <a:pPr algn="l"/>
            <a:endParaRPr lang="uk-UA" sz="3200" b="0" i="0"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Стіл для шпалер або рівна поверхня</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Рулетка і рівень</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Олівець або крейда</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Ніж для шпалер і змінні леза</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Пензель або валик для нанесення клею</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Ємність для клею</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Шпалерний шпатель</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Резиновий валик для швів</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uk-UA" sz="3200" b="0" i="0" u="none" strike="noStrike" dirty="0">
                <a:solidFill>
                  <a:srgbClr val="0070C0"/>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Драбина</a:t>
            </a:r>
            <a:endParaRPr lang="uk-UA" sz="3200" b="0" i="0" dirty="0">
              <a:solidFill>
                <a:srgbClr val="0070C0"/>
              </a:solidFill>
              <a:effectLst/>
              <a:latin typeface="Times New Roman" panose="02020603050405020304" pitchFamily="18" charset="0"/>
              <a:cs typeface="Times New Roman" panose="02020603050405020304" pitchFamily="18" charset="0"/>
            </a:endParaRPr>
          </a:p>
          <a:p>
            <a:pPr algn="l" fontAlgn="t"/>
            <a:endParaRPr lang="uk-UA" sz="3200" b="0" i="0" dirty="0">
              <a:solidFill>
                <a:srgbClr val="00B0F0"/>
              </a:solidFill>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B82C0CC-5628-4600-BE65-CCD554F5DC7E}"/>
              </a:ext>
            </a:extLst>
          </p:cNvPr>
          <p:cNvPicPr>
            <a:picLocks noChangeAspect="1"/>
          </p:cNvPicPr>
          <p:nvPr/>
        </p:nvPicPr>
        <p:blipFill>
          <a:blip r:embed="rId11"/>
          <a:stretch>
            <a:fillRect/>
          </a:stretch>
        </p:blipFill>
        <p:spPr>
          <a:xfrm>
            <a:off x="8035636" y="3810345"/>
            <a:ext cx="3703782" cy="2661125"/>
          </a:xfrm>
          <a:prstGeom prst="rect">
            <a:avLst/>
          </a:prstGeom>
        </p:spPr>
      </p:pic>
    </p:spTree>
    <p:extLst>
      <p:ext uri="{BB962C8B-B14F-4D97-AF65-F5344CB8AC3E}">
        <p14:creationId xmlns:p14="http://schemas.microsoft.com/office/powerpoint/2010/main" val="122466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D8EAA3-5AB2-4C4F-9D96-DF458B8CC083}"/>
              </a:ext>
            </a:extLst>
          </p:cNvPr>
          <p:cNvSpPr txBox="1"/>
          <p:nvPr/>
        </p:nvSpPr>
        <p:spPr>
          <a:xfrm>
            <a:off x="526473" y="544945"/>
            <a:ext cx="8516200" cy="5716052"/>
          </a:xfrm>
          <a:prstGeom prst="rect">
            <a:avLst/>
          </a:prstGeom>
          <a:noFill/>
        </p:spPr>
        <p:txBody>
          <a:bodyPr wrap="square">
            <a:spAutoFit/>
          </a:bodyPr>
          <a:lstStyle/>
          <a:p>
            <a:pPr>
              <a:lnSpc>
                <a:spcPts val="1800"/>
              </a:lnSpc>
              <a:spcAft>
                <a:spcPts val="800"/>
              </a:spcAft>
            </a:pP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5. Поверхня, підготовлена для обклеювання шпалерами, повинна бути </a:t>
            </a:r>
            <a:r>
              <a:rPr lang="uk-UA"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рівною, чистою, сухою, гладкою та </a:t>
            </a:r>
            <a:r>
              <a:rPr lang="uk-UA"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всмоктуючою</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Це досягається шляхом видалення старого покриття, шпаклювання </a:t>
            </a:r>
            <a:r>
              <a:rPr lang="uk-UA" sz="28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тріщин</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uk-UA" sz="28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нерівностей</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а також обов'язкового ґрунтування для кращої адгезії та запобігання появи плям. </a:t>
            </a: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2100"/>
              </a:lnSpc>
              <a:spcAft>
                <a:spcPts val="800"/>
              </a:spcAf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 вимоги до поверхні:</a:t>
            </a:r>
            <a:endParaRPr lang="uk-UA"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Чистота</a:t>
            </a:r>
            <a:r>
              <a:rPr lang="uk-UA"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Поверхня має бути очищена від пилу, бруду, залишків старого клею або шпалер. Старі шпалери обов'язково знімаються</a:t>
            </a:r>
            <a:r>
              <a:rPr lang="uk-UA" sz="28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Рівність</a:t>
            </a:r>
            <a:r>
              <a:rPr lang="uk-UA"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На стіні не повинно бути </a:t>
            </a:r>
            <a:r>
              <a:rPr lang="uk-UA" sz="28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тріщин</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ямок, </a:t>
            </a:r>
            <a:r>
              <a:rPr lang="uk-UA" sz="28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здуттів</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та інших дефектів. За необхідності стіну вирівнюють за допомогою шпаклівки.</a:t>
            </a: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Сухість</a:t>
            </a:r>
            <a:r>
              <a:rPr lang="uk-UA"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Поверхня повинна бути абсолютно сухою. Вологі стіни непридатні для клеєння шпалер.</a:t>
            </a: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Гладкість</a:t>
            </a:r>
            <a:r>
              <a:rPr lang="uk-UA"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Поверхня має бути гладкою, але не надто глянцевою. Якщо поверхня надто гладка (наприклад, пластик), </a:t>
            </a:r>
            <a:r>
              <a:rPr lang="uk-UA" sz="28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по ній злегка можна пройти </a:t>
            </a:r>
            <a:r>
              <a:rPr lang="uk-UA" sz="2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наждачним папером для кращого зчеплення.</a:t>
            </a: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ts val="1800"/>
              </a:lnSpc>
              <a:spcAft>
                <a:spcPts val="800"/>
              </a:spcAft>
              <a:buSzPts val="1000"/>
              <a:tabLst>
                <a:tab pos="457200" algn="l"/>
              </a:tabLst>
            </a:pPr>
            <a:endParaRPr lang="uk-UA" sz="2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1B81450-6BC4-4A8D-8025-5B41B1C21AB5}"/>
              </a:ext>
            </a:extLst>
          </p:cNvPr>
          <p:cNvPicPr>
            <a:picLocks noChangeAspect="1"/>
          </p:cNvPicPr>
          <p:nvPr/>
        </p:nvPicPr>
        <p:blipFill>
          <a:blip r:embed="rId2"/>
          <a:stretch>
            <a:fillRect/>
          </a:stretch>
        </p:blipFill>
        <p:spPr>
          <a:xfrm>
            <a:off x="8811492" y="3703783"/>
            <a:ext cx="2854036" cy="2610282"/>
          </a:xfrm>
          <a:prstGeom prst="rect">
            <a:avLst/>
          </a:prstGeom>
        </p:spPr>
      </p:pic>
    </p:spTree>
    <p:extLst>
      <p:ext uri="{BB962C8B-B14F-4D97-AF65-F5344CB8AC3E}">
        <p14:creationId xmlns:p14="http://schemas.microsoft.com/office/powerpoint/2010/main" val="81122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EEE4790-A8F9-473D-8BB3-7F1C43DA00F9}"/>
              </a:ext>
            </a:extLst>
          </p:cNvPr>
          <p:cNvSpPr>
            <a:spLocks noGrp="1"/>
          </p:cNvSpPr>
          <p:nvPr>
            <p:ph type="title"/>
          </p:nvPr>
        </p:nvSpPr>
        <p:spPr>
          <a:xfrm>
            <a:off x="597488" y="415971"/>
            <a:ext cx="10997024" cy="4541039"/>
          </a:xfrm>
        </p:spPr>
        <p:txBody>
          <a:bodyPr>
            <a:normAutofit/>
          </a:bodyPr>
          <a:lstStyle/>
          <a:p>
            <a:r>
              <a:rPr lang="en-US" b="1" dirty="0">
                <a:solidFill>
                  <a:srgbClr val="7030A0"/>
                </a:solidFill>
              </a:rPr>
              <a:t>II.</a:t>
            </a:r>
            <a:r>
              <a:rPr lang="uk-UA" sz="18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3.Завдання: перегляньте запропоновані вам різні види шпалер, зверніть увагу вони пронумеровані. Запишіть під якими номерами прості шпалери потім вінілові далі </a:t>
            </a:r>
            <a:r>
              <a:rPr lang="uk-UA" sz="3600" b="1" i="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флізілінові</a:t>
            </a:r>
            <a:r>
              <a:rPr lang="en-US" sz="36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і</a:t>
            </a:r>
            <a:r>
              <a:rPr lang="uk-UA" sz="36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текстильні</a:t>
            </a:r>
            <a:br>
              <a:rPr lang="uk-UA"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uk-UA"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48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206BE3D-ACA3-4BE9-976B-0D8E4178527A}"/>
              </a:ext>
            </a:extLst>
          </p:cNvPr>
          <p:cNvSpPr>
            <a:spLocks noGrp="1"/>
          </p:cNvSpPr>
          <p:nvPr>
            <p:ph type="title"/>
          </p:nvPr>
        </p:nvSpPr>
        <p:spPr>
          <a:xfrm>
            <a:off x="521207" y="448056"/>
            <a:ext cx="7745337" cy="640080"/>
          </a:xfrm>
        </p:spPr>
        <p:txBody>
          <a:bodyPr>
            <a:normAutofit fontScale="90000"/>
          </a:bodyPr>
          <a:lstStyle/>
          <a:p>
            <a:r>
              <a:rPr lang="uk-UA"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III.</a:t>
            </a:r>
            <a:r>
              <a:rPr lang="uk-UA" sz="3600" b="1" dirty="0">
                <a:solidFill>
                  <a:srgbClr val="7030A0"/>
                </a:solidFill>
                <a:latin typeface="Times New Roman" panose="02020603050405020304" pitchFamily="18" charset="0"/>
                <a:cs typeface="Times New Roman" panose="02020603050405020304" pitchFamily="18" charset="0"/>
              </a:rPr>
              <a:t>Тести по темі «Шпалери»</a:t>
            </a:r>
          </a:p>
        </p:txBody>
      </p:sp>
      <p:sp>
        <p:nvSpPr>
          <p:cNvPr id="6" name="TextBox 5">
            <a:extLst>
              <a:ext uri="{FF2B5EF4-FFF2-40B4-BE49-F238E27FC236}">
                <a16:creationId xmlns:a16="http://schemas.microsoft.com/office/drawing/2014/main" id="{AB8C8846-4B33-4FAB-85A6-D870A2BFF687}"/>
              </a:ext>
            </a:extLst>
          </p:cNvPr>
          <p:cNvSpPr txBox="1"/>
          <p:nvPr/>
        </p:nvSpPr>
        <p:spPr>
          <a:xfrm>
            <a:off x="521208" y="1376218"/>
            <a:ext cx="8626153" cy="4031873"/>
          </a:xfrm>
          <a:prstGeom prst="rect">
            <a:avLst/>
          </a:prstGeom>
          <a:noFill/>
        </p:spPr>
        <p:txBody>
          <a:bodyPr wrap="square">
            <a:spAutoFit/>
          </a:bodyPr>
          <a:lstStyle/>
          <a:p>
            <a:pPr algn="l"/>
            <a:r>
              <a:rPr lang="en-US" sz="3200" b="1" i="0" dirty="0">
                <a:solidFill>
                  <a:srgbClr val="FFFF00"/>
                </a:solidFill>
                <a:effectLst/>
                <a:latin typeface="Times New Roman" panose="02020603050405020304" pitchFamily="18" charset="0"/>
                <a:cs typeface="Times New Roman" panose="02020603050405020304" pitchFamily="18" charset="0"/>
              </a:rPr>
              <a:t>1.</a:t>
            </a:r>
            <a:r>
              <a:rPr lang="uk-UA" sz="3200" b="1" i="0" dirty="0">
                <a:solidFill>
                  <a:srgbClr val="FFFF00"/>
                </a:solidFill>
                <a:effectLst/>
                <a:latin typeface="Times New Roman" panose="02020603050405020304" pitchFamily="18" charset="0"/>
                <a:cs typeface="Times New Roman" panose="02020603050405020304" pitchFamily="18" charset="0"/>
              </a:rPr>
              <a:t>Які поверхні обклеюють шпалерами ?</a:t>
            </a:r>
            <a:endParaRPr lang="uk-UA" sz="3200" b="0" i="0" dirty="0">
              <a:solidFill>
                <a:srgbClr val="FFFF00"/>
              </a:solidFill>
              <a:effectLst/>
              <a:latin typeface="Times New Roman" panose="02020603050405020304" pitchFamily="18" charset="0"/>
              <a:cs typeface="Times New Roman" panose="02020603050405020304" pitchFamily="18" charset="0"/>
            </a:endParaRPr>
          </a:p>
          <a:p>
            <a:pPr algn="l"/>
            <a:r>
              <a:rPr lang="uk-UA" sz="3200" b="0" i="0" dirty="0">
                <a:solidFill>
                  <a:srgbClr val="00B0F0"/>
                </a:solidFill>
                <a:effectLst/>
                <a:latin typeface="Times New Roman" panose="02020603050405020304" pitchFamily="18" charset="0"/>
                <a:cs typeface="Times New Roman" panose="02020603050405020304" pitchFamily="18" charset="0"/>
              </a:rPr>
              <a:t>варіанти відповідей:</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r>
              <a:rPr lang="uk-UA" sz="3200" dirty="0">
                <a:solidFill>
                  <a:srgbClr val="00B0F0"/>
                </a:solidFill>
                <a:latin typeface="Times New Roman" panose="02020603050405020304" pitchFamily="18" charset="0"/>
                <a:cs typeface="Times New Roman" panose="02020603050405020304" pitchFamily="18" charset="0"/>
              </a:rPr>
              <a:t>а)б</a:t>
            </a:r>
            <a:r>
              <a:rPr lang="uk-UA" sz="3200" b="0" i="0" dirty="0">
                <a:solidFill>
                  <a:srgbClr val="00B0F0"/>
                </a:solidFill>
                <a:effectLst/>
                <a:latin typeface="Times New Roman" panose="02020603050405020304" pitchFamily="18" charset="0"/>
                <a:cs typeface="Times New Roman" panose="02020603050405020304" pitchFamily="18" charset="0"/>
              </a:rPr>
              <a:t>етонні</a:t>
            </a:r>
          </a:p>
          <a:p>
            <a:pPr algn="l" fontAlgn="t"/>
            <a:endParaRPr lang="uk-UA" sz="3200" b="0" i="0" dirty="0">
              <a:solidFill>
                <a:srgbClr val="00B0F0"/>
              </a:solidFill>
              <a:effectLst/>
              <a:latin typeface="Times New Roman" panose="02020603050405020304" pitchFamily="18" charset="0"/>
              <a:cs typeface="Times New Roman" panose="02020603050405020304" pitchFamily="18" charset="0"/>
            </a:endParaRP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б)оштукатурені﻿</a:t>
            </a:r>
          </a:p>
          <a:p>
            <a:pPr algn="l" fontAlgn="t"/>
            <a:endParaRPr lang="uk-UA" sz="3200" b="0" i="0" dirty="0">
              <a:solidFill>
                <a:srgbClr val="00B0F0"/>
              </a:solidFill>
              <a:effectLst/>
              <a:latin typeface="Times New Roman" panose="02020603050405020304" pitchFamily="18" charset="0"/>
              <a:cs typeface="Times New Roman" panose="02020603050405020304" pitchFamily="18" charset="0"/>
            </a:endParaRP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в</a:t>
            </a:r>
            <a:r>
              <a:rPr lang="uk-UA" sz="3200" dirty="0">
                <a:solidFill>
                  <a:srgbClr val="00B0F0"/>
                </a:solidFill>
                <a:latin typeface="Times New Roman" panose="02020603050405020304" pitchFamily="18" charset="0"/>
                <a:cs typeface="Times New Roman" panose="02020603050405020304" pitchFamily="18" charset="0"/>
              </a:rPr>
              <a:t>)</a:t>
            </a:r>
            <a:r>
              <a:rPr lang="uk-UA" sz="3200" b="0" i="0" dirty="0">
                <a:solidFill>
                  <a:srgbClr val="00B0F0"/>
                </a:solidFill>
                <a:effectLst/>
                <a:latin typeface="Times New Roman" panose="02020603050405020304" pitchFamily="18" charset="0"/>
                <a:cs typeface="Times New Roman" panose="02020603050405020304" pitchFamily="18" charset="0"/>
              </a:rPr>
              <a:t> </a:t>
            </a:r>
            <a:r>
              <a:rPr lang="uk-UA" sz="3200" dirty="0">
                <a:solidFill>
                  <a:srgbClr val="00B0F0"/>
                </a:solidFill>
                <a:latin typeface="Times New Roman" panose="02020603050405020304" pitchFamily="18" charset="0"/>
                <a:cs typeface="Times New Roman" panose="02020603050405020304" pitchFamily="18" charset="0"/>
              </a:rPr>
              <a:t>д</a:t>
            </a:r>
            <a:r>
              <a:rPr lang="uk-UA" sz="3200" b="0" i="0" dirty="0">
                <a:solidFill>
                  <a:srgbClr val="00B0F0"/>
                </a:solidFill>
                <a:effectLst/>
                <a:latin typeface="Times New Roman" panose="02020603050405020304" pitchFamily="18" charset="0"/>
                <a:cs typeface="Times New Roman" panose="02020603050405020304" pitchFamily="18" charset="0"/>
              </a:rPr>
              <a:t>ерев'яні</a:t>
            </a:r>
          </a:p>
        </p:txBody>
      </p:sp>
      <p:pic>
        <p:nvPicPr>
          <p:cNvPr id="5" name="Рисунок 4" descr="Зображення, що містить особа, текст, стіна, інструмент&#10;&#10;Вміст, створений ШІ, може бути неправильним.">
            <a:extLst>
              <a:ext uri="{FF2B5EF4-FFF2-40B4-BE49-F238E27FC236}">
                <a16:creationId xmlns:a16="http://schemas.microsoft.com/office/drawing/2014/main" id="{9D3EA714-4553-C8F5-0AFB-F0AE59CB0C93}"/>
              </a:ext>
            </a:extLst>
          </p:cNvPr>
          <p:cNvPicPr>
            <a:picLocks noChangeAspect="1"/>
          </p:cNvPicPr>
          <p:nvPr/>
        </p:nvPicPr>
        <p:blipFill>
          <a:blip r:embed="rId2"/>
          <a:stretch>
            <a:fillRect/>
          </a:stretch>
        </p:blipFill>
        <p:spPr>
          <a:xfrm>
            <a:off x="8482692" y="3614058"/>
            <a:ext cx="3188100" cy="2685142"/>
          </a:xfrm>
          <a:prstGeom prst="rect">
            <a:avLst/>
          </a:prstGeom>
        </p:spPr>
      </p:pic>
    </p:spTree>
    <p:extLst>
      <p:ext uri="{BB962C8B-B14F-4D97-AF65-F5344CB8AC3E}">
        <p14:creationId xmlns:p14="http://schemas.microsoft.com/office/powerpoint/2010/main" val="378887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4EFC96-E598-4E7F-BE6E-39C67582970C}"/>
              </a:ext>
            </a:extLst>
          </p:cNvPr>
          <p:cNvSpPr txBox="1"/>
          <p:nvPr/>
        </p:nvSpPr>
        <p:spPr>
          <a:xfrm>
            <a:off x="535709" y="650616"/>
            <a:ext cx="8611652" cy="6986528"/>
          </a:xfrm>
          <a:prstGeom prst="rect">
            <a:avLst/>
          </a:prstGeom>
          <a:noFill/>
        </p:spPr>
        <p:txBody>
          <a:bodyPr wrap="square">
            <a:spAutoFit/>
          </a:bodyPr>
          <a:lstStyle/>
          <a:p>
            <a:pPr algn="l"/>
            <a:r>
              <a:rPr lang="en-US" sz="3200" b="1" i="0" dirty="0">
                <a:solidFill>
                  <a:srgbClr val="FFFF00"/>
                </a:solidFill>
                <a:effectLst/>
                <a:latin typeface="Times New Roman" panose="02020603050405020304" pitchFamily="18" charset="0"/>
                <a:cs typeface="Times New Roman" panose="02020603050405020304" pitchFamily="18" charset="0"/>
              </a:rPr>
              <a:t>2.</a:t>
            </a:r>
            <a:r>
              <a:rPr lang="uk-UA" sz="3200" b="1" i="0" dirty="0">
                <a:solidFill>
                  <a:srgbClr val="FFFF00"/>
                </a:solidFill>
                <a:effectLst/>
                <a:latin typeface="Times New Roman" panose="02020603050405020304" pitchFamily="18" charset="0"/>
                <a:cs typeface="Times New Roman" panose="02020603050405020304" pitchFamily="18" charset="0"/>
              </a:rPr>
              <a:t>Чому поверхня під обклеювання шпалерами має бути міцною ? </a:t>
            </a:r>
            <a:endParaRPr lang="uk-UA" sz="3200" b="0" i="0" dirty="0">
              <a:solidFill>
                <a:srgbClr val="FFFF00"/>
              </a:solidFill>
              <a:effectLst/>
              <a:latin typeface="Times New Roman" panose="02020603050405020304" pitchFamily="18" charset="0"/>
              <a:cs typeface="Times New Roman" panose="02020603050405020304" pitchFamily="18" charset="0"/>
            </a:endParaRPr>
          </a:p>
          <a:p>
            <a:pPr algn="l"/>
            <a:r>
              <a:rPr lang="uk-UA" sz="3200" b="0" i="0" dirty="0">
                <a:solidFill>
                  <a:srgbClr val="00B0F0"/>
                </a:solidFill>
                <a:effectLst/>
                <a:latin typeface="Times New Roman" panose="02020603050405020304" pitchFamily="18" charset="0"/>
                <a:cs typeface="Times New Roman" panose="02020603050405020304" pitchFamily="18" charset="0"/>
              </a:rPr>
              <a:t>варіанти відповідей</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а)для поліпшення естетичного вигляду приміщення</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r>
              <a:rPr lang="uk-UA" sz="3200" dirty="0">
                <a:solidFill>
                  <a:srgbClr val="00B0F0"/>
                </a:solidFill>
                <a:latin typeface="Times New Roman" panose="02020603050405020304" pitchFamily="18" charset="0"/>
                <a:cs typeface="Times New Roman" panose="02020603050405020304" pitchFamily="18" charset="0"/>
              </a:rPr>
              <a:t>б)</a:t>
            </a:r>
            <a:r>
              <a:rPr lang="uk-UA" sz="3200" b="0" i="0" dirty="0">
                <a:solidFill>
                  <a:srgbClr val="00B0F0"/>
                </a:solidFill>
                <a:effectLst/>
                <a:latin typeface="Times New Roman" panose="02020603050405020304" pitchFamily="18" charset="0"/>
                <a:cs typeface="Times New Roman" panose="02020603050405020304" pitchFamily="18" charset="0"/>
              </a:rPr>
              <a:t>для підвищення продуктивності праці</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в)для запобігання відшарування шпалер</a:t>
            </a:r>
          </a:p>
          <a:p>
            <a:pPr algn="l" fontAlgn="t"/>
            <a:br>
              <a:rPr lang="uk-UA" sz="3200" b="0" i="0" dirty="0">
                <a:solidFill>
                  <a:srgbClr val="00B0F0"/>
                </a:solidFill>
                <a:effectLst/>
                <a:latin typeface="Times New Roman" panose="02020603050405020304" pitchFamily="18" charset="0"/>
                <a:cs typeface="Times New Roman" panose="02020603050405020304" pitchFamily="18" charset="0"/>
              </a:rPr>
            </a:br>
            <a:endParaRPr lang="uk-UA" sz="3200" b="0" i="0" dirty="0">
              <a:solidFill>
                <a:srgbClr val="00B0F0"/>
              </a:solidFill>
              <a:effectLst/>
              <a:latin typeface="Times New Roman" panose="02020603050405020304" pitchFamily="18" charset="0"/>
              <a:cs typeface="Times New Roman" panose="02020603050405020304" pitchFamily="18" charset="0"/>
            </a:endParaRP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a:t>
            </a:r>
          </a:p>
          <a:p>
            <a:pPr algn="l" fontAlgn="t"/>
            <a:r>
              <a:rPr lang="uk-UA" sz="3200" b="0" i="0" dirty="0">
                <a:solidFill>
                  <a:srgbClr val="00B0F0"/>
                </a:solidFill>
                <a:effectLst/>
                <a:latin typeface="Times New Roman" panose="02020603050405020304" pitchFamily="18" charset="0"/>
                <a:cs typeface="Times New Roman" panose="02020603050405020304" pitchFamily="18" charset="0"/>
              </a:rPr>
              <a:t>   усі відповіді вірні.</a:t>
            </a:r>
          </a:p>
        </p:txBody>
      </p:sp>
      <p:pic>
        <p:nvPicPr>
          <p:cNvPr id="6" name="Рисунок 5" descr="Зображення, що містить стіна, текст, штукатурка, бетон&#10;&#10;Вміст, створений ШІ, може бути неправильним.">
            <a:extLst>
              <a:ext uri="{FF2B5EF4-FFF2-40B4-BE49-F238E27FC236}">
                <a16:creationId xmlns:a16="http://schemas.microsoft.com/office/drawing/2014/main" id="{D7413E4B-50E6-05F6-AF7F-0A44D59F1D03}"/>
              </a:ext>
            </a:extLst>
          </p:cNvPr>
          <p:cNvPicPr>
            <a:picLocks noChangeAspect="1"/>
          </p:cNvPicPr>
          <p:nvPr/>
        </p:nvPicPr>
        <p:blipFill>
          <a:blip r:embed="rId2"/>
          <a:stretch>
            <a:fillRect/>
          </a:stretch>
        </p:blipFill>
        <p:spPr>
          <a:xfrm>
            <a:off x="8752114" y="3918856"/>
            <a:ext cx="2757715" cy="2467429"/>
          </a:xfrm>
          <a:prstGeom prst="rect">
            <a:avLst/>
          </a:prstGeom>
        </p:spPr>
      </p:pic>
    </p:spTree>
    <p:extLst>
      <p:ext uri="{BB962C8B-B14F-4D97-AF65-F5344CB8AC3E}">
        <p14:creationId xmlns:p14="http://schemas.microsoft.com/office/powerpoint/2010/main" val="175029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301DA54-602C-43BA-980D-7EDB98A814D0}"/>
              </a:ext>
            </a:extLst>
          </p:cNvPr>
          <p:cNvSpPr>
            <a:spLocks noGrp="1"/>
          </p:cNvSpPr>
          <p:nvPr>
            <p:ph type="title"/>
          </p:nvPr>
        </p:nvSpPr>
        <p:spPr>
          <a:xfrm>
            <a:off x="548917" y="1150019"/>
            <a:ext cx="6876288" cy="3902271"/>
          </a:xfrm>
        </p:spPr>
        <p:txBody>
          <a:bodyPr>
            <a:noAutofit/>
          </a:bodyPr>
          <a:lstStyle/>
          <a:p>
            <a:br>
              <a:rPr lang="uk-UA" sz="3200" dirty="0">
                <a:solidFill>
                  <a:srgbClr val="FFFF00"/>
                </a:solidFill>
                <a:latin typeface="Times New Roman" panose="02020603050405020304" pitchFamily="18" charset="0"/>
                <a:cs typeface="Times New Roman" panose="02020603050405020304" pitchFamily="18" charset="0"/>
              </a:rPr>
            </a:br>
            <a:br>
              <a:rPr lang="uk-UA" sz="3200" dirty="0">
                <a:solidFill>
                  <a:srgbClr val="FFFF00"/>
                </a:solidFill>
                <a:latin typeface="Times New Roman" panose="02020603050405020304" pitchFamily="18" charset="0"/>
                <a:cs typeface="Times New Roman" panose="02020603050405020304" pitchFamily="18" charset="0"/>
              </a:rPr>
            </a:br>
            <a:br>
              <a:rPr lang="uk-UA" sz="3200" dirty="0">
                <a:solidFill>
                  <a:srgbClr val="FFFF00"/>
                </a:solidFill>
                <a:latin typeface="Times New Roman" panose="02020603050405020304" pitchFamily="18" charset="0"/>
                <a:cs typeface="Times New Roman" panose="02020603050405020304" pitchFamily="18" charset="0"/>
              </a:rPr>
            </a:br>
            <a:r>
              <a:rPr lang="en-US" sz="3200" dirty="0">
                <a:solidFill>
                  <a:srgbClr val="FFFF00"/>
                </a:solidFill>
                <a:latin typeface="Times New Roman" panose="02020603050405020304" pitchFamily="18" charset="0"/>
                <a:cs typeface="Times New Roman" panose="02020603050405020304" pitchFamily="18" charset="0"/>
              </a:rPr>
              <a:t>3.</a:t>
            </a:r>
            <a:r>
              <a:rPr lang="uk-UA" sz="3200" b="1" dirty="0">
                <a:solidFill>
                  <a:srgbClr val="FFFF00"/>
                </a:solidFill>
                <a:latin typeface="Times New Roman" panose="02020603050405020304" pitchFamily="18" charset="0"/>
                <a:cs typeface="Times New Roman" panose="02020603050405020304" pitchFamily="18" charset="0"/>
              </a:rPr>
              <a:t>Від чого залежить вибір клейової суміші:</a:t>
            </a:r>
            <a:br>
              <a:rPr lang="uk-UA" sz="3200" dirty="0">
                <a:solidFill>
                  <a:srgbClr val="FFFF00"/>
                </a:solidFill>
                <a:latin typeface="Times New Roman" panose="02020603050405020304" pitchFamily="18" charset="0"/>
                <a:cs typeface="Times New Roman" panose="02020603050405020304" pitchFamily="18" charset="0"/>
              </a:rPr>
            </a:br>
            <a:r>
              <a:rPr lang="uk-UA" sz="3200" dirty="0">
                <a:solidFill>
                  <a:srgbClr val="00B0F0"/>
                </a:solidFill>
                <a:latin typeface="Times New Roman" panose="02020603050405020304" pitchFamily="18" charset="0"/>
                <a:cs typeface="Times New Roman" panose="02020603050405020304" pitchFamily="18" charset="0"/>
              </a:rPr>
              <a:t>варіанти відповідей</a:t>
            </a:r>
            <a:br>
              <a:rPr lang="uk-UA" sz="3200" dirty="0">
                <a:solidFill>
                  <a:srgbClr val="FFFF00"/>
                </a:solidFill>
                <a:latin typeface="Times New Roman" panose="02020603050405020304" pitchFamily="18" charset="0"/>
                <a:cs typeface="Times New Roman" panose="02020603050405020304" pitchFamily="18" charset="0"/>
              </a:rPr>
            </a:br>
            <a:br>
              <a:rPr lang="uk-UA" sz="3200" dirty="0">
                <a:solidFill>
                  <a:srgbClr val="FFFF00"/>
                </a:solidFill>
                <a:latin typeface="Times New Roman" panose="02020603050405020304" pitchFamily="18" charset="0"/>
                <a:cs typeface="Times New Roman" panose="02020603050405020304" pitchFamily="18" charset="0"/>
              </a:rPr>
            </a:br>
            <a:r>
              <a:rPr lang="uk-UA" sz="3200" dirty="0">
                <a:solidFill>
                  <a:srgbClr val="00B0F0"/>
                </a:solidFill>
                <a:latin typeface="Times New Roman" panose="02020603050405020304" pitchFamily="18" charset="0"/>
                <a:cs typeface="Times New Roman" panose="02020603050405020304" pitchFamily="18" charset="0"/>
              </a:rPr>
              <a:t>а)виду шпалер</a:t>
            </a:r>
            <a:br>
              <a:rPr lang="uk-UA" sz="3200" dirty="0">
                <a:solidFill>
                  <a:srgbClr val="00B0F0"/>
                </a:solidFill>
                <a:latin typeface="Times New Roman" panose="02020603050405020304" pitchFamily="18" charset="0"/>
                <a:cs typeface="Times New Roman" panose="02020603050405020304" pitchFamily="18" charset="0"/>
              </a:rPr>
            </a:br>
            <a:br>
              <a:rPr lang="uk-UA" sz="3200" dirty="0">
                <a:solidFill>
                  <a:srgbClr val="00B0F0"/>
                </a:solidFill>
                <a:latin typeface="Times New Roman" panose="02020603050405020304" pitchFamily="18" charset="0"/>
                <a:cs typeface="Times New Roman" panose="02020603050405020304" pitchFamily="18" charset="0"/>
              </a:rPr>
            </a:br>
            <a:r>
              <a:rPr lang="uk-UA" sz="3200" dirty="0">
                <a:solidFill>
                  <a:srgbClr val="00B0F0"/>
                </a:solidFill>
                <a:latin typeface="Times New Roman" panose="02020603050405020304" pitchFamily="18" charset="0"/>
                <a:cs typeface="Times New Roman" panose="02020603050405020304" pitchFamily="18" charset="0"/>
              </a:rPr>
              <a:t>б) </a:t>
            </a:r>
            <a:r>
              <a:rPr lang="uk-UA" sz="3200" dirty="0" err="1">
                <a:solidFill>
                  <a:srgbClr val="00B0F0"/>
                </a:solidFill>
                <a:latin typeface="Times New Roman" panose="02020603050405020304" pitchFamily="18" charset="0"/>
                <a:cs typeface="Times New Roman" panose="02020603050405020304" pitchFamily="18" charset="0"/>
              </a:rPr>
              <a:t>зв'язуючої</a:t>
            </a:r>
            <a:r>
              <a:rPr lang="uk-UA" sz="3200" dirty="0">
                <a:solidFill>
                  <a:srgbClr val="00B0F0"/>
                </a:solidFill>
                <a:latin typeface="Times New Roman" panose="02020603050405020304" pitchFamily="18" charset="0"/>
                <a:cs typeface="Times New Roman" panose="02020603050405020304" pitchFamily="18" charset="0"/>
              </a:rPr>
              <a:t> клейової суміші</a:t>
            </a:r>
            <a:br>
              <a:rPr lang="uk-UA" sz="3200" dirty="0">
                <a:solidFill>
                  <a:srgbClr val="00B0F0"/>
                </a:solidFill>
                <a:latin typeface="Times New Roman" panose="02020603050405020304" pitchFamily="18" charset="0"/>
                <a:cs typeface="Times New Roman" panose="02020603050405020304" pitchFamily="18" charset="0"/>
              </a:rPr>
            </a:br>
            <a:br>
              <a:rPr lang="uk-UA" sz="3200" dirty="0">
                <a:solidFill>
                  <a:srgbClr val="00B0F0"/>
                </a:solidFill>
                <a:latin typeface="Times New Roman" panose="02020603050405020304" pitchFamily="18" charset="0"/>
                <a:cs typeface="Times New Roman" panose="02020603050405020304" pitchFamily="18" charset="0"/>
              </a:rPr>
            </a:br>
            <a:r>
              <a:rPr lang="uk-UA" sz="3200" dirty="0">
                <a:solidFill>
                  <a:srgbClr val="00B0F0"/>
                </a:solidFill>
                <a:latin typeface="Times New Roman" panose="02020603050405020304" pitchFamily="18" charset="0"/>
                <a:cs typeface="Times New Roman" panose="02020603050405020304" pitchFamily="18" charset="0"/>
              </a:rPr>
              <a:t>в)виду поверхні</a:t>
            </a:r>
          </a:p>
        </p:txBody>
      </p:sp>
      <p:pic>
        <p:nvPicPr>
          <p:cNvPr id="3" name="Рисунок 2">
            <a:extLst>
              <a:ext uri="{FF2B5EF4-FFF2-40B4-BE49-F238E27FC236}">
                <a16:creationId xmlns:a16="http://schemas.microsoft.com/office/drawing/2014/main" id="{D691344E-F819-44A1-B5F8-8D57CD481210}"/>
              </a:ext>
            </a:extLst>
          </p:cNvPr>
          <p:cNvPicPr>
            <a:picLocks noChangeAspect="1"/>
          </p:cNvPicPr>
          <p:nvPr/>
        </p:nvPicPr>
        <p:blipFill>
          <a:blip r:embed="rId2"/>
          <a:stretch>
            <a:fillRect/>
          </a:stretch>
        </p:blipFill>
        <p:spPr>
          <a:xfrm>
            <a:off x="8388989" y="4118552"/>
            <a:ext cx="3254094" cy="2328429"/>
          </a:xfrm>
          <a:prstGeom prst="rect">
            <a:avLst/>
          </a:prstGeom>
        </p:spPr>
      </p:pic>
    </p:spTree>
    <p:extLst>
      <p:ext uri="{BB962C8B-B14F-4D97-AF65-F5344CB8AC3E}">
        <p14:creationId xmlns:p14="http://schemas.microsoft.com/office/powerpoint/2010/main" val="232437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FC30F3-5CBC-44DC-B6BB-4CF646D5004F}"/>
              </a:ext>
            </a:extLst>
          </p:cNvPr>
          <p:cNvSpPr>
            <a:spLocks noGrp="1"/>
          </p:cNvSpPr>
          <p:nvPr>
            <p:ph type="title"/>
          </p:nvPr>
        </p:nvSpPr>
        <p:spPr>
          <a:xfrm>
            <a:off x="2649072" y="309282"/>
            <a:ext cx="6498290" cy="1115030"/>
          </a:xfrm>
        </p:spPr>
        <p:txBody>
          <a:bodyPr>
            <a:no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 </a:t>
            </a:r>
            <a:r>
              <a:rPr lang="uk-UA" sz="3200" b="1" dirty="0">
                <a:solidFill>
                  <a:srgbClr val="002060"/>
                </a:solidFill>
                <a:latin typeface="Times New Roman" panose="02020603050405020304" pitchFamily="18" charset="0"/>
                <a:cs typeface="Times New Roman" panose="02020603050405020304" pitchFamily="18" charset="0"/>
              </a:rPr>
              <a:t>Мозковий штурм: «Думаємо – відповідаємо!»</a:t>
            </a:r>
          </a:p>
        </p:txBody>
      </p:sp>
      <p:sp>
        <p:nvSpPr>
          <p:cNvPr id="6" name="TextBox 5">
            <a:extLst>
              <a:ext uri="{FF2B5EF4-FFF2-40B4-BE49-F238E27FC236}">
                <a16:creationId xmlns:a16="http://schemas.microsoft.com/office/drawing/2014/main" id="{7FBE918B-AC7B-40FF-B5B1-2B0735D1925E}"/>
              </a:ext>
            </a:extLst>
          </p:cNvPr>
          <p:cNvSpPr txBox="1"/>
          <p:nvPr/>
        </p:nvSpPr>
        <p:spPr>
          <a:xfrm>
            <a:off x="419548" y="1272718"/>
            <a:ext cx="11560694" cy="6389250"/>
          </a:xfrm>
          <a:prstGeom prst="rect">
            <a:avLst/>
          </a:prstGeom>
          <a:noFill/>
        </p:spPr>
        <p:txBody>
          <a:bodyPr wrap="square">
            <a:spAutoFit/>
          </a:bodyPr>
          <a:lstStyle/>
          <a:p>
            <a:pPr marL="342900" lvl="0" indent="-342900" algn="just">
              <a:lnSpc>
                <a:spcPct val="115000"/>
              </a:lnSpc>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1. Що  називають  шпалерами?</a:t>
            </a:r>
            <a:endParaRPr lang="uk-UA"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 Які  види  шпалер  Ви  знаєте?</a:t>
            </a:r>
            <a:endParaRPr lang="uk-UA"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3.Які  клейові  суміші   для  шпалер  Ви  знаєте?</a:t>
            </a:r>
            <a:endParaRPr lang="uk-UA"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4. Яким інструментом  наносять  клей  на  шпалери ?</a:t>
            </a:r>
            <a:endParaRPr lang="uk-UA"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5. Яким  вимогам  повинна  відповідати  поверхня, що підготована під оклеювання шпалерами?</a:t>
            </a:r>
            <a:endParaRPr lang="uk-UA" sz="36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tabLst>
                <a:tab pos="457200" algn="l"/>
              </a:tabLst>
            </a:pPr>
            <a:r>
              <a:rPr lang="uk-UA" sz="36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6. За якою ознакою сортують шпалери?</a:t>
            </a:r>
          </a:p>
          <a:p>
            <a:pPr marL="342900" lvl="0" indent="-342900" algn="just">
              <a:lnSpc>
                <a:spcPct val="115000"/>
              </a:lnSpc>
              <a:spcAft>
                <a:spcPts val="1000"/>
              </a:spcAft>
              <a:tabLst>
                <a:tab pos="457200" algn="l"/>
              </a:tabLst>
            </a:pPr>
            <a:endParaRPr lang="uk-UA" sz="36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tabLst>
                <a:tab pos="457200" algn="l"/>
              </a:tabLst>
            </a:pPr>
            <a:endPar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tabLst>
                <a:tab pos="457200" algn="l"/>
              </a:tabLst>
            </a:pP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14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7A82B96C-9A8D-4BA8-95E0-DE845E1BE893}"/>
              </a:ext>
            </a:extLst>
          </p:cNvPr>
          <p:cNvPicPr>
            <a:picLocks noGrp="1" noChangeAspect="1"/>
          </p:cNvPicPr>
          <p:nvPr>
            <p:ph sz="quarter" idx="4294967295"/>
          </p:nvPr>
        </p:nvPicPr>
        <p:blipFill>
          <a:blip r:embed="rId2"/>
          <a:stretch>
            <a:fillRect/>
          </a:stretch>
        </p:blipFill>
        <p:spPr>
          <a:xfrm>
            <a:off x="2139193" y="889233"/>
            <a:ext cx="8053431" cy="5041782"/>
          </a:xfrm>
        </p:spPr>
      </p:pic>
    </p:spTree>
    <p:extLst>
      <p:ext uri="{BB962C8B-B14F-4D97-AF65-F5344CB8AC3E}">
        <p14:creationId xmlns:p14="http://schemas.microsoft.com/office/powerpoint/2010/main" val="325810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6D0E57A-F3E4-4A39-9B62-19FDDE86464C}"/>
              </a:ext>
            </a:extLst>
          </p:cNvPr>
          <p:cNvPicPr>
            <a:picLocks noChangeAspect="1"/>
          </p:cNvPicPr>
          <p:nvPr/>
        </p:nvPicPr>
        <p:blipFill>
          <a:blip r:embed="rId2"/>
          <a:stretch>
            <a:fillRect/>
          </a:stretch>
        </p:blipFill>
        <p:spPr>
          <a:xfrm>
            <a:off x="1820410" y="939567"/>
            <a:ext cx="8078599" cy="5033394"/>
          </a:xfrm>
          <a:prstGeom prst="rect">
            <a:avLst/>
          </a:prstGeom>
        </p:spPr>
      </p:pic>
    </p:spTree>
    <p:extLst>
      <p:ext uri="{BB962C8B-B14F-4D97-AF65-F5344CB8AC3E}">
        <p14:creationId xmlns:p14="http://schemas.microsoft.com/office/powerpoint/2010/main" val="13794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7A8C68A-39F0-49D8-A6B9-41F4B55B6259}"/>
              </a:ext>
            </a:extLst>
          </p:cNvPr>
          <p:cNvPicPr>
            <a:picLocks noChangeAspect="1"/>
          </p:cNvPicPr>
          <p:nvPr/>
        </p:nvPicPr>
        <p:blipFill>
          <a:blip r:embed="rId2"/>
          <a:stretch>
            <a:fillRect/>
          </a:stretch>
        </p:blipFill>
        <p:spPr>
          <a:xfrm>
            <a:off x="1921079" y="897622"/>
            <a:ext cx="8313489" cy="5159229"/>
          </a:xfrm>
          <a:prstGeom prst="rect">
            <a:avLst/>
          </a:prstGeom>
        </p:spPr>
      </p:pic>
    </p:spTree>
    <p:extLst>
      <p:ext uri="{BB962C8B-B14F-4D97-AF65-F5344CB8AC3E}">
        <p14:creationId xmlns:p14="http://schemas.microsoft.com/office/powerpoint/2010/main" val="35327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6CC5E49-82AE-487B-A235-0CBF0855314F}"/>
              </a:ext>
            </a:extLst>
          </p:cNvPr>
          <p:cNvPicPr>
            <a:picLocks noChangeAspect="1"/>
          </p:cNvPicPr>
          <p:nvPr/>
        </p:nvPicPr>
        <p:blipFill>
          <a:blip r:embed="rId2"/>
          <a:stretch>
            <a:fillRect/>
          </a:stretch>
        </p:blipFill>
        <p:spPr>
          <a:xfrm>
            <a:off x="2030136" y="906010"/>
            <a:ext cx="8053431" cy="5033395"/>
          </a:xfrm>
          <a:prstGeom prst="rect">
            <a:avLst/>
          </a:prstGeom>
        </p:spPr>
      </p:pic>
    </p:spTree>
    <p:extLst>
      <p:ext uri="{BB962C8B-B14F-4D97-AF65-F5344CB8AC3E}">
        <p14:creationId xmlns:p14="http://schemas.microsoft.com/office/powerpoint/2010/main" val="212003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C93E4A9-DA22-4313-8F66-66BC6BFA0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08" y="384585"/>
            <a:ext cx="11230984" cy="608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3B6ED24-E332-403C-87A3-FFEFD72125D9}"/>
              </a:ext>
            </a:extLst>
          </p:cNvPr>
          <p:cNvSpPr>
            <a:spLocks noGrp="1"/>
          </p:cNvSpPr>
          <p:nvPr>
            <p:ph type="title"/>
          </p:nvPr>
        </p:nvSpPr>
        <p:spPr>
          <a:xfrm>
            <a:off x="2429164" y="448056"/>
            <a:ext cx="7250544" cy="1842562"/>
          </a:xfrm>
        </p:spPr>
        <p:txBody>
          <a:bodyPr>
            <a:normAutofit fontScale="90000"/>
          </a:bodyPr>
          <a:lstStyle/>
          <a:p>
            <a:pPr algn="ctr"/>
            <a:r>
              <a:rPr lang="uk-UA" sz="36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Шпалери – це рулонний матеріал для обклеювання стін і стелі</a:t>
            </a:r>
            <a:br>
              <a:rPr lang="uk-UA" sz="3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endParaRPr lang="uk-UA" sz="3600" dirty="0"/>
          </a:p>
        </p:txBody>
      </p:sp>
      <p:pic>
        <p:nvPicPr>
          <p:cNvPr id="1026" name="Picture 2" descr="Як правильно клеїти шпалери: поради та рекомендації | UPVOTE.COM.UA">
            <a:extLst>
              <a:ext uri="{FF2B5EF4-FFF2-40B4-BE49-F238E27FC236}">
                <a16:creationId xmlns:a16="http://schemas.microsoft.com/office/drawing/2014/main" id="{F3997C16-BB21-431C-A568-3EE3360D7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692" y="1921165"/>
            <a:ext cx="9389850" cy="43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0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Зображення, що містить рушник, паперовий рушник&#10;&#10;Вміст, створений ШІ, може бути неправильним.">
            <a:extLst>
              <a:ext uri="{FF2B5EF4-FFF2-40B4-BE49-F238E27FC236}">
                <a16:creationId xmlns:a16="http://schemas.microsoft.com/office/drawing/2014/main" id="{1E5BB9BC-6029-12AC-5A2D-88273F2F89B7}"/>
              </a:ext>
            </a:extLst>
          </p:cNvPr>
          <p:cNvPicPr>
            <a:picLocks noChangeAspect="1"/>
          </p:cNvPicPr>
          <p:nvPr/>
        </p:nvPicPr>
        <p:blipFill>
          <a:blip r:embed="rId2"/>
          <a:stretch>
            <a:fillRect/>
          </a:stretch>
        </p:blipFill>
        <p:spPr>
          <a:xfrm>
            <a:off x="8248073" y="3860800"/>
            <a:ext cx="3482108" cy="2392218"/>
          </a:xfrm>
          <a:prstGeom prst="rect">
            <a:avLst/>
          </a:prstGeom>
        </p:spPr>
      </p:pic>
      <p:sp>
        <p:nvSpPr>
          <p:cNvPr id="2" name="Заголовок 1">
            <a:extLst>
              <a:ext uri="{FF2B5EF4-FFF2-40B4-BE49-F238E27FC236}">
                <a16:creationId xmlns:a16="http://schemas.microsoft.com/office/drawing/2014/main" id="{09BC19EF-9903-4EF2-A4A9-248FAA1FC162}"/>
              </a:ext>
            </a:extLst>
          </p:cNvPr>
          <p:cNvSpPr>
            <a:spLocks noGrp="1"/>
          </p:cNvSpPr>
          <p:nvPr>
            <p:ph type="title"/>
          </p:nvPr>
        </p:nvSpPr>
        <p:spPr>
          <a:xfrm>
            <a:off x="613571" y="604982"/>
            <a:ext cx="10996538" cy="5066145"/>
          </a:xfrm>
        </p:spPr>
        <p:txBody>
          <a:bodyPr>
            <a:noAutofit/>
          </a:bodyPr>
          <a:lstStyle/>
          <a:p>
            <a:pPr>
              <a:lnSpc>
                <a:spcPct val="107000"/>
              </a:lnSpc>
              <a:spcAft>
                <a:spcPts val="800"/>
              </a:spcAft>
            </a:pP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 Основні види шпалер включають паперові, </a:t>
            </a:r>
            <a:r>
              <a:rPr lang="uk-UA" sz="32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флізелінові</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вінілові, текстильні.  </a:t>
            </a:r>
            <a:br>
              <a:rPr lang="uk-UA"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Паперові шпалери</a:t>
            </a:r>
            <a:br>
              <a:rPr lang="uk-UA"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 </a:t>
            </a:r>
            <a:r>
              <a:rPr lang="uk-UA"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н</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айдоступніший варіант, екологічні, пропускають повітря.</a:t>
            </a:r>
            <a:br>
              <a:rPr lang="uk-UA"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Недоліки: </a:t>
            </a:r>
            <a:r>
              <a:rPr lang="uk-UA"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н</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едостатньо міцні, бояться вологи, не підходять для вологих приміщень.</a:t>
            </a:r>
            <a:br>
              <a:rPr lang="uk-UA"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32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13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862108-08A9-46DA-B9DC-5880F5880EB9}"/>
              </a:ext>
            </a:extLst>
          </p:cNvPr>
          <p:cNvSpPr txBox="1"/>
          <p:nvPr/>
        </p:nvSpPr>
        <p:spPr>
          <a:xfrm>
            <a:off x="434109" y="812800"/>
            <a:ext cx="10261601" cy="3535776"/>
          </a:xfrm>
          <a:prstGeom prst="rect">
            <a:avLst/>
          </a:prstGeom>
          <a:noFill/>
        </p:spPr>
        <p:txBody>
          <a:bodyPr wrap="square">
            <a:spAutoFit/>
          </a:bodyPr>
          <a:lstStyle/>
          <a:p>
            <a:pPr>
              <a:lnSpc>
                <a:spcPct val="107000"/>
              </a:lnSpc>
              <a:spcAft>
                <a:spcPts val="800"/>
              </a:spcAf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Флізелінові</a:t>
            </a: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шпалери</a:t>
            </a:r>
            <a:endParaRPr lang="uk-UA"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 </a:t>
            </a:r>
            <a:r>
              <a:rPr lang="uk-UA"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м</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іцніші за паперові, добре маскують нерівності на стінах, не деформуються від вологи, зручні в </a:t>
            </a:r>
            <a:r>
              <a:rPr lang="uk-UA"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наклеюванні</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Недоліки: </a:t>
            </a:r>
            <a:r>
              <a:rPr lang="uk-UA"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д</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орожчі за паперові.</a:t>
            </a:r>
            <a:endParaRPr lang="uk-UA"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Види: </a:t>
            </a:r>
            <a:r>
              <a:rPr lang="uk-UA"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є</a:t>
            </a:r>
            <a:r>
              <a:rPr lang="uk-UA"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класичні та під фарбування. </a:t>
            </a:r>
            <a:endParaRPr lang="uk-UA" sz="3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1ED5F76-6CF6-4D85-BFC5-A21ABD11FE1F}"/>
              </a:ext>
            </a:extLst>
          </p:cNvPr>
          <p:cNvPicPr>
            <a:picLocks noChangeAspect="1"/>
          </p:cNvPicPr>
          <p:nvPr/>
        </p:nvPicPr>
        <p:blipFill>
          <a:blip r:embed="rId2"/>
          <a:stretch>
            <a:fillRect/>
          </a:stretch>
        </p:blipFill>
        <p:spPr>
          <a:xfrm>
            <a:off x="7980218" y="4013292"/>
            <a:ext cx="3648364" cy="2313617"/>
          </a:xfrm>
          <a:prstGeom prst="rect">
            <a:avLst/>
          </a:prstGeom>
        </p:spPr>
      </p:pic>
    </p:spTree>
    <p:extLst>
      <p:ext uri="{BB962C8B-B14F-4D97-AF65-F5344CB8AC3E}">
        <p14:creationId xmlns:p14="http://schemas.microsoft.com/office/powerpoint/2010/main" val="261863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A35CAB-B6DE-4ACD-A242-B8B60AF9497C}"/>
              </a:ext>
            </a:extLst>
          </p:cNvPr>
          <p:cNvSpPr txBox="1"/>
          <p:nvPr/>
        </p:nvSpPr>
        <p:spPr>
          <a:xfrm>
            <a:off x="387928" y="1004270"/>
            <a:ext cx="8990344" cy="4065344"/>
          </a:xfrm>
          <a:prstGeom prst="rect">
            <a:avLst/>
          </a:prstGeom>
          <a:noFill/>
        </p:spPr>
        <p:txBody>
          <a:bodyPr wrap="square">
            <a:spAutoFit/>
          </a:bodyPr>
          <a:lstStyle/>
          <a:p>
            <a:pPr algn="ctr">
              <a:lnSpc>
                <a:spcPct val="107000"/>
              </a:lnSpc>
              <a:spcAft>
                <a:spcPts val="800"/>
              </a:spcAf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Вінілові шпалери</a:t>
            </a:r>
            <a:endParaRPr lang="uk-UA"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дуже зносостійкі, легко миються, стійкі до перепадів температур, можуть мати різну текстуру.</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Недоліки:</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можуть мати специфічний запах, не завжди добре пропускають повітря.</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BE0D97E9-DF8F-46C7-A530-C0C021CAF378}"/>
              </a:ext>
            </a:extLst>
          </p:cNvPr>
          <p:cNvPicPr>
            <a:picLocks noChangeAspect="1"/>
          </p:cNvPicPr>
          <p:nvPr/>
        </p:nvPicPr>
        <p:blipFill>
          <a:blip r:embed="rId2"/>
          <a:stretch>
            <a:fillRect/>
          </a:stretch>
        </p:blipFill>
        <p:spPr>
          <a:xfrm>
            <a:off x="8128000" y="4119418"/>
            <a:ext cx="3502314" cy="2244437"/>
          </a:xfrm>
          <a:prstGeom prst="rect">
            <a:avLst/>
          </a:prstGeom>
        </p:spPr>
      </p:pic>
    </p:spTree>
    <p:extLst>
      <p:ext uri="{BB962C8B-B14F-4D97-AF65-F5344CB8AC3E}">
        <p14:creationId xmlns:p14="http://schemas.microsoft.com/office/powerpoint/2010/main" val="3248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0B2D7B-284E-4797-98C9-CDE12CB00C72}"/>
              </a:ext>
            </a:extLst>
          </p:cNvPr>
          <p:cNvSpPr txBox="1"/>
          <p:nvPr/>
        </p:nvSpPr>
        <p:spPr>
          <a:xfrm>
            <a:off x="415636" y="558801"/>
            <a:ext cx="8731725" cy="4339137"/>
          </a:xfrm>
          <a:prstGeom prst="rect">
            <a:avLst/>
          </a:prstGeom>
          <a:noFill/>
        </p:spPr>
        <p:txBody>
          <a:bodyPr wrap="square">
            <a:spAutoFit/>
          </a:bodyPr>
          <a:lstStyle/>
          <a:p>
            <a:pPr algn="ctr">
              <a:lnSpc>
                <a:spcPct val="107000"/>
              </a:lnSpc>
              <a:spcAft>
                <a:spcPts val="800"/>
              </a:spcAf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Текстильні шпалери</a:t>
            </a:r>
            <a:endParaRPr lang="uk-UA"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дорогі, мають гарний зовнішній вигляд, складаються з паперової чи </a:t>
            </a:r>
            <a:r>
              <a:rPr lang="uk-UA" sz="320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флізелінової</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основи та текстильного верхнього шару (льон, шовк, бавовна). </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Недоліки:</a:t>
            </a:r>
            <a:r>
              <a:rPr lang="uk-UA" sz="3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sz="32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имагають делікатного догляду, не підходять для вологих приміщень. </a:t>
            </a:r>
            <a:endParaRPr lang="uk-UA"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6838A90-0622-4690-B02D-414FF3A6C9C3}"/>
              </a:ext>
            </a:extLst>
          </p:cNvPr>
          <p:cNvPicPr>
            <a:picLocks noChangeAspect="1"/>
          </p:cNvPicPr>
          <p:nvPr/>
        </p:nvPicPr>
        <p:blipFill>
          <a:blip r:embed="rId2"/>
          <a:stretch>
            <a:fillRect/>
          </a:stretch>
        </p:blipFill>
        <p:spPr>
          <a:xfrm>
            <a:off x="8128000" y="4012602"/>
            <a:ext cx="3482109" cy="2286598"/>
          </a:xfrm>
          <a:prstGeom prst="rect">
            <a:avLst/>
          </a:prstGeom>
        </p:spPr>
      </p:pic>
    </p:spTree>
    <p:extLst>
      <p:ext uri="{BB962C8B-B14F-4D97-AF65-F5344CB8AC3E}">
        <p14:creationId xmlns:p14="http://schemas.microsoft.com/office/powerpoint/2010/main" val="308407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429A0-4383-4AEE-A556-A976B0E5DB18}"/>
              </a:ext>
            </a:extLst>
          </p:cNvPr>
          <p:cNvSpPr>
            <a:spLocks noGrp="1"/>
          </p:cNvSpPr>
          <p:nvPr>
            <p:ph type="title"/>
          </p:nvPr>
        </p:nvSpPr>
        <p:spPr>
          <a:xfrm>
            <a:off x="521208" y="554182"/>
            <a:ext cx="5574792" cy="6303818"/>
          </a:xfrm>
        </p:spPr>
        <p:txBody>
          <a:bodyPr>
            <a:noAutofit/>
          </a:bodyPr>
          <a:lstStyle/>
          <a:p>
            <a:pPr algn="ctr"/>
            <a:r>
              <a:rPr lang="uk-UA" sz="3200" b="1" i="0" dirty="0">
                <a:solidFill>
                  <a:srgbClr val="FFFF00"/>
                </a:solidFill>
                <a:effectLst/>
                <a:latin typeface="Times New Roman" panose="02020603050405020304" pitchFamily="18" charset="0"/>
                <a:cs typeface="Times New Roman" panose="02020603050405020304" pitchFamily="18" charset="0"/>
              </a:rPr>
              <a:t>ВИБІР МАЛЮНКА Й ВІЗЕРУНКА</a:t>
            </a:r>
            <a:br>
              <a:rPr lang="uk-UA" sz="3200" b="0" i="0" dirty="0">
                <a:solidFill>
                  <a:srgbClr val="00B0F0"/>
                </a:solidFill>
                <a:effectLst/>
                <a:latin typeface="Times New Roman" panose="02020603050405020304" pitchFamily="18" charset="0"/>
                <a:cs typeface="Times New Roman" panose="02020603050405020304" pitchFamily="18" charset="0"/>
              </a:rPr>
            </a:br>
            <a:r>
              <a:rPr lang="uk-UA" b="0" i="0" dirty="0">
                <a:solidFill>
                  <a:srgbClr val="00B0F0"/>
                </a:solidFill>
                <a:effectLst/>
                <a:latin typeface="Times New Roman" panose="02020603050405020304" pitchFamily="18" charset="0"/>
                <a:cs typeface="Times New Roman" panose="02020603050405020304" pitchFamily="18" charset="0"/>
              </a:rPr>
              <a:t>Для маленьких кімнат варто обирати шпалери із дрібним малюнком, який дозволить візуально розширити простір. Великі візерунки візуально зменшують приміщення, особливо якщо вони яскравих контрастних кольорів. Також для цього ефекту можна використовувати шпалери в смужку або з вертикальним малюнком, які до того ж візуально піднімають стелю.</a:t>
            </a:r>
            <a:br>
              <a:rPr lang="uk-UA" b="0" i="0" dirty="0">
                <a:solidFill>
                  <a:srgbClr val="00B0F0"/>
                </a:solidFill>
                <a:effectLst/>
                <a:latin typeface="Times New Roman" panose="02020603050405020304" pitchFamily="18" charset="0"/>
                <a:cs typeface="Times New Roman" panose="02020603050405020304" pitchFamily="18" charset="0"/>
              </a:rPr>
            </a:br>
            <a:endParaRPr lang="uk-UA" dirty="0">
              <a:solidFill>
                <a:srgbClr val="00B0F0"/>
              </a:solidFill>
              <a:latin typeface="Times New Roman" panose="02020603050405020304" pitchFamily="18" charset="0"/>
              <a:cs typeface="Times New Roman" panose="02020603050405020304" pitchFamily="18" charset="0"/>
            </a:endParaRPr>
          </a:p>
        </p:txBody>
      </p:sp>
      <p:pic>
        <p:nvPicPr>
          <p:cNvPr id="4" name="Рисунок 3" descr="Зображення, що містить текст, у приміщенні, дизайн інтер’єру, стіна&#10;&#10;Вміст, створений ШІ, може бути неправильним.">
            <a:extLst>
              <a:ext uri="{FF2B5EF4-FFF2-40B4-BE49-F238E27FC236}">
                <a16:creationId xmlns:a16="http://schemas.microsoft.com/office/drawing/2014/main" id="{C53D9AA5-6E58-E18F-A699-B8579117AC76}"/>
              </a:ext>
            </a:extLst>
          </p:cNvPr>
          <p:cNvPicPr>
            <a:picLocks noChangeAspect="1"/>
          </p:cNvPicPr>
          <p:nvPr/>
        </p:nvPicPr>
        <p:blipFill>
          <a:blip r:embed="rId2"/>
          <a:stretch>
            <a:fillRect/>
          </a:stretch>
        </p:blipFill>
        <p:spPr>
          <a:xfrm>
            <a:off x="7021584" y="554182"/>
            <a:ext cx="4077051" cy="2416435"/>
          </a:xfrm>
          <a:prstGeom prst="rect">
            <a:avLst/>
          </a:prstGeom>
        </p:spPr>
      </p:pic>
      <p:pic>
        <p:nvPicPr>
          <p:cNvPr id="5" name="Рисунок 4">
            <a:extLst>
              <a:ext uri="{FF2B5EF4-FFF2-40B4-BE49-F238E27FC236}">
                <a16:creationId xmlns:a16="http://schemas.microsoft.com/office/drawing/2014/main" id="{3266DAA5-D7E3-435F-9F4B-93B629DFF5BF}"/>
              </a:ext>
            </a:extLst>
          </p:cNvPr>
          <p:cNvPicPr>
            <a:picLocks noChangeAspect="1"/>
          </p:cNvPicPr>
          <p:nvPr/>
        </p:nvPicPr>
        <p:blipFill>
          <a:blip r:embed="rId3"/>
          <a:stretch>
            <a:fillRect/>
          </a:stretch>
        </p:blipFill>
        <p:spPr>
          <a:xfrm>
            <a:off x="9253057" y="3955886"/>
            <a:ext cx="2483141" cy="2416435"/>
          </a:xfrm>
          <a:prstGeom prst="rect">
            <a:avLst/>
          </a:prstGeom>
        </p:spPr>
      </p:pic>
      <p:pic>
        <p:nvPicPr>
          <p:cNvPr id="7" name="Рисунок 6">
            <a:extLst>
              <a:ext uri="{FF2B5EF4-FFF2-40B4-BE49-F238E27FC236}">
                <a16:creationId xmlns:a16="http://schemas.microsoft.com/office/drawing/2014/main" id="{36FFAD26-ED10-4687-BB89-415A7B25377C}"/>
              </a:ext>
            </a:extLst>
          </p:cNvPr>
          <p:cNvPicPr>
            <a:picLocks noChangeAspect="1"/>
          </p:cNvPicPr>
          <p:nvPr/>
        </p:nvPicPr>
        <p:blipFill>
          <a:blip r:embed="rId4"/>
          <a:stretch>
            <a:fillRect/>
          </a:stretch>
        </p:blipFill>
        <p:spPr>
          <a:xfrm>
            <a:off x="6433711" y="3080527"/>
            <a:ext cx="2550897" cy="2590429"/>
          </a:xfrm>
          <a:prstGeom prst="rect">
            <a:avLst/>
          </a:prstGeom>
        </p:spPr>
      </p:pic>
    </p:spTree>
    <p:extLst>
      <p:ext uri="{BB962C8B-B14F-4D97-AF65-F5344CB8AC3E}">
        <p14:creationId xmlns:p14="http://schemas.microsoft.com/office/powerpoint/2010/main" val="223173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6DAA6F-FA61-4024-95D5-F5BE34C3C517}"/>
              </a:ext>
            </a:extLst>
          </p:cNvPr>
          <p:cNvSpPr txBox="1"/>
          <p:nvPr/>
        </p:nvSpPr>
        <p:spPr>
          <a:xfrm>
            <a:off x="535709" y="849745"/>
            <a:ext cx="8737600" cy="4374916"/>
          </a:xfrm>
          <a:prstGeom prst="rect">
            <a:avLst/>
          </a:prstGeom>
          <a:noFill/>
        </p:spPr>
        <p:txBody>
          <a:bodyPr wrap="square">
            <a:spAutoFit/>
          </a:bodyPr>
          <a:lstStyle/>
          <a:p>
            <a:pPr>
              <a:lnSpc>
                <a:spcPct val="107000"/>
              </a:lnSpc>
              <a:spcAft>
                <a:spcPts val="800"/>
              </a:spcAft>
            </a:pPr>
            <a:r>
              <a:rPr lang="uk-UA" sz="3200" b="1" dirty="0">
                <a:solidFill>
                  <a:srgbClr val="FFFF00"/>
                </a:solidFill>
                <a:latin typeface="Times New Roman" panose="02020603050405020304" pitchFamily="18" charset="0"/>
                <a:cs typeface="Times New Roman" panose="02020603050405020304" pitchFamily="18" charset="0"/>
              </a:rPr>
              <a:t>                   3. Залежно від типу шпалер є</a:t>
            </a:r>
          </a:p>
          <a:p>
            <a:pPr marL="342900" lvl="0" indent="-342900">
              <a:lnSpc>
                <a:spcPct val="107000"/>
              </a:lnSpc>
              <a:spcAft>
                <a:spcPts val="1200"/>
              </a:spcAft>
              <a:buSzPts val="1000"/>
              <a:buFont typeface="Symbol" panose="05050102010706020507" pitchFamily="18" charset="2"/>
              <a:buChar char=""/>
              <a:tabLst>
                <a:tab pos="457200" algn="l"/>
              </a:tabLst>
            </a:pPr>
            <a:r>
              <a:rPr lang="uk-UA" sz="3200" b="1" dirty="0">
                <a:solidFill>
                  <a:srgbClr val="00B0F0"/>
                </a:solidFill>
                <a:latin typeface="Times New Roman" panose="02020603050405020304" pitchFamily="18" charset="0"/>
                <a:cs typeface="Times New Roman" panose="02020603050405020304" pitchFamily="18" charset="0"/>
              </a:rPr>
              <a:t>клей для паперових шпалер: це найпростіший і найдоступніший варіант, зазвичай на основі крохмалю з спеціальними добавками (КМЦ). Він має слабшу адгезію порівняно з іншими видами і підходить виключно для легких паперових шпалер.</a:t>
            </a:r>
          </a:p>
        </p:txBody>
      </p:sp>
      <p:pic>
        <p:nvPicPr>
          <p:cNvPr id="3" name="Рисунок 2">
            <a:extLst>
              <a:ext uri="{FF2B5EF4-FFF2-40B4-BE49-F238E27FC236}">
                <a16:creationId xmlns:a16="http://schemas.microsoft.com/office/drawing/2014/main" id="{7EA6DF27-EC23-4F74-AEF9-085A1C427208}"/>
              </a:ext>
            </a:extLst>
          </p:cNvPr>
          <p:cNvPicPr>
            <a:picLocks noChangeAspect="1"/>
          </p:cNvPicPr>
          <p:nvPr/>
        </p:nvPicPr>
        <p:blipFill>
          <a:blip r:embed="rId2"/>
          <a:stretch>
            <a:fillRect/>
          </a:stretch>
        </p:blipFill>
        <p:spPr>
          <a:xfrm>
            <a:off x="9051635" y="3429000"/>
            <a:ext cx="2604656" cy="2870200"/>
          </a:xfrm>
          <a:prstGeom prst="rect">
            <a:avLst/>
          </a:prstGeom>
        </p:spPr>
      </p:pic>
    </p:spTree>
    <p:extLst>
      <p:ext uri="{BB962C8B-B14F-4D97-AF65-F5344CB8AC3E}">
        <p14:creationId xmlns:p14="http://schemas.microsoft.com/office/powerpoint/2010/main" val="48624238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8_TF10001108_Win32" id="{A6C82332-7310-498C-B6D2-964A150B4743}" vid="{61805DAE-6AD7-4FF3-A685-B4503C9B8E3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{5B7FA409-F6C6-4253-966C-3B15CFC30BD3}TF2989475c-5427-4edb-9ec1-00f4ce72165b0cf5bebf_win32-3336a5ed0693</Template>
  <TotalTime>395</TotalTime>
  <Words>830</Words>
  <Application>Microsoft Office PowerPoint</Application>
  <PresentationFormat>Широкий екран</PresentationFormat>
  <Paragraphs>74</Paragraphs>
  <Slides>24</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24</vt:i4>
      </vt:variant>
    </vt:vector>
  </HeadingPairs>
  <TitlesOfParts>
    <vt:vector size="31" baseType="lpstr">
      <vt:lpstr>Arial</vt:lpstr>
      <vt:lpstr>Calibri</vt:lpstr>
      <vt:lpstr>Segoe UI</vt:lpstr>
      <vt:lpstr>Segoe UI Light</vt:lpstr>
      <vt:lpstr>Symbol</vt:lpstr>
      <vt:lpstr>Times New Roman</vt:lpstr>
      <vt:lpstr>WelcomeDoc</vt:lpstr>
      <vt:lpstr>Презентація PowerPoint</vt:lpstr>
      <vt:lpstr>I. Мозковий штурм: «Думаємо – відповідаємо!»</vt:lpstr>
      <vt:lpstr>1. Шпалери – це рулонний матеріал для обклеювання стін і стелі </vt:lpstr>
      <vt:lpstr>2. Основні види шпалер включають паперові, флізелінові, вінілові, текстильні.                                       Паперові шпалери Особливості: найдоступніший варіант, екологічні, пропускають повітря. Недоліки: недостатньо міцні, бояться вологи, не підходять для вологих приміщень. </vt:lpstr>
      <vt:lpstr>Презентація PowerPoint</vt:lpstr>
      <vt:lpstr>Презентація PowerPoint</vt:lpstr>
      <vt:lpstr>Презентація PowerPoint</vt:lpstr>
      <vt:lpstr>ВИБІР МАЛЮНКА Й ВІЗЕРУНКА Для маленьких кімнат варто обирати шпалери із дрібним малюнком, який дозволить візуально розширити простір. Великі візерунки візуально зменшують приміщення, особливо якщо вони яскравих контрастних кольорів. Також для цього ефекту можна використовувати шпалери в смужку або з вертикальним малюнком, які до того ж візуально піднімають стелю.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II. 3.Завдання: перегляньте запропоновані вам різні види шпалер, зверніть увагу вони пронумеровані. Запишіть під якими номерами прості шпалери потім вінілові далі флізілінові і текстильні </vt:lpstr>
      <vt:lpstr>                         III.Тести по темі «Шпалери»</vt:lpstr>
      <vt:lpstr>Презентація PowerPoint</vt:lpstr>
      <vt:lpstr>   3.Від чого залежить вибір клейової суміші: варіанти відповідей  а)виду шпалер  б) зв'язуючої клейової суміші  в)виду поверхні</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 вітає PowerPoint</dc:title>
  <dc:creator>ADMIN</dc:creator>
  <cp:keywords/>
  <cp:lastModifiedBy>ADMIN</cp:lastModifiedBy>
  <cp:revision>12</cp:revision>
  <dcterms:created xsi:type="dcterms:W3CDTF">2025-11-18T08:45:00Z</dcterms:created>
  <dcterms:modified xsi:type="dcterms:W3CDTF">2025-11-27T11:50:35Z</dcterms:modified>
  <cp:version/>
</cp:coreProperties>
</file>