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72" r:id="rId4"/>
    <p:sldId id="299" r:id="rId5"/>
    <p:sldId id="262" r:id="rId6"/>
    <p:sldId id="259" r:id="rId7"/>
    <p:sldId id="265" r:id="rId8"/>
    <p:sldId id="266" r:id="rId9"/>
    <p:sldId id="297" r:id="rId10"/>
    <p:sldId id="267" r:id="rId11"/>
    <p:sldId id="318" r:id="rId12"/>
    <p:sldId id="305" r:id="rId13"/>
    <p:sldId id="314" r:id="rId14"/>
    <p:sldId id="313" r:id="rId15"/>
    <p:sldId id="312" r:id="rId16"/>
    <p:sldId id="310" r:id="rId17"/>
    <p:sldId id="311" r:id="rId18"/>
    <p:sldId id="271" r:id="rId19"/>
    <p:sldId id="316" r:id="rId20"/>
    <p:sldId id="315" r:id="rId21"/>
    <p:sldId id="268" r:id="rId22"/>
    <p:sldId id="317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57" r:id="rId31"/>
    <p:sldId id="264" r:id="rId32"/>
    <p:sldId id="298" r:id="rId33"/>
    <p:sldId id="280" r:id="rId34"/>
    <p:sldId id="263" r:id="rId35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17" autoAdjust="0"/>
  </p:normalViewPr>
  <p:slideViewPr>
    <p:cSldViewPr>
      <p:cViewPr varScale="1">
        <p:scale>
          <a:sx n="81" d="100"/>
          <a:sy n="81" d="100"/>
        </p:scale>
        <p:origin x="149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 rot="21285396">
            <a:off x="1433344" y="1989312"/>
            <a:ext cx="6120680" cy="3094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</a:rPr>
              <a:t>Урок</a:t>
            </a:r>
          </a:p>
          <a:p>
            <a:pPr algn="ctr"/>
            <a:r>
              <a:rPr lang="ru-RU" sz="7200" b="1" dirty="0" err="1">
                <a:solidFill>
                  <a:srgbClr val="FF0000"/>
                </a:solidFill>
              </a:rPr>
              <a:t>у</a:t>
            </a:r>
            <a:r>
              <a:rPr lang="ru-RU" sz="7200" b="1" dirty="0" err="1" smtClean="0">
                <a:solidFill>
                  <a:srgbClr val="FF0000"/>
                </a:solidFill>
              </a:rPr>
              <a:t>країнської</a:t>
            </a:r>
            <a:r>
              <a:rPr lang="ru-RU" sz="7200" b="1" dirty="0" smtClean="0">
                <a:solidFill>
                  <a:srgbClr val="FF0000"/>
                </a:solidFill>
              </a:rPr>
              <a:t> </a:t>
            </a:r>
            <a:r>
              <a:rPr lang="ru-RU" sz="7200" b="1" dirty="0" err="1" smtClean="0">
                <a:solidFill>
                  <a:srgbClr val="FF0000"/>
                </a:solidFill>
              </a:rPr>
              <a:t>літератури</a:t>
            </a:r>
            <a:endParaRPr lang="ru-RU" sz="7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7200" b="1" dirty="0" smtClean="0">
                <a:solidFill>
                  <a:srgbClr val="FF0000"/>
                </a:solidFill>
              </a:rPr>
              <a:t>у 7 </a:t>
            </a:r>
            <a:r>
              <a:rPr lang="ru-RU" sz="7200" b="1" dirty="0" err="1" smtClean="0">
                <a:solidFill>
                  <a:srgbClr val="FF0000"/>
                </a:solidFill>
              </a:rPr>
              <a:t>класі</a:t>
            </a:r>
            <a:endParaRPr lang="ru-RU" sz="7200" b="1" dirty="0" smtClean="0">
              <a:solidFill>
                <a:srgbClr val="FF0000"/>
              </a:solidFill>
            </a:endParaRPr>
          </a:p>
          <a:p>
            <a:pPr algn="ctr"/>
            <a:endParaRPr lang="ru-RU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08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92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-468560" y="260648"/>
            <a:ext cx="7920880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rgbClr val="FF0000"/>
                </a:solidFill>
              </a:rPr>
              <a:t>ОПОВІДАННЯ - 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412776"/>
            <a:ext cx="7344816" cy="4968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 smtClean="0">
                <a:solidFill>
                  <a:schemeClr val="tx1"/>
                </a:solidFill>
              </a:rPr>
              <a:t>1.Зображення </a:t>
            </a:r>
            <a:r>
              <a:rPr lang="ru-RU" sz="4800" b="1" dirty="0" err="1" smtClean="0">
                <a:solidFill>
                  <a:schemeClr val="tx1"/>
                </a:solidFill>
              </a:rPr>
              <a:t>одн</a:t>
            </a:r>
            <a:r>
              <a:rPr lang="ru-RU" sz="3600" b="1" dirty="0" err="1" smtClean="0">
                <a:solidFill>
                  <a:schemeClr val="tx1"/>
                </a:solidFill>
              </a:rPr>
              <a:t>ІЄЇ</a:t>
            </a:r>
            <a:r>
              <a:rPr lang="ru-RU" sz="4800" b="1" dirty="0" smtClean="0">
                <a:solidFill>
                  <a:schemeClr val="tx1"/>
                </a:solidFill>
              </a:rPr>
              <a:t> </a:t>
            </a:r>
            <a:r>
              <a:rPr lang="ru-RU" sz="4800" b="1" dirty="0" err="1" smtClean="0">
                <a:solidFill>
                  <a:schemeClr val="tx1"/>
                </a:solidFill>
              </a:rPr>
              <a:t>події</a:t>
            </a:r>
            <a:r>
              <a:rPr lang="ru-RU" sz="4800" b="1" dirty="0" smtClean="0">
                <a:solidFill>
                  <a:schemeClr val="tx1"/>
                </a:solidFill>
              </a:rPr>
              <a:t> </a:t>
            </a:r>
            <a:r>
              <a:rPr lang="ru-RU" sz="4800" b="1" dirty="0" err="1">
                <a:solidFill>
                  <a:schemeClr val="tx1"/>
                </a:solidFill>
              </a:rPr>
              <a:t>і</a:t>
            </a:r>
            <a:r>
              <a:rPr lang="ru-RU" sz="4800" b="1" dirty="0" err="1" smtClean="0">
                <a:solidFill>
                  <a:schemeClr val="tx1"/>
                </a:solidFill>
              </a:rPr>
              <a:t>з</a:t>
            </a:r>
            <a:r>
              <a:rPr lang="ru-RU" sz="4800" b="1" dirty="0" smtClean="0">
                <a:solidFill>
                  <a:schemeClr val="tx1"/>
                </a:solidFill>
              </a:rPr>
              <a:t> </a:t>
            </a:r>
            <a:r>
              <a:rPr lang="ru-RU" sz="4800" b="1" dirty="0" err="1">
                <a:solidFill>
                  <a:schemeClr val="tx1"/>
                </a:solidFill>
              </a:rPr>
              <a:t>життя</a:t>
            </a:r>
            <a:r>
              <a:rPr lang="ru-RU" sz="4800" b="1" dirty="0">
                <a:solidFill>
                  <a:schemeClr val="tx1"/>
                </a:solidFill>
              </a:rPr>
              <a:t> головного героя. </a:t>
            </a:r>
          </a:p>
          <a:p>
            <a:r>
              <a:rPr lang="ru-RU" sz="4800" b="1" dirty="0" smtClean="0">
                <a:solidFill>
                  <a:schemeClr val="tx1"/>
                </a:solidFill>
              </a:rPr>
              <a:t>2.Невелика </a:t>
            </a:r>
            <a:r>
              <a:rPr lang="ru-RU" sz="4800" b="1" dirty="0" err="1">
                <a:solidFill>
                  <a:schemeClr val="tx1"/>
                </a:solidFill>
              </a:rPr>
              <a:t>кількість</a:t>
            </a:r>
            <a:r>
              <a:rPr lang="ru-RU" sz="4800" b="1" dirty="0">
                <a:solidFill>
                  <a:schemeClr val="tx1"/>
                </a:solidFill>
              </a:rPr>
              <a:t> </a:t>
            </a:r>
            <a:r>
              <a:rPr lang="ru-RU" sz="4800" b="1" dirty="0" err="1">
                <a:solidFill>
                  <a:schemeClr val="tx1"/>
                </a:solidFill>
              </a:rPr>
              <a:t>дійових</a:t>
            </a:r>
            <a:r>
              <a:rPr lang="ru-RU" sz="4800" b="1" dirty="0">
                <a:solidFill>
                  <a:schemeClr val="tx1"/>
                </a:solidFill>
              </a:rPr>
              <a:t> </a:t>
            </a:r>
            <a:r>
              <a:rPr lang="ru-RU" sz="4800" b="1" dirty="0" err="1">
                <a:solidFill>
                  <a:schemeClr val="tx1"/>
                </a:solidFill>
              </a:rPr>
              <a:t>осіб</a:t>
            </a:r>
            <a:r>
              <a:rPr lang="ru-RU" sz="4800" b="1" dirty="0">
                <a:solidFill>
                  <a:schemeClr val="tx1"/>
                </a:solidFill>
              </a:rPr>
              <a:t>.</a:t>
            </a:r>
          </a:p>
          <a:p>
            <a:r>
              <a:rPr lang="ru-RU" sz="4800" b="1" dirty="0" smtClean="0">
                <a:solidFill>
                  <a:schemeClr val="tx1"/>
                </a:solidFill>
              </a:rPr>
              <a:t>3.Нетривалий </a:t>
            </a:r>
            <a:r>
              <a:rPr lang="ru-RU" sz="4800" b="1" dirty="0">
                <a:solidFill>
                  <a:schemeClr val="tx1"/>
                </a:solidFill>
              </a:rPr>
              <a:t>час </a:t>
            </a:r>
            <a:r>
              <a:rPr lang="ru-RU" sz="4800" b="1" dirty="0" err="1" smtClean="0">
                <a:solidFill>
                  <a:schemeClr val="tx1"/>
                </a:solidFill>
              </a:rPr>
              <a:t>ді</a:t>
            </a:r>
            <a:r>
              <a:rPr lang="ru-RU" sz="3600" b="1" dirty="0" err="1" smtClean="0">
                <a:solidFill>
                  <a:schemeClr val="tx1"/>
                </a:solidFill>
              </a:rPr>
              <a:t>Й</a:t>
            </a:r>
            <a:r>
              <a:rPr lang="ru-RU" sz="4800" b="1" dirty="0" smtClean="0">
                <a:solidFill>
                  <a:schemeClr val="tx1"/>
                </a:solidFill>
              </a:rPr>
              <a:t>.</a:t>
            </a:r>
            <a:endParaRPr lang="ru-RU" sz="4800" b="1" dirty="0">
              <a:solidFill>
                <a:schemeClr val="tx1"/>
              </a:solidFill>
            </a:endParaRPr>
          </a:p>
          <a:p>
            <a:r>
              <a:rPr lang="ru-RU" sz="4800" b="1" dirty="0" smtClean="0">
                <a:solidFill>
                  <a:schemeClr val="tx1"/>
                </a:solidFill>
              </a:rPr>
              <a:t>4.Невеликий </a:t>
            </a:r>
            <a:r>
              <a:rPr lang="ru-RU" sz="4800" b="1" dirty="0" err="1">
                <a:solidFill>
                  <a:schemeClr val="tx1"/>
                </a:solidFill>
              </a:rPr>
              <a:t>обсяг</a:t>
            </a:r>
            <a:r>
              <a:rPr lang="ru-RU" sz="4800" b="1" dirty="0">
                <a:solidFill>
                  <a:schemeClr val="tx1"/>
                </a:solidFill>
              </a:rPr>
              <a:t>.</a:t>
            </a:r>
          </a:p>
          <a:p>
            <a:r>
              <a:rPr lang="ru-RU" sz="4800" b="1" dirty="0" smtClean="0">
                <a:solidFill>
                  <a:schemeClr val="tx1"/>
                </a:solidFill>
              </a:rPr>
              <a:t>5.Прозова </a:t>
            </a:r>
            <a:r>
              <a:rPr lang="ru-RU" sz="4800" b="1" dirty="0">
                <a:solidFill>
                  <a:schemeClr val="tx1"/>
                </a:solidFill>
              </a:rPr>
              <a:t>форма.</a:t>
            </a:r>
          </a:p>
        </p:txBody>
      </p:sp>
    </p:spTree>
    <p:extLst>
      <p:ext uri="{BB962C8B-B14F-4D97-AF65-F5344CB8AC3E}">
        <p14:creationId xmlns:p14="http://schemas.microsoft.com/office/powerpoint/2010/main" val="172440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9672" y="2274838"/>
            <a:ext cx="5238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оповідання «Вірний»</a:t>
            </a:r>
          </a:p>
          <a:p>
            <a:pPr algn="ctr"/>
            <a:endParaRPr lang="uk-U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36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9672" y="2274838"/>
            <a:ext cx="5238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оповідання «Вірний»</a:t>
            </a:r>
          </a:p>
          <a:p>
            <a:pPr algn="ctr"/>
            <a:endParaRPr lang="uk-U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/>
              <a:t>1. Тимко </a:t>
            </a:r>
            <a:r>
              <a:rPr lang="ru-RU" sz="2400" dirty="0" err="1"/>
              <a:t>кривдить</a:t>
            </a:r>
            <a:r>
              <a:rPr lang="ru-RU" sz="2400" dirty="0"/>
              <a:t> </a:t>
            </a:r>
            <a:r>
              <a:rPr lang="ru-RU" sz="2400" dirty="0" err="1"/>
              <a:t>цуценя</a:t>
            </a:r>
            <a:r>
              <a:rPr lang="uk-UA" sz="2400" dirty="0" smtClean="0"/>
              <a:t>.</a:t>
            </a:r>
            <a:endParaRPr lang="uk-UA" sz="2400" dirty="0"/>
          </a:p>
          <a:p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66960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9672" y="2274838"/>
            <a:ext cx="5238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оповідання «Вірний»</a:t>
            </a:r>
          </a:p>
          <a:p>
            <a:pPr algn="ctr"/>
            <a:endParaRPr lang="uk-U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/>
              <a:t>1. Тимко </a:t>
            </a:r>
            <a:r>
              <a:rPr lang="ru-RU" sz="2400" dirty="0" err="1"/>
              <a:t>кривдить</a:t>
            </a:r>
            <a:r>
              <a:rPr lang="ru-RU" sz="2400" dirty="0"/>
              <a:t> </a:t>
            </a:r>
            <a:r>
              <a:rPr lang="ru-RU" sz="2400" dirty="0" err="1"/>
              <a:t>цуценя</a:t>
            </a:r>
            <a:r>
              <a:rPr lang="uk-UA" sz="2400" dirty="0"/>
              <a:t>.</a:t>
            </a:r>
          </a:p>
          <a:p>
            <a:r>
              <a:rPr lang="ru-RU" sz="2400" dirty="0"/>
              <a:t>2. </a:t>
            </a:r>
            <a:r>
              <a:rPr lang="ru-RU" sz="2400" dirty="0" err="1"/>
              <a:t>Ігор</a:t>
            </a:r>
            <a:r>
              <a:rPr lang="ru-RU" sz="2400" dirty="0"/>
              <a:t> </a:t>
            </a:r>
            <a:r>
              <a:rPr lang="ru-RU" sz="2400" dirty="0" err="1" smtClean="0"/>
              <a:t>захищає</a:t>
            </a:r>
            <a:r>
              <a:rPr lang="ru-RU" sz="2400" dirty="0" smtClean="0"/>
              <a:t> </a:t>
            </a:r>
            <a:r>
              <a:rPr lang="ru-RU" sz="2400" dirty="0" err="1"/>
              <a:t>тварину</a:t>
            </a:r>
            <a:r>
              <a:rPr lang="uk-UA" sz="2400" dirty="0"/>
              <a:t>.</a:t>
            </a:r>
          </a:p>
          <a:p>
            <a:endParaRPr lang="uk-UA" sz="2400" dirty="0"/>
          </a:p>
          <a:p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96013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9672" y="2274838"/>
            <a:ext cx="5238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оповідання «Вірний»</a:t>
            </a:r>
          </a:p>
          <a:p>
            <a:pPr algn="ctr"/>
            <a:endParaRPr lang="uk-U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/>
              <a:t>1. Тимко </a:t>
            </a:r>
            <a:r>
              <a:rPr lang="ru-RU" sz="2400" dirty="0" err="1"/>
              <a:t>кривдить</a:t>
            </a:r>
            <a:r>
              <a:rPr lang="ru-RU" sz="2400" dirty="0"/>
              <a:t> </a:t>
            </a:r>
            <a:r>
              <a:rPr lang="ru-RU" sz="2400" dirty="0" err="1"/>
              <a:t>цуценя</a:t>
            </a:r>
            <a:r>
              <a:rPr lang="uk-UA" sz="2400" dirty="0"/>
              <a:t>.</a:t>
            </a:r>
          </a:p>
          <a:p>
            <a:r>
              <a:rPr lang="ru-RU" sz="2400" dirty="0"/>
              <a:t>2. </a:t>
            </a:r>
            <a:r>
              <a:rPr lang="ru-RU" sz="2400" dirty="0" err="1"/>
              <a:t>Ігор</a:t>
            </a:r>
            <a:r>
              <a:rPr lang="ru-RU" sz="2400" dirty="0"/>
              <a:t> </a:t>
            </a:r>
            <a:r>
              <a:rPr lang="ru-RU" sz="2400" dirty="0" err="1" smtClean="0"/>
              <a:t>захищає</a:t>
            </a:r>
            <a:r>
              <a:rPr lang="ru-RU" sz="2400" dirty="0" smtClean="0"/>
              <a:t> </a:t>
            </a:r>
            <a:r>
              <a:rPr lang="ru-RU" sz="2400" dirty="0" err="1"/>
              <a:t>тварину</a:t>
            </a:r>
            <a:r>
              <a:rPr lang="uk-UA" sz="2400" dirty="0"/>
              <a:t>.</a:t>
            </a:r>
          </a:p>
          <a:p>
            <a:r>
              <a:rPr lang="ru-RU" sz="2400" dirty="0"/>
              <a:t>3. </a:t>
            </a:r>
            <a:r>
              <a:rPr lang="ru-RU" sz="2400" dirty="0" err="1" smtClean="0"/>
              <a:t>Іграшки</a:t>
            </a:r>
            <a:r>
              <a:rPr lang="ru-RU" sz="2400" dirty="0" smtClean="0"/>
              <a:t> за цуцика</a:t>
            </a:r>
            <a:r>
              <a:rPr lang="uk-UA" sz="2400" dirty="0" smtClean="0"/>
              <a:t>.</a:t>
            </a:r>
            <a:endParaRPr lang="uk-UA" sz="2400" dirty="0"/>
          </a:p>
          <a:p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79129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9672" y="2274838"/>
            <a:ext cx="52383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оповідання «Вірний»</a:t>
            </a:r>
          </a:p>
          <a:p>
            <a:pPr algn="ctr"/>
            <a:endParaRPr lang="uk-U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/>
              <a:t>1. Тимко </a:t>
            </a:r>
            <a:r>
              <a:rPr lang="ru-RU" sz="2400" dirty="0" err="1"/>
              <a:t>кривдить</a:t>
            </a:r>
            <a:r>
              <a:rPr lang="ru-RU" sz="2400" dirty="0"/>
              <a:t> </a:t>
            </a:r>
            <a:r>
              <a:rPr lang="ru-RU" sz="2400" dirty="0" err="1"/>
              <a:t>цуценя</a:t>
            </a:r>
            <a:r>
              <a:rPr lang="uk-UA" sz="2400" dirty="0"/>
              <a:t>.</a:t>
            </a:r>
          </a:p>
          <a:p>
            <a:r>
              <a:rPr lang="ru-RU" sz="2400" dirty="0"/>
              <a:t>2. </a:t>
            </a:r>
            <a:r>
              <a:rPr lang="ru-RU" sz="2400" dirty="0" err="1"/>
              <a:t>Ігор</a:t>
            </a:r>
            <a:r>
              <a:rPr lang="ru-RU" sz="2400" dirty="0"/>
              <a:t> </a:t>
            </a:r>
            <a:r>
              <a:rPr lang="ru-RU" sz="2400" dirty="0" err="1" smtClean="0"/>
              <a:t>захищає</a:t>
            </a:r>
            <a:r>
              <a:rPr lang="ru-RU" sz="2400" dirty="0" smtClean="0"/>
              <a:t> </a:t>
            </a:r>
            <a:r>
              <a:rPr lang="ru-RU" sz="2400" dirty="0" err="1"/>
              <a:t>тварину</a:t>
            </a:r>
            <a:r>
              <a:rPr lang="uk-UA" sz="2400" dirty="0"/>
              <a:t>.</a:t>
            </a:r>
          </a:p>
          <a:p>
            <a:r>
              <a:rPr lang="ru-RU" sz="2400" dirty="0"/>
              <a:t>3. </a:t>
            </a:r>
            <a:r>
              <a:rPr lang="ru-RU" sz="2400" dirty="0" err="1" smtClean="0"/>
              <a:t>Іграшки</a:t>
            </a:r>
            <a:r>
              <a:rPr lang="ru-RU" sz="2400" dirty="0" smtClean="0"/>
              <a:t> за цуцика</a:t>
            </a:r>
            <a:r>
              <a:rPr lang="uk-UA" sz="2400" dirty="0" smtClean="0"/>
              <a:t>.</a:t>
            </a:r>
            <a:endParaRPr lang="uk-UA" sz="2400" dirty="0"/>
          </a:p>
          <a:p>
            <a:r>
              <a:rPr lang="uk-UA" sz="2400" dirty="0"/>
              <a:t>4. Облаштування житла </a:t>
            </a:r>
            <a:r>
              <a:rPr lang="uk-UA" sz="2400" dirty="0"/>
              <a:t> </a:t>
            </a:r>
            <a:r>
              <a:rPr lang="uk-UA" sz="2400" dirty="0" smtClean="0"/>
              <a:t>песик</a:t>
            </a:r>
            <a:r>
              <a:rPr lang="uk-UA" sz="2400" dirty="0" smtClean="0"/>
              <a:t>а</a:t>
            </a:r>
            <a:r>
              <a:rPr lang="uk-UA" sz="2400" dirty="0"/>
              <a:t>.</a:t>
            </a:r>
          </a:p>
          <a:p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519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9672" y="2274838"/>
            <a:ext cx="52383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оповідання «Вірний»</a:t>
            </a:r>
          </a:p>
          <a:p>
            <a:pPr algn="ctr"/>
            <a:endParaRPr lang="uk-U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/>
              <a:t>1. Тимко </a:t>
            </a:r>
            <a:r>
              <a:rPr lang="ru-RU" sz="2400" dirty="0" err="1"/>
              <a:t>кривдить</a:t>
            </a:r>
            <a:r>
              <a:rPr lang="ru-RU" sz="2400" dirty="0"/>
              <a:t> </a:t>
            </a:r>
            <a:r>
              <a:rPr lang="ru-RU" sz="2400" dirty="0" err="1"/>
              <a:t>цуценя</a:t>
            </a:r>
            <a:r>
              <a:rPr lang="uk-UA" sz="2400" dirty="0"/>
              <a:t>.</a:t>
            </a:r>
          </a:p>
          <a:p>
            <a:r>
              <a:rPr lang="ru-RU" sz="2400" dirty="0"/>
              <a:t>2. </a:t>
            </a:r>
            <a:r>
              <a:rPr lang="ru-RU" sz="2400" dirty="0" err="1"/>
              <a:t>Ігор</a:t>
            </a:r>
            <a:r>
              <a:rPr lang="ru-RU" sz="2400" dirty="0"/>
              <a:t> </a:t>
            </a:r>
            <a:r>
              <a:rPr lang="ru-RU" sz="2400" dirty="0" err="1" smtClean="0"/>
              <a:t>захищає</a:t>
            </a:r>
            <a:r>
              <a:rPr lang="ru-RU" sz="2400" dirty="0" smtClean="0"/>
              <a:t> </a:t>
            </a:r>
            <a:r>
              <a:rPr lang="ru-RU" sz="2400" dirty="0" err="1"/>
              <a:t>тварину</a:t>
            </a:r>
            <a:r>
              <a:rPr lang="uk-UA" sz="2400" dirty="0"/>
              <a:t>.</a:t>
            </a:r>
          </a:p>
          <a:p>
            <a:r>
              <a:rPr lang="ru-RU" sz="2400" dirty="0"/>
              <a:t>3. </a:t>
            </a:r>
            <a:r>
              <a:rPr lang="ru-RU" sz="2400" dirty="0" err="1" smtClean="0"/>
              <a:t>Іграшки</a:t>
            </a:r>
            <a:r>
              <a:rPr lang="ru-RU" sz="2400" dirty="0" smtClean="0"/>
              <a:t> за цуцика</a:t>
            </a:r>
            <a:r>
              <a:rPr lang="uk-UA" sz="2400" dirty="0" smtClean="0"/>
              <a:t>.</a:t>
            </a:r>
            <a:endParaRPr lang="uk-UA" sz="2400" dirty="0"/>
          </a:p>
          <a:p>
            <a:r>
              <a:rPr lang="uk-UA" sz="2400" dirty="0"/>
              <a:t>4. Облаштування житла </a:t>
            </a:r>
            <a:r>
              <a:rPr lang="uk-UA" sz="2400" dirty="0"/>
              <a:t> </a:t>
            </a:r>
            <a:r>
              <a:rPr lang="uk-UA" sz="2400" dirty="0" smtClean="0"/>
              <a:t>песик</a:t>
            </a:r>
            <a:r>
              <a:rPr lang="uk-UA" sz="2400" dirty="0" smtClean="0"/>
              <a:t>а</a:t>
            </a:r>
            <a:r>
              <a:rPr lang="uk-UA" sz="2400" dirty="0"/>
              <a:t>.</a:t>
            </a:r>
          </a:p>
          <a:p>
            <a:r>
              <a:rPr lang="uk-UA" sz="2400" dirty="0"/>
              <a:t>5. Екзамен для Вірного</a:t>
            </a:r>
            <a:r>
              <a:rPr lang="uk-UA" sz="2400" dirty="0" smtClean="0"/>
              <a:t>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08756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9672" y="2274838"/>
            <a:ext cx="52383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оповідання «Вірний»</a:t>
            </a:r>
          </a:p>
          <a:p>
            <a:pPr algn="ctr"/>
            <a:endParaRPr lang="uk-UA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/>
              <a:t>1. Тимко </a:t>
            </a:r>
            <a:r>
              <a:rPr lang="ru-RU" sz="2400" dirty="0" err="1"/>
              <a:t>кривдить</a:t>
            </a:r>
            <a:r>
              <a:rPr lang="ru-RU" sz="2400" dirty="0"/>
              <a:t> </a:t>
            </a:r>
            <a:r>
              <a:rPr lang="ru-RU" sz="2400" dirty="0" err="1"/>
              <a:t>цуценя</a:t>
            </a:r>
            <a:r>
              <a:rPr lang="uk-UA" sz="2400" dirty="0"/>
              <a:t>.</a:t>
            </a:r>
          </a:p>
          <a:p>
            <a:r>
              <a:rPr lang="ru-RU" sz="2400" dirty="0"/>
              <a:t>2. </a:t>
            </a:r>
            <a:r>
              <a:rPr lang="ru-RU" sz="2400" dirty="0" err="1"/>
              <a:t>Ігор</a:t>
            </a:r>
            <a:r>
              <a:rPr lang="ru-RU" sz="2400" dirty="0"/>
              <a:t> </a:t>
            </a:r>
            <a:r>
              <a:rPr lang="ru-RU" sz="2400" dirty="0" err="1" smtClean="0"/>
              <a:t>захищає</a:t>
            </a:r>
            <a:r>
              <a:rPr lang="ru-RU" sz="2400" dirty="0" smtClean="0"/>
              <a:t> </a:t>
            </a:r>
            <a:r>
              <a:rPr lang="ru-RU" sz="2400" dirty="0" err="1"/>
              <a:t>тварину</a:t>
            </a:r>
            <a:r>
              <a:rPr lang="uk-UA" sz="2400" dirty="0"/>
              <a:t>.</a:t>
            </a:r>
          </a:p>
          <a:p>
            <a:r>
              <a:rPr lang="ru-RU" sz="2400" dirty="0"/>
              <a:t>3. </a:t>
            </a:r>
            <a:r>
              <a:rPr lang="ru-RU" sz="2400" dirty="0" err="1" smtClean="0"/>
              <a:t>Іграшки</a:t>
            </a:r>
            <a:r>
              <a:rPr lang="ru-RU" sz="2400" dirty="0" smtClean="0"/>
              <a:t> за цуцика</a:t>
            </a:r>
            <a:r>
              <a:rPr lang="uk-UA" sz="2400" dirty="0" smtClean="0"/>
              <a:t>.</a:t>
            </a:r>
            <a:endParaRPr lang="uk-UA" sz="2400" dirty="0"/>
          </a:p>
          <a:p>
            <a:r>
              <a:rPr lang="uk-UA" sz="2400" dirty="0"/>
              <a:t>4. Облаштування житла </a:t>
            </a:r>
            <a:r>
              <a:rPr lang="uk-UA" sz="2400" dirty="0"/>
              <a:t> </a:t>
            </a:r>
            <a:r>
              <a:rPr lang="uk-UA" sz="2400" dirty="0" smtClean="0"/>
              <a:t>песик</a:t>
            </a:r>
            <a:r>
              <a:rPr lang="uk-UA" sz="2400" dirty="0" smtClean="0"/>
              <a:t>а</a:t>
            </a:r>
            <a:r>
              <a:rPr lang="uk-UA" sz="2400" dirty="0"/>
              <a:t>.</a:t>
            </a:r>
          </a:p>
          <a:p>
            <a:r>
              <a:rPr lang="uk-UA" sz="2400" dirty="0"/>
              <a:t>5. Екзамен для Вірного.</a:t>
            </a:r>
          </a:p>
          <a:p>
            <a:r>
              <a:rPr lang="ru-RU" sz="2400" dirty="0"/>
              <a:t>6. </a:t>
            </a:r>
            <a:r>
              <a:rPr lang="ru-RU" sz="2400" dirty="0" err="1"/>
              <a:t>Від'їзд</a:t>
            </a:r>
            <a:r>
              <a:rPr lang="ru-RU" sz="2400" dirty="0"/>
              <a:t> </a:t>
            </a:r>
            <a:r>
              <a:rPr lang="uk-UA" sz="2400" dirty="0"/>
              <a:t>Ігоря </a:t>
            </a:r>
            <a:r>
              <a:rPr lang="uk-UA" sz="2400" dirty="0" smtClean="0"/>
              <a:t>до міста</a:t>
            </a:r>
            <a:r>
              <a:rPr lang="ru-RU" sz="2400" dirty="0" smtClean="0"/>
              <a:t>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5264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840" cy="6867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20688"/>
            <a:ext cx="7488832" cy="5040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8800" b="1" dirty="0" smtClean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0696"/>
            <a:ext cx="5691863" cy="53598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11760" y="5581908"/>
            <a:ext cx="3969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Релаксаційна вправа «КВІТКА ДОБРА»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4355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434127"/>
              </p:ext>
            </p:extLst>
          </p:nvPr>
        </p:nvGraphicFramePr>
        <p:xfrm>
          <a:off x="179511" y="84948"/>
          <a:ext cx="8784976" cy="20576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84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14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800"/>
                        </a:spcAft>
                      </a:pPr>
                      <a:r>
                        <a:rPr lang="ru-RU" sz="4000" b="1" dirty="0" err="1">
                          <a:solidFill>
                            <a:schemeClr val="tx1"/>
                          </a:solidFill>
                          <a:effectLst/>
                        </a:rPr>
                        <a:t>Спільне</a:t>
                      </a:r>
                      <a:endParaRPr lang="ru-RU" sz="4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7595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1800"/>
                        </a:spcAft>
                        <a:buFont typeface="Arial" panose="020B0604020202020204" pitchFamily="34" charset="0"/>
                        <a:buNone/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36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9144000" cy="6852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28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030181"/>
              </p:ext>
            </p:extLst>
          </p:nvPr>
        </p:nvGraphicFramePr>
        <p:xfrm>
          <a:off x="179511" y="84948"/>
          <a:ext cx="8784976" cy="37109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84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14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800"/>
                        </a:spcAft>
                      </a:pPr>
                      <a:r>
                        <a:rPr lang="ru-RU" sz="4000" b="1" dirty="0" err="1">
                          <a:solidFill>
                            <a:schemeClr val="tx1"/>
                          </a:solidFill>
                          <a:effectLst/>
                        </a:rPr>
                        <a:t>Спільне</a:t>
                      </a:r>
                      <a:endParaRPr lang="ru-RU" sz="4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7595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1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    Одного </a:t>
                      </a:r>
                      <a:r>
                        <a:rPr lang="ru-RU" sz="2000" b="1" dirty="0" err="1">
                          <a:solidFill>
                            <a:schemeClr val="tx1"/>
                          </a:solidFill>
                          <a:effectLst/>
                        </a:rPr>
                        <a:t>віку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; 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1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   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цікавляться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chemeClr val="tx1"/>
                          </a:solidFill>
                          <a:effectLst/>
                        </a:rPr>
                        <a:t>тваринами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, птахами; 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1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   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допитливі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; 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1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   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прагнуть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до </a:t>
                      </a:r>
                      <a:r>
                        <a:rPr lang="ru-RU" sz="2000" b="1" dirty="0" err="1">
                          <a:solidFill>
                            <a:schemeClr val="tx1"/>
                          </a:solidFill>
                          <a:effectLst/>
                        </a:rPr>
                        <a:t>спілкування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 з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однолітками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; 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1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   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мають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бажання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дружити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;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spcAft>
                          <a:spcPts val="1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    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майстровиті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вміють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chemeClr val="tx1"/>
                          </a:solidFill>
                          <a:effectLst/>
                        </a:rPr>
                        <a:t>власноруч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chemeClr val="tx1"/>
                          </a:solidFill>
                          <a:effectLst/>
                        </a:rPr>
                        <a:t>виготовляти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chemeClr val="tx1"/>
                          </a:solidFill>
                          <a:effectLst/>
                        </a:rPr>
                        <a:t>різні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chemeClr val="tx1"/>
                          </a:solidFill>
                          <a:effectLst/>
                        </a:rPr>
                        <a:t>корисні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chemeClr val="tx1"/>
                          </a:solidFill>
                          <a:effectLst/>
                        </a:rPr>
                        <a:t>речі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600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604826"/>
              </p:ext>
            </p:extLst>
          </p:nvPr>
        </p:nvGraphicFramePr>
        <p:xfrm>
          <a:off x="179511" y="84949"/>
          <a:ext cx="4392489" cy="22718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2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7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800"/>
                        </a:spcAft>
                      </a:pPr>
                      <a:r>
                        <a:rPr lang="ru-RU" sz="40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</a:t>
                      </a:r>
                      <a:r>
                        <a:rPr lang="ru-RU" sz="4000" b="1" dirty="0" err="1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Times New Roman"/>
                        </a:rPr>
                        <a:t>Ігор</a:t>
                      </a:r>
                      <a:r>
                        <a:rPr lang="ru-RU" sz="4000" b="1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40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                </a:t>
                      </a:r>
                      <a:endParaRPr lang="ru-RU" sz="4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80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84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80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    </a:t>
                      </a:r>
                      <a:endParaRPr lang="ru-RU" sz="2000" b="1" dirty="0" smtClean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525" marR="9525" marT="9525" marB="95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4433077"/>
                  </a:ext>
                </a:extLst>
              </a:tr>
            </a:tbl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751510" y="84949"/>
            <a:ext cx="4068962" cy="751763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0548664" y="2636912"/>
            <a:ext cx="1040160" cy="406896"/>
          </a:xfrm>
        </p:spPr>
        <p:txBody>
          <a:bodyPr>
            <a:normAutofit fontScale="77500" lnSpcReduction="20000"/>
          </a:bodyPr>
          <a:lstStyle/>
          <a:p>
            <a:endParaRPr lang="uk-UA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590141"/>
              </p:ext>
            </p:extLst>
          </p:nvPr>
        </p:nvGraphicFramePr>
        <p:xfrm>
          <a:off x="4661755" y="92339"/>
          <a:ext cx="4392489" cy="22718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2489">
                  <a:extLst>
                    <a:ext uri="{9D8B030D-6E8A-4147-A177-3AD203B41FA5}">
                      <a16:colId xmlns:a16="http://schemas.microsoft.com/office/drawing/2014/main" val="720652472"/>
                    </a:ext>
                  </a:extLst>
                </a:gridCol>
              </a:tblGrid>
              <a:tr h="5877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800"/>
                        </a:spcAft>
                      </a:pPr>
                      <a:r>
                        <a:rPr lang="ru-RU" sz="40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</a:t>
                      </a:r>
                      <a:r>
                        <a:rPr lang="ru-RU" sz="4000" b="1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Times New Roman"/>
                        </a:rPr>
                        <a:t>Тимко</a:t>
                      </a:r>
                      <a:r>
                        <a:rPr lang="ru-RU" sz="40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                </a:t>
                      </a:r>
                      <a:endParaRPr lang="ru-RU" sz="4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2002392"/>
                  </a:ext>
                </a:extLst>
              </a:tr>
              <a:tr h="365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80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7852742"/>
                  </a:ext>
                </a:extLst>
              </a:tr>
              <a:tr h="12384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80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  </a:t>
                      </a:r>
                      <a:endParaRPr lang="ru-RU" sz="2000" b="1" dirty="0" smtClean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525" marR="9525" marT="9525" marB="95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014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905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374326"/>
              </p:ext>
            </p:extLst>
          </p:nvPr>
        </p:nvGraphicFramePr>
        <p:xfrm>
          <a:off x="179511" y="84949"/>
          <a:ext cx="4392489" cy="48425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2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7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800"/>
                        </a:spcAft>
                      </a:pPr>
                      <a:r>
                        <a:rPr lang="ru-RU" sz="40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</a:t>
                      </a:r>
                      <a:r>
                        <a:rPr lang="ru-RU" sz="4000" b="1" dirty="0" err="1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Times New Roman"/>
                        </a:rPr>
                        <a:t>Ігор</a:t>
                      </a:r>
                      <a:r>
                        <a:rPr lang="ru-RU" sz="4000" b="1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40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                </a:t>
                      </a:r>
                      <a:endParaRPr lang="ru-RU" sz="4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80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84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80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     </a:t>
                      </a:r>
                      <a:r>
                        <a:rPr lang="ru-RU" sz="2000" b="1" dirty="0" err="1" smtClean="0">
                          <a:solidFill>
                            <a:schemeClr val="tx2"/>
                          </a:solidFill>
                          <a:effectLst/>
                        </a:rPr>
                        <a:t>Добрий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</a:rPr>
                        <a:t>, </a:t>
                      </a:r>
                      <a:r>
                        <a:rPr lang="ru-RU" sz="2000" b="1" dirty="0" err="1" smtClean="0">
                          <a:solidFill>
                            <a:schemeClr val="tx2"/>
                          </a:solidFill>
                          <a:effectLst/>
                        </a:rPr>
                        <a:t>милосердний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</a:rPr>
                        <a:t>, </a:t>
                      </a:r>
                      <a:r>
                        <a:rPr lang="ru-RU" sz="2000" b="1" dirty="0" err="1">
                          <a:solidFill>
                            <a:schemeClr val="tx2"/>
                          </a:solidFill>
                          <a:effectLst/>
                        </a:rPr>
                        <a:t>кмітливий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</a:rPr>
                        <a:t>, </a:t>
                      </a:r>
                      <a:r>
                        <a:rPr lang="ru-RU" sz="2000" b="1" dirty="0" err="1" smtClean="0">
                          <a:solidFill>
                            <a:schemeClr val="tx2"/>
                          </a:solidFill>
                          <a:effectLst/>
                        </a:rPr>
                        <a:t>вразливий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</a:rPr>
                        <a:t>, </a:t>
                      </a:r>
                      <a:r>
                        <a:rPr lang="ru-RU" sz="2000" b="1" dirty="0" err="1">
                          <a:solidFill>
                            <a:schemeClr val="tx2"/>
                          </a:solidFill>
                          <a:effectLst/>
                        </a:rPr>
                        <a:t>сміливий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</a:rPr>
                        <a:t>, </a:t>
                      </a:r>
                      <a:r>
                        <a:rPr lang="ru-RU" sz="2000" b="1" dirty="0" err="1" smtClean="0">
                          <a:solidFill>
                            <a:schemeClr val="tx2"/>
                          </a:solidFill>
                          <a:effectLst/>
                        </a:rPr>
                        <a:t>терплячий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</a:rPr>
                        <a:t>, </a:t>
                      </a:r>
                      <a:r>
                        <a:rPr lang="ru-RU" sz="2000" b="1" dirty="0" err="1">
                          <a:solidFill>
                            <a:schemeClr val="tx2"/>
                          </a:solidFill>
                          <a:effectLst/>
                        </a:rPr>
                        <a:t>безкорисливий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</a:rPr>
                        <a:t>, </a:t>
                      </a:r>
                      <a:r>
                        <a:rPr lang="ru-RU" sz="2000" b="1" dirty="0" err="1" smtClean="0">
                          <a:solidFill>
                            <a:schemeClr val="tx2"/>
                          </a:solidFill>
                          <a:effectLst/>
                        </a:rPr>
                        <a:t>розумний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</a:rPr>
                        <a:t>,</a:t>
                      </a:r>
                      <a:r>
                        <a:rPr lang="ru-RU" sz="2000" b="1" baseline="0" dirty="0" smtClean="0">
                          <a:solidFill>
                            <a:schemeClr val="tx2"/>
                          </a:solidFill>
                          <a:effectLst/>
                        </a:rPr>
                        <a:t>  </a:t>
                      </a:r>
                      <a:r>
                        <a:rPr lang="ru-RU" sz="2000" b="1" dirty="0" err="1" smtClean="0">
                          <a:solidFill>
                            <a:schemeClr val="tx2"/>
                          </a:solidFill>
                          <a:effectLst/>
                        </a:rPr>
                        <a:t>розсудливий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800"/>
                        </a:spcAft>
                      </a:pPr>
                      <a:r>
                        <a:rPr lang="ru-RU" sz="2000" b="1" u="sng" dirty="0" smtClean="0">
                          <a:solidFill>
                            <a:schemeClr val="tx1"/>
                          </a:solidFill>
                          <a:effectLst/>
                        </a:rPr>
                        <a:t>Але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2000" b="1" dirty="0" err="1">
                          <a:solidFill>
                            <a:schemeClr val="tx1"/>
                          </a:solidFill>
                          <a:effectLst/>
                        </a:rPr>
                        <a:t>н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адто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chemeClr val="tx1"/>
                          </a:solidFill>
                          <a:effectLst/>
                        </a:rPr>
                        <a:t>вразливий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2000" b="1" dirty="0" err="1">
                          <a:solidFill>
                            <a:schemeClr val="tx1"/>
                          </a:solidFill>
                          <a:effectLst/>
                        </a:rPr>
                        <a:t>плаксивий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80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не </a:t>
                      </a:r>
                      <a:r>
                        <a:rPr lang="ru-RU" sz="2000" b="1" dirty="0" err="1">
                          <a:solidFill>
                            <a:schemeClr val="tx1"/>
                          </a:solidFill>
                          <a:effectLst/>
                        </a:rPr>
                        <a:t>вміє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chemeClr val="tx1"/>
                          </a:solidFill>
                          <a:effectLst/>
                        </a:rPr>
                        <a:t>переконувати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800"/>
                        </a:spcAft>
                      </a:pP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відстоювати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свою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думку.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4433077"/>
                  </a:ext>
                </a:extLst>
              </a:tr>
            </a:tbl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751510" y="84949"/>
            <a:ext cx="4068962" cy="751763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0548664" y="2636912"/>
            <a:ext cx="1040160" cy="406896"/>
          </a:xfrm>
        </p:spPr>
        <p:txBody>
          <a:bodyPr>
            <a:normAutofit fontScale="77500" lnSpcReduction="20000"/>
          </a:bodyPr>
          <a:lstStyle/>
          <a:p>
            <a:endParaRPr lang="uk-UA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70621"/>
              </p:ext>
            </p:extLst>
          </p:nvPr>
        </p:nvGraphicFramePr>
        <p:xfrm>
          <a:off x="4661755" y="92339"/>
          <a:ext cx="4392489" cy="40805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2489">
                  <a:extLst>
                    <a:ext uri="{9D8B030D-6E8A-4147-A177-3AD203B41FA5}">
                      <a16:colId xmlns:a16="http://schemas.microsoft.com/office/drawing/2014/main" val="720652472"/>
                    </a:ext>
                  </a:extLst>
                </a:gridCol>
              </a:tblGrid>
              <a:tr h="5877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800"/>
                        </a:spcAft>
                      </a:pPr>
                      <a:r>
                        <a:rPr lang="ru-RU" sz="40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</a:t>
                      </a:r>
                      <a:r>
                        <a:rPr lang="ru-RU" sz="4000" b="1" dirty="0" smtClean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Times New Roman"/>
                        </a:rPr>
                        <a:t>Тимко</a:t>
                      </a:r>
                      <a:r>
                        <a:rPr lang="ru-RU" sz="40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                </a:t>
                      </a:r>
                      <a:endParaRPr lang="ru-RU" sz="4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2002392"/>
                  </a:ext>
                </a:extLst>
              </a:tr>
              <a:tr h="3657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80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9525" marR="9525" marT="9525" marB="95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7852742"/>
                  </a:ext>
                </a:extLst>
              </a:tr>
              <a:tr h="12384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80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 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Жорстокий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2000" b="1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жадібний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2000" b="1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бездушний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2000" b="1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нетерплячий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2000" b="1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безвідповідальний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2000" b="1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безжальний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нечесний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effectLst/>
                        </a:rPr>
                        <a:t>боязливий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2000" b="1" dirty="0" smtClean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1800"/>
                        </a:spcAft>
                      </a:pPr>
                      <a:r>
                        <a:rPr lang="ru-RU" sz="2000" b="1" u="sng" dirty="0" smtClean="0">
                          <a:solidFill>
                            <a:schemeClr val="tx2"/>
                          </a:solidFill>
                          <a:effectLst/>
                        </a:rPr>
                        <a:t>Але</a:t>
                      </a:r>
                      <a:r>
                        <a:rPr lang="ru-RU" sz="2000" b="1" dirty="0">
                          <a:solidFill>
                            <a:schemeClr val="tx2"/>
                          </a:solidFill>
                          <a:effectLst/>
                        </a:rPr>
                        <a:t/>
                      </a:r>
                      <a:br>
                        <a:rPr lang="ru-RU" sz="2000" b="1" dirty="0">
                          <a:solidFill>
                            <a:schemeClr val="tx2"/>
                          </a:solidFill>
                          <a:effectLst/>
                        </a:rPr>
                      </a:br>
                      <a:r>
                        <a:rPr lang="ru-RU" sz="2000" b="1" dirty="0" err="1" smtClean="0">
                          <a:solidFill>
                            <a:schemeClr val="tx2"/>
                          </a:solidFill>
                          <a:effectLst/>
                        </a:rPr>
                        <a:t>йому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tx2"/>
                          </a:solidFill>
                          <a:effectLst/>
                        </a:rPr>
                        <a:t>буває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</a:rPr>
                        <a:t> соромно за </a:t>
                      </a:r>
                      <a:r>
                        <a:rPr lang="ru-RU" sz="2000" b="1" dirty="0" err="1" smtClean="0">
                          <a:solidFill>
                            <a:schemeClr val="tx2"/>
                          </a:solidFill>
                          <a:effectLst/>
                        </a:rPr>
                        <a:t>свої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tx2"/>
                          </a:solidFill>
                          <a:effectLst/>
                        </a:rPr>
                        <a:t>вчинки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</a:rPr>
                        <a:t>, </a:t>
                      </a:r>
                      <a:r>
                        <a:rPr lang="ru-RU" sz="2000" b="1" dirty="0" err="1" smtClean="0">
                          <a:solidFill>
                            <a:schemeClr val="tx2"/>
                          </a:solidFill>
                          <a:effectLst/>
                        </a:rPr>
                        <a:t>хоче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chemeClr val="tx2"/>
                          </a:solidFill>
                          <a:effectLst/>
                        </a:rPr>
                        <a:t>змінитися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</a:rPr>
                        <a:t> на </a:t>
                      </a:r>
                      <a:r>
                        <a:rPr lang="ru-RU" sz="2000" b="1" dirty="0" err="1" smtClean="0">
                          <a:solidFill>
                            <a:schemeClr val="tx2"/>
                          </a:solidFill>
                          <a:effectLst/>
                        </a:rPr>
                        <a:t>краще</a:t>
                      </a:r>
                      <a:r>
                        <a:rPr lang="ru-RU" sz="2000" b="1" dirty="0" smtClean="0">
                          <a:solidFill>
                            <a:schemeClr val="tx2"/>
                          </a:solidFill>
                          <a:effectLst/>
                        </a:rPr>
                        <a:t>.</a:t>
                      </a:r>
                      <a:endParaRPr lang="ru-RU" sz="2000" b="1" dirty="0" smtClean="0">
                        <a:solidFill>
                          <a:schemeClr val="tx2"/>
                        </a:solidFill>
                        <a:effectLst/>
                      </a:endParaRPr>
                    </a:p>
                  </a:txBody>
                  <a:tcPr marL="9525" marR="9525" marT="9525" marB="95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014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655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353896" cy="556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9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42" y="188640"/>
            <a:ext cx="3630149" cy="54452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3832985" cy="510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0018"/>
            <a:ext cx="4499992" cy="67499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3833889" cy="383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6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6632"/>
            <a:ext cx="7632848" cy="39953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429000"/>
            <a:ext cx="5148064" cy="325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0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6632"/>
            <a:ext cx="4788024" cy="26892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66492"/>
            <a:ext cx="4680520" cy="425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1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720" y="188640"/>
            <a:ext cx="3685612" cy="47251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48" y="2348880"/>
            <a:ext cx="3472805" cy="43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9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52" y="260648"/>
            <a:ext cx="3160762" cy="41957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17032"/>
            <a:ext cx="4536504" cy="29413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75" y="260648"/>
            <a:ext cx="4344144" cy="325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3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2" y="-14801"/>
            <a:ext cx="9170277" cy="6838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7504" y="-243408"/>
            <a:ext cx="8640960" cy="6336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</a:rPr>
              <a:t>ДОБРОТА –</a:t>
            </a:r>
          </a:p>
          <a:p>
            <a:endParaRPr lang="uk-UA" sz="4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sz="4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uk-UA" sz="4800" b="1" dirty="0" smtClean="0">
                <a:solidFill>
                  <a:srgbClr val="FF0000"/>
                </a:solidFill>
              </a:rPr>
              <a:t>МИЛОСЕРДЯ –</a:t>
            </a:r>
            <a:r>
              <a:rPr lang="ru-RU" sz="4800" dirty="0" smtClean="0"/>
              <a:t>   </a:t>
            </a:r>
          </a:p>
          <a:p>
            <a:endParaRPr lang="uk-UA" sz="48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uk-UA" sz="48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uk-UA" sz="4800" b="1" dirty="0" smtClean="0">
                <a:solidFill>
                  <a:schemeClr val="tx2">
                    <a:lumMod val="50000"/>
                  </a:schemeClr>
                </a:solidFill>
              </a:rPr>
              <a:t>ВІРНІСТЬ -</a:t>
            </a:r>
            <a:endParaRPr lang="ru-RU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03848" y="243817"/>
            <a:ext cx="59117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uk-UA" sz="2000" b="1" dirty="0" smtClean="0">
              <a:solidFill>
                <a:srgbClr val="8064A2">
                  <a:lumMod val="50000"/>
                </a:srgbClr>
              </a:solidFill>
            </a:endParaRPr>
          </a:p>
          <a:p>
            <a:pPr lvl="0"/>
            <a:r>
              <a:rPr lang="uk-UA" sz="2000" b="1" dirty="0" smtClean="0">
                <a:solidFill>
                  <a:srgbClr val="8064A2">
                    <a:lumMod val="50000"/>
                  </a:srgbClr>
                </a:solidFill>
              </a:rPr>
              <a:t>це людська риса, яка полягає в прояві ніжності, турботи, уваги щодо інших, а також у прагненні допомогти оточуючим.</a:t>
            </a:r>
            <a:endParaRPr lang="uk-UA" sz="2000" b="1" dirty="0">
              <a:solidFill>
                <a:srgbClr val="8064A2">
                  <a:lumMod val="50000"/>
                </a:srgbClr>
              </a:solidFill>
            </a:endParaRPr>
          </a:p>
          <a:p>
            <a:pPr lvl="0"/>
            <a:endParaRPr lang="uk-UA" sz="2000" b="1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96366" y="2026220"/>
            <a:ext cx="504763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dirty="0" smtClean="0"/>
          </a:p>
          <a:p>
            <a:endParaRPr lang="uk-UA" b="1" dirty="0"/>
          </a:p>
          <a:p>
            <a:r>
              <a:rPr lang="uk-UA" b="1" dirty="0" smtClean="0"/>
              <a:t>це </a:t>
            </a:r>
            <a:r>
              <a:rPr lang="uk-UA" b="1" dirty="0"/>
              <a:t>готовність завжди прийти на допомогу, віддати щось своє заради щастя інших, робити </a:t>
            </a:r>
            <a:r>
              <a:rPr lang="uk-UA" b="1" dirty="0" smtClean="0"/>
              <a:t>безкорисливі </a:t>
            </a:r>
            <a:r>
              <a:rPr lang="uk-UA" b="1" dirty="0"/>
              <a:t>вчинки.</a:t>
            </a:r>
          </a:p>
          <a:p>
            <a:pPr lvl="0"/>
            <a:endParaRPr lang="uk-UA" sz="480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4653135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dirty="0" smtClean="0"/>
              <a:t> </a:t>
            </a:r>
          </a:p>
          <a:p>
            <a:pPr lvl="0"/>
            <a:r>
              <a:rPr lang="uk-UA" b="1" dirty="0" smtClean="0"/>
              <a:t>це</a:t>
            </a:r>
            <a:r>
              <a:rPr lang="uk-UA" b="1" dirty="0"/>
              <a:t> готовність бути поруч до кінця, незважаючи ні на що.</a:t>
            </a:r>
            <a:r>
              <a:rPr lang="uk-UA" dirty="0"/>
              <a:t> </a:t>
            </a:r>
            <a:endParaRPr lang="ru-RU" sz="4800" b="1" dirty="0">
              <a:solidFill>
                <a:srgbClr val="F7964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06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57"/>
            <a:ext cx="9139661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1988840"/>
            <a:ext cx="777686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ГРА</a:t>
            </a:r>
            <a:r>
              <a:rPr lang="uk-UA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uk-UA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</a:t>
            </a:r>
            <a:r>
              <a:rPr lang="uk-UA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Знайдіть закінчення  прислів'я»</a:t>
            </a:r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365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" y="0"/>
            <a:ext cx="9144000" cy="6870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23025" y="-34254"/>
            <a:ext cx="8784976" cy="3933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b="1" dirty="0" smtClean="0">
                <a:solidFill>
                  <a:srgbClr val="00B050"/>
                </a:solidFill>
              </a:rPr>
              <a:t>Все добре </a:t>
            </a:r>
            <a:r>
              <a:rPr lang="ru-RU" sz="4400" b="1" dirty="0" err="1" smtClean="0">
                <a:solidFill>
                  <a:srgbClr val="00B050"/>
                </a:solidFill>
              </a:rPr>
              <a:t>переймай</a:t>
            </a:r>
            <a:r>
              <a:rPr lang="ru-RU" sz="4400" b="1" dirty="0" smtClean="0">
                <a:solidFill>
                  <a:srgbClr val="00B050"/>
                </a:solidFill>
              </a:rPr>
              <a:t>,      </a:t>
            </a:r>
          </a:p>
          <a:p>
            <a:r>
              <a:rPr lang="ru-RU" sz="4400" b="1" dirty="0" smtClean="0">
                <a:solidFill>
                  <a:srgbClr val="00B050"/>
                </a:solidFill>
              </a:rPr>
              <a:t>           </a:t>
            </a:r>
          </a:p>
          <a:p>
            <a:r>
              <a:rPr lang="ru-RU" sz="3600" b="1" dirty="0" err="1" smtClean="0">
                <a:solidFill>
                  <a:srgbClr val="00B0F0"/>
                </a:solidFill>
              </a:rPr>
              <a:t>Хочеш</a:t>
            </a:r>
            <a:r>
              <a:rPr lang="ru-RU" sz="3600" b="1" dirty="0" smtClean="0">
                <a:solidFill>
                  <a:srgbClr val="00B0F0"/>
                </a:solidFill>
              </a:rPr>
              <a:t> </a:t>
            </a:r>
            <a:r>
              <a:rPr lang="ru-RU" sz="3600" b="1" dirty="0" err="1" smtClean="0">
                <a:solidFill>
                  <a:srgbClr val="00B0F0"/>
                </a:solidFill>
              </a:rPr>
              <a:t>собі</a:t>
            </a:r>
            <a:r>
              <a:rPr lang="ru-RU" sz="3600" b="1" dirty="0" smtClean="0">
                <a:solidFill>
                  <a:srgbClr val="00B0F0"/>
                </a:solidFill>
              </a:rPr>
              <a:t> добра, 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Не </a:t>
            </a:r>
            <a:r>
              <a:rPr lang="ru-RU" sz="4400" b="1" dirty="0" err="1">
                <a:solidFill>
                  <a:srgbClr val="FF0000"/>
                </a:solidFill>
              </a:rPr>
              <a:t>одяг</a:t>
            </a:r>
            <a:r>
              <a:rPr lang="ru-RU" sz="4400" b="1" dirty="0">
                <a:solidFill>
                  <a:srgbClr val="FF0000"/>
                </a:solidFill>
              </a:rPr>
              <a:t> красить </a:t>
            </a:r>
            <a:r>
              <a:rPr lang="ru-RU" sz="4400" b="1" dirty="0" err="1">
                <a:solidFill>
                  <a:srgbClr val="FF0000"/>
                </a:solidFill>
              </a:rPr>
              <a:t>людину</a:t>
            </a:r>
            <a:r>
              <a:rPr lang="ru-RU" sz="4400" b="1" dirty="0">
                <a:solidFill>
                  <a:srgbClr val="FF0000"/>
                </a:solidFill>
              </a:rPr>
              <a:t>, </a:t>
            </a:r>
            <a:endParaRPr lang="ru-RU" sz="4400" b="1" dirty="0" smtClean="0">
              <a:solidFill>
                <a:srgbClr val="FF0000"/>
              </a:solidFill>
            </a:endParaRPr>
          </a:p>
          <a:p>
            <a:endParaRPr lang="ru-RU" sz="4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Добре </a:t>
            </a:r>
            <a:r>
              <a:rPr lang="ru-RU" sz="4400" b="1" dirty="0" err="1">
                <a:solidFill>
                  <a:schemeClr val="accent6">
                    <a:lumMod val="75000"/>
                  </a:schemeClr>
                </a:solidFill>
              </a:rPr>
              <a:t>діло</a:t>
            </a:r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713" y="4122471"/>
            <a:ext cx="8640452" cy="214105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C000"/>
                </a:solidFill>
              </a:rPr>
              <a:t>а</a:t>
            </a:r>
            <a:r>
              <a:rPr lang="ru-RU" sz="3600" b="1" dirty="0" smtClean="0">
                <a:solidFill>
                  <a:srgbClr val="FFC000"/>
                </a:solidFill>
              </a:rPr>
              <a:t> зла </a:t>
            </a:r>
            <a:r>
              <a:rPr lang="ru-RU" sz="3600" b="1" dirty="0" err="1" smtClean="0">
                <a:solidFill>
                  <a:srgbClr val="FFC000"/>
                </a:solidFill>
              </a:rPr>
              <a:t>уникай</a:t>
            </a:r>
            <a:r>
              <a:rPr lang="ru-RU" sz="3600" b="1" dirty="0" smtClean="0">
                <a:solidFill>
                  <a:srgbClr val="FFC000"/>
                </a:solidFill>
              </a:rPr>
              <a:t>.        </a:t>
            </a:r>
            <a:r>
              <a:rPr lang="ru-RU" sz="3600" b="1" dirty="0">
                <a:solidFill>
                  <a:srgbClr val="FFC000"/>
                </a:solidFill>
              </a:rPr>
              <a:t>н</a:t>
            </a:r>
            <a:r>
              <a:rPr lang="ru-RU" sz="3600" b="1" dirty="0" smtClean="0">
                <a:solidFill>
                  <a:srgbClr val="FFC000"/>
                </a:solidFill>
              </a:rPr>
              <a:t>е </a:t>
            </a:r>
            <a:r>
              <a:rPr lang="ru-RU" sz="3600" b="1" dirty="0" err="1" smtClean="0">
                <a:solidFill>
                  <a:srgbClr val="FFC000"/>
                </a:solidFill>
              </a:rPr>
              <a:t>роби</a:t>
            </a:r>
            <a:r>
              <a:rPr lang="ru-RU" sz="3600" b="1" dirty="0" smtClean="0">
                <a:solidFill>
                  <a:srgbClr val="FFC000"/>
                </a:solidFill>
              </a:rPr>
              <a:t> </a:t>
            </a:r>
            <a:r>
              <a:rPr lang="ru-RU" sz="3600" b="1" dirty="0" err="1" smtClean="0">
                <a:solidFill>
                  <a:srgbClr val="FFC000"/>
                </a:solidFill>
              </a:rPr>
              <a:t>нікому</a:t>
            </a:r>
            <a:r>
              <a:rPr lang="ru-RU" sz="3600" b="1" dirty="0" smtClean="0">
                <a:solidFill>
                  <a:srgbClr val="FFC000"/>
                </a:solidFill>
              </a:rPr>
              <a:t> зла.           </a:t>
            </a:r>
          </a:p>
          <a:p>
            <a:pPr algn="ctr"/>
            <a:r>
              <a:rPr lang="ru-RU" sz="3600" b="1" dirty="0" smtClean="0">
                <a:solidFill>
                  <a:srgbClr val="FFC000"/>
                </a:solidFill>
              </a:rPr>
              <a:t>а </a:t>
            </a:r>
            <a:r>
              <a:rPr lang="ru-RU" sz="3600" b="1" dirty="0" err="1">
                <a:solidFill>
                  <a:srgbClr val="FFC000"/>
                </a:solidFill>
              </a:rPr>
              <a:t>добрі</a:t>
            </a:r>
            <a:r>
              <a:rPr lang="ru-RU" sz="3600" b="1" dirty="0">
                <a:solidFill>
                  <a:srgbClr val="FFC000"/>
                </a:solidFill>
              </a:rPr>
              <a:t> </a:t>
            </a:r>
            <a:r>
              <a:rPr lang="ru-RU" sz="3600" b="1" dirty="0" err="1" smtClean="0">
                <a:solidFill>
                  <a:srgbClr val="FFC000"/>
                </a:solidFill>
              </a:rPr>
              <a:t>справи</a:t>
            </a:r>
            <a:r>
              <a:rPr lang="ru-RU" sz="3600" b="1" dirty="0" smtClean="0">
                <a:solidFill>
                  <a:srgbClr val="FFC000"/>
                </a:solidFill>
              </a:rPr>
              <a:t>.                         </a:t>
            </a:r>
            <a:r>
              <a:rPr lang="ru-RU" sz="3600" b="1" dirty="0" err="1" smtClean="0">
                <a:solidFill>
                  <a:srgbClr val="FFC000"/>
                </a:solidFill>
              </a:rPr>
              <a:t>роби</a:t>
            </a:r>
            <a:r>
              <a:rPr lang="ru-RU" sz="3600" b="1" dirty="0" smtClean="0">
                <a:solidFill>
                  <a:srgbClr val="FFC000"/>
                </a:solidFill>
              </a:rPr>
              <a:t> </a:t>
            </a:r>
            <a:r>
              <a:rPr lang="ru-RU" sz="3600" b="1" dirty="0" err="1" smtClean="0">
                <a:solidFill>
                  <a:srgbClr val="FFC000"/>
                </a:solidFill>
              </a:rPr>
              <a:t>сміло</a:t>
            </a:r>
            <a:r>
              <a:rPr lang="ru-RU" sz="3600" b="1" dirty="0" smtClean="0">
                <a:solidFill>
                  <a:schemeClr val="tx1"/>
                </a:solidFill>
              </a:rPr>
              <a:t>.</a:t>
            </a:r>
            <a:endParaRPr lang="ru-RU" sz="3600" b="1" dirty="0">
              <a:solidFill>
                <a:schemeClr val="tx1"/>
              </a:solidFill>
            </a:endParaRPr>
          </a:p>
          <a:p>
            <a:pPr algn="ctr"/>
            <a:endParaRPr lang="ru-RU" sz="3600" b="1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     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35593" y="-34254"/>
            <a:ext cx="3672408" cy="659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B050"/>
                </a:solidFill>
              </a:rPr>
              <a:t> а зла </a:t>
            </a:r>
            <a:r>
              <a:rPr lang="ru-RU" sz="4400" b="1" dirty="0" err="1" smtClean="0">
                <a:solidFill>
                  <a:srgbClr val="00B050"/>
                </a:solidFill>
              </a:rPr>
              <a:t>уникай</a:t>
            </a:r>
            <a:r>
              <a:rPr lang="ru-RU" sz="4400" b="1" dirty="0" smtClean="0">
                <a:solidFill>
                  <a:srgbClr val="00B050"/>
                </a:solidFill>
              </a:rPr>
              <a:t> </a:t>
            </a:r>
            <a:r>
              <a:rPr lang="ru-RU" sz="3200" b="1" dirty="0" smtClean="0">
                <a:solidFill>
                  <a:srgbClr val="00B050"/>
                </a:solidFill>
              </a:rPr>
              <a:t>. 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1232025"/>
            <a:ext cx="5596649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B0F0"/>
                </a:solidFill>
              </a:rPr>
              <a:t>не </a:t>
            </a:r>
            <a:r>
              <a:rPr lang="ru-RU" sz="3600" b="1" dirty="0" err="1" smtClean="0">
                <a:solidFill>
                  <a:srgbClr val="00B0F0"/>
                </a:solidFill>
              </a:rPr>
              <a:t>роби</a:t>
            </a:r>
            <a:r>
              <a:rPr lang="ru-RU" sz="3600" b="1" dirty="0" smtClean="0">
                <a:solidFill>
                  <a:srgbClr val="00B0F0"/>
                </a:solidFill>
              </a:rPr>
              <a:t> </a:t>
            </a:r>
            <a:r>
              <a:rPr lang="ru-RU" sz="3600" b="1" dirty="0" err="1" smtClean="0">
                <a:solidFill>
                  <a:srgbClr val="00B0F0"/>
                </a:solidFill>
              </a:rPr>
              <a:t>нікому</a:t>
            </a:r>
            <a:r>
              <a:rPr lang="ru-RU" sz="3600" b="1" dirty="0" smtClean="0">
                <a:solidFill>
                  <a:srgbClr val="00B0F0"/>
                </a:solidFill>
              </a:rPr>
              <a:t> зла.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42918" y="2058367"/>
            <a:ext cx="2893577" cy="1101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а </a:t>
            </a:r>
            <a:r>
              <a:rPr lang="ru-RU" sz="4800" b="1" dirty="0" err="1">
                <a:solidFill>
                  <a:srgbClr val="FF0000"/>
                </a:solidFill>
              </a:rPr>
              <a:t>добрі</a:t>
            </a:r>
            <a:r>
              <a:rPr lang="ru-RU" sz="4800" b="1" dirty="0">
                <a:solidFill>
                  <a:srgbClr val="FF0000"/>
                </a:solidFill>
              </a:rPr>
              <a:t> </a:t>
            </a:r>
            <a:r>
              <a:rPr lang="ru-RU" sz="4800" b="1" dirty="0" err="1" smtClean="0">
                <a:solidFill>
                  <a:srgbClr val="FF0000"/>
                </a:solidFill>
              </a:rPr>
              <a:t>справи</a:t>
            </a:r>
            <a:r>
              <a:rPr lang="ru-RU" sz="4800" b="1" dirty="0" smtClean="0">
                <a:solidFill>
                  <a:srgbClr val="FF0000"/>
                </a:solidFill>
              </a:rPr>
              <a:t>.</a:t>
            </a:r>
            <a:r>
              <a:rPr lang="ru-RU" sz="4800" dirty="0" smtClean="0"/>
              <a:t>. </a:t>
            </a:r>
            <a:endParaRPr lang="ru-RU" sz="4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3259170"/>
            <a:ext cx="7380527" cy="654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accent6">
                    <a:lumMod val="75000"/>
                  </a:schemeClr>
                </a:solidFill>
              </a:rPr>
              <a:t>р</a:t>
            </a:r>
            <a:r>
              <a:rPr lang="ru-RU" sz="4400" b="1" dirty="0" err="1" smtClean="0">
                <a:solidFill>
                  <a:schemeClr val="accent6">
                    <a:lumMod val="75000"/>
                  </a:schemeClr>
                </a:solidFill>
              </a:rPr>
              <a:t>оби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4400" b="1" dirty="0" err="1" smtClean="0">
                <a:solidFill>
                  <a:schemeClr val="accent6">
                    <a:lumMod val="75000"/>
                  </a:schemeClr>
                </a:solidFill>
              </a:rPr>
              <a:t>сміло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86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" y="0"/>
            <a:ext cx="9144000" cy="6870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23025" y="-34254"/>
            <a:ext cx="8784976" cy="3933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b="1" dirty="0" err="1" smtClean="0">
                <a:solidFill>
                  <a:srgbClr val="00B050"/>
                </a:solidFill>
              </a:rPr>
              <a:t>Світ</a:t>
            </a:r>
            <a:r>
              <a:rPr lang="ru-RU" sz="4400" b="1" dirty="0" smtClean="0">
                <a:solidFill>
                  <a:srgbClr val="00B050"/>
                </a:solidFill>
              </a:rPr>
              <a:t> не без      </a:t>
            </a:r>
          </a:p>
          <a:p>
            <a:r>
              <a:rPr lang="ru-RU" sz="4400" b="1" dirty="0" smtClean="0">
                <a:solidFill>
                  <a:srgbClr val="00B050"/>
                </a:solidFill>
              </a:rPr>
              <a:t>           </a:t>
            </a:r>
          </a:p>
          <a:p>
            <a:r>
              <a:rPr lang="ru-RU" sz="3600" b="1" dirty="0" smtClean="0">
                <a:solidFill>
                  <a:srgbClr val="00B0F0"/>
                </a:solidFill>
              </a:rPr>
              <a:t>Добро не лихо   - </a:t>
            </a:r>
          </a:p>
          <a:p>
            <a:r>
              <a:rPr lang="ru-RU" sz="4800" b="1" dirty="0" smtClean="0">
                <a:solidFill>
                  <a:srgbClr val="FF0000"/>
                </a:solidFill>
              </a:rPr>
              <a:t>Добре </a:t>
            </a:r>
            <a:r>
              <a:rPr lang="ru-RU" sz="4800" b="1" dirty="0" err="1" smtClean="0">
                <a:solidFill>
                  <a:srgbClr val="FF0000"/>
                </a:solidFill>
              </a:rPr>
              <a:t>ім'я</a:t>
            </a:r>
            <a:r>
              <a:rPr lang="ru-RU" sz="4800" b="1" dirty="0" smtClean="0">
                <a:solidFill>
                  <a:srgbClr val="FF0000"/>
                </a:solidFill>
              </a:rPr>
              <a:t> </a:t>
            </a:r>
          </a:p>
          <a:p>
            <a:endParaRPr lang="ru-RU" sz="4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Добро </a:t>
            </a:r>
            <a:r>
              <a:rPr lang="ru-RU" sz="4400" b="1" dirty="0" err="1" smtClean="0">
                <a:solidFill>
                  <a:schemeClr val="accent6">
                    <a:lumMod val="75000"/>
                  </a:schemeClr>
                </a:solidFill>
              </a:rPr>
              <a:t>творити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    -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713" y="4122471"/>
            <a:ext cx="8640452" cy="214105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srgbClr val="FFC000"/>
                </a:solidFill>
              </a:rPr>
              <a:t>д</a:t>
            </a:r>
            <a:r>
              <a:rPr lang="ru-RU" sz="3600" b="1" dirty="0" err="1" smtClean="0">
                <a:solidFill>
                  <a:srgbClr val="FFC000"/>
                </a:solidFill>
              </a:rPr>
              <a:t>обрих</a:t>
            </a:r>
            <a:r>
              <a:rPr lang="ru-RU" sz="3600" b="1" dirty="0" smtClean="0">
                <a:solidFill>
                  <a:srgbClr val="FFC000"/>
                </a:solidFill>
              </a:rPr>
              <a:t> людей.        </a:t>
            </a:r>
            <a:r>
              <a:rPr lang="ru-RU" sz="3600" b="1" dirty="0">
                <a:solidFill>
                  <a:srgbClr val="FFC000"/>
                </a:solidFill>
              </a:rPr>
              <a:t>с</a:t>
            </a:r>
            <a:r>
              <a:rPr lang="ru-RU" sz="3600" b="1" dirty="0" smtClean="0">
                <a:solidFill>
                  <a:srgbClr val="FFC000"/>
                </a:solidFill>
              </a:rPr>
              <a:t>ебе </a:t>
            </a:r>
            <a:r>
              <a:rPr lang="ru-RU" sz="3600" b="1" dirty="0" err="1" smtClean="0">
                <a:solidFill>
                  <a:srgbClr val="FFC000"/>
                </a:solidFill>
              </a:rPr>
              <a:t>веселити</a:t>
            </a:r>
            <a:r>
              <a:rPr lang="ru-RU" sz="3600" b="1" dirty="0" smtClean="0">
                <a:solidFill>
                  <a:srgbClr val="FFC000"/>
                </a:solidFill>
              </a:rPr>
              <a:t>.           </a:t>
            </a:r>
          </a:p>
          <a:p>
            <a:pPr algn="ctr"/>
            <a:r>
              <a:rPr lang="ru-RU" sz="3600" b="1" dirty="0" err="1">
                <a:solidFill>
                  <a:srgbClr val="FFC000"/>
                </a:solidFill>
              </a:rPr>
              <a:t>к</a:t>
            </a:r>
            <a:r>
              <a:rPr lang="ru-RU" sz="3600" b="1" dirty="0" err="1" smtClean="0">
                <a:solidFill>
                  <a:srgbClr val="FFC000"/>
                </a:solidFill>
              </a:rPr>
              <a:t>раще</a:t>
            </a:r>
            <a:r>
              <a:rPr lang="ru-RU" sz="3600" b="1" dirty="0" smtClean="0">
                <a:solidFill>
                  <a:srgbClr val="FFC000"/>
                </a:solidFill>
              </a:rPr>
              <a:t> </a:t>
            </a:r>
            <a:r>
              <a:rPr lang="ru-RU" sz="3600" b="1" dirty="0" err="1" smtClean="0">
                <a:solidFill>
                  <a:srgbClr val="FFC000"/>
                </a:solidFill>
              </a:rPr>
              <a:t>багатства</a:t>
            </a:r>
            <a:r>
              <a:rPr lang="ru-RU" sz="3600" b="1" dirty="0" smtClean="0">
                <a:solidFill>
                  <a:srgbClr val="FFC000"/>
                </a:solidFill>
              </a:rPr>
              <a:t>.                         </a:t>
            </a:r>
            <a:r>
              <a:rPr lang="ru-RU" sz="3600" b="1" dirty="0">
                <a:solidFill>
                  <a:srgbClr val="FFC000"/>
                </a:solidFill>
              </a:rPr>
              <a:t>х</a:t>
            </a:r>
            <a:r>
              <a:rPr lang="ru-RU" sz="3600" b="1" dirty="0" smtClean="0">
                <a:solidFill>
                  <a:srgbClr val="FFC000"/>
                </a:solidFill>
              </a:rPr>
              <a:t>одить тихо</a:t>
            </a:r>
            <a:r>
              <a:rPr lang="ru-RU" sz="3600" b="1" dirty="0" smtClean="0">
                <a:solidFill>
                  <a:schemeClr val="tx1"/>
                </a:solidFill>
              </a:rPr>
              <a:t>.</a:t>
            </a:r>
            <a:endParaRPr lang="ru-RU" sz="3600" b="1" dirty="0">
              <a:solidFill>
                <a:schemeClr val="tx1"/>
              </a:solidFill>
            </a:endParaRPr>
          </a:p>
          <a:p>
            <a:pPr algn="ctr"/>
            <a:endParaRPr lang="ru-RU" sz="3600" b="1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     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-34254"/>
            <a:ext cx="8008409" cy="659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B050"/>
                </a:solidFill>
              </a:rPr>
              <a:t> </a:t>
            </a:r>
            <a:r>
              <a:rPr lang="ru-RU" sz="4400" b="1" dirty="0" err="1" smtClean="0">
                <a:solidFill>
                  <a:srgbClr val="00B050"/>
                </a:solidFill>
              </a:rPr>
              <a:t>добрих</a:t>
            </a:r>
            <a:r>
              <a:rPr lang="ru-RU" sz="4400" b="1" dirty="0" smtClean="0">
                <a:solidFill>
                  <a:srgbClr val="00B050"/>
                </a:solidFill>
              </a:rPr>
              <a:t> людей </a:t>
            </a:r>
            <a:r>
              <a:rPr lang="ru-RU" sz="3200" b="1" dirty="0" smtClean="0">
                <a:solidFill>
                  <a:srgbClr val="00B050"/>
                </a:solidFill>
              </a:rPr>
              <a:t>. 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1232025"/>
            <a:ext cx="6820785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B0F0"/>
                </a:solidFill>
              </a:rPr>
              <a:t>х</a:t>
            </a:r>
            <a:r>
              <a:rPr lang="ru-RU" sz="3600" b="1" dirty="0" smtClean="0">
                <a:solidFill>
                  <a:srgbClr val="00B0F0"/>
                </a:solidFill>
              </a:rPr>
              <a:t>одить тихо.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95736" y="1340769"/>
            <a:ext cx="6840759" cy="1819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err="1">
                <a:solidFill>
                  <a:srgbClr val="FF0000"/>
                </a:solidFill>
              </a:rPr>
              <a:t>к</a:t>
            </a:r>
            <a:r>
              <a:rPr lang="ru-RU" sz="4800" b="1" dirty="0" err="1" smtClean="0">
                <a:solidFill>
                  <a:srgbClr val="FF0000"/>
                </a:solidFill>
              </a:rPr>
              <a:t>раще</a:t>
            </a:r>
            <a:r>
              <a:rPr lang="ru-RU" sz="4800" b="1" dirty="0" smtClean="0">
                <a:solidFill>
                  <a:srgbClr val="FF0000"/>
                </a:solidFill>
              </a:rPr>
              <a:t> </a:t>
            </a:r>
            <a:r>
              <a:rPr lang="ru-RU" sz="4800" b="1" dirty="0" err="1" smtClean="0">
                <a:solidFill>
                  <a:srgbClr val="FF0000"/>
                </a:solidFill>
              </a:rPr>
              <a:t>багатства</a:t>
            </a:r>
            <a:r>
              <a:rPr lang="ru-RU" sz="4800" b="1" dirty="0" smtClean="0">
                <a:solidFill>
                  <a:srgbClr val="FF0000"/>
                </a:solidFill>
              </a:rPr>
              <a:t>.</a:t>
            </a:r>
            <a:r>
              <a:rPr lang="ru-RU" sz="4800" dirty="0" smtClean="0"/>
              <a:t>. </a:t>
            </a:r>
            <a:endParaRPr lang="ru-RU" sz="4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95936" y="3259170"/>
            <a:ext cx="4788239" cy="654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     себе </a:t>
            </a:r>
            <a:r>
              <a:rPr lang="ru-RU" sz="4400" b="1" dirty="0" err="1" smtClean="0">
                <a:solidFill>
                  <a:schemeClr val="accent6">
                    <a:lumMod val="75000"/>
                  </a:schemeClr>
                </a:solidFill>
              </a:rPr>
              <a:t>веселити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 .</a:t>
            </a:r>
            <a:endParaRPr lang="ru-RU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7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14778"/>
            <a:ext cx="5648672" cy="684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28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95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9877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-297"/>
            <a:ext cx="9138696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616" y="2274838"/>
            <a:ext cx="68407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Тема уроку.         Михайло </a:t>
            </a:r>
            <a:r>
              <a:rPr lang="uk-UA" sz="2000" b="1" dirty="0" err="1"/>
              <a:t>Чабанівський</a:t>
            </a:r>
            <a:r>
              <a:rPr lang="uk-UA" sz="2000" b="1" dirty="0"/>
              <a:t> «Вірний». Будова </a:t>
            </a:r>
            <a:r>
              <a:rPr lang="uk-UA" sz="2000" b="1" dirty="0" smtClean="0"/>
              <a:t>  </a:t>
            </a:r>
          </a:p>
          <a:p>
            <a:r>
              <a:rPr lang="uk-UA" sz="2000" b="1" dirty="0"/>
              <a:t> </a:t>
            </a:r>
            <a:r>
              <a:rPr lang="uk-UA" sz="2000" b="1" dirty="0" smtClean="0"/>
              <a:t>                              твору</a:t>
            </a:r>
            <a:r>
              <a:rPr lang="uk-UA" sz="2000" b="1" dirty="0"/>
              <a:t>. </a:t>
            </a:r>
            <a:r>
              <a:rPr lang="uk-UA" sz="2000" b="1" dirty="0" smtClean="0"/>
              <a:t>Виділення </a:t>
            </a:r>
            <a:r>
              <a:rPr lang="uk-UA" sz="2000" b="1" dirty="0"/>
              <a:t>головних героїв твору. </a:t>
            </a:r>
            <a:r>
              <a:rPr lang="uk-UA" sz="2000" b="1" dirty="0" smtClean="0"/>
              <a:t> </a:t>
            </a:r>
          </a:p>
          <a:p>
            <a:r>
              <a:rPr lang="uk-UA" sz="2000" b="1" dirty="0"/>
              <a:t> </a:t>
            </a:r>
            <a:r>
              <a:rPr lang="uk-UA" sz="2000" b="1" dirty="0" smtClean="0"/>
              <a:t>                              Вчинки </a:t>
            </a:r>
            <a:r>
              <a:rPr lang="uk-UA" sz="2000" b="1" dirty="0"/>
              <a:t>героїв, опис їх зовнішності.</a:t>
            </a:r>
          </a:p>
          <a:p>
            <a:pPr algn="ctr"/>
            <a:endParaRPr lang="uk-UA" sz="2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23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96652"/>
            <a:ext cx="4032448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Михайло Іванович</a:t>
            </a:r>
            <a:b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ЧАБАНІВСЬКИЙ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922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34" y="331714"/>
            <a:ext cx="8160907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374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4"/>
            <a:ext cx="9143999" cy="686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7641511" cy="5081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691680" y="5342252"/>
            <a:ext cx="7452319" cy="13991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rgbClr val="C00000"/>
                </a:solidFill>
              </a:rPr>
              <a:t>«ВІРНИЙ» </a:t>
            </a:r>
            <a:r>
              <a:rPr lang="uk-UA" sz="4000" b="1" dirty="0" err="1" smtClean="0">
                <a:solidFill>
                  <a:srgbClr val="0070C0"/>
                </a:solidFill>
              </a:rPr>
              <a:t>М.Чабанівський</a:t>
            </a:r>
            <a:endParaRPr lang="ru-RU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6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" t="3510" r="11863" b="22138"/>
          <a:stretch/>
        </p:blipFill>
        <p:spPr bwMode="auto">
          <a:xfrm>
            <a:off x="2089092" y="1423530"/>
            <a:ext cx="6838023" cy="521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64956" y="121208"/>
            <a:ext cx="12241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К</a:t>
            </a:r>
            <a:b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Р</a:t>
            </a:r>
          </a:p>
          <a:p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О</a:t>
            </a:r>
          </a:p>
          <a:p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С</a:t>
            </a:r>
          </a:p>
          <a:p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В</a:t>
            </a:r>
          </a:p>
          <a:p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О</a:t>
            </a:r>
          </a:p>
          <a:p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Р</a:t>
            </a:r>
          </a:p>
          <a:p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д</a:t>
            </a:r>
            <a:endParaRPr lang="ru-RU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1656166"/>
            <a:ext cx="3528392" cy="40468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>
                <a:solidFill>
                  <a:srgbClr val="C00000"/>
                </a:solidFill>
              </a:rPr>
              <a:t> </a:t>
            </a:r>
            <a:r>
              <a:rPr lang="uk-UA" b="1" dirty="0" smtClean="0">
                <a:solidFill>
                  <a:srgbClr val="C00000"/>
                </a:solidFill>
              </a:rPr>
              <a:t>П      І        С      Т     О      Л      Е      Т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28029" y="2115941"/>
            <a:ext cx="4888342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 smtClean="0">
                <a:solidFill>
                  <a:srgbClr val="002060"/>
                </a:solidFill>
              </a:rPr>
              <a:t>  Т       Е        Р    П      Л     Я       Ч       І      С      Т     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5976" y="2624122"/>
            <a:ext cx="1800200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/>
              <a:t>  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І       Г     О      Р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92025" y="3093165"/>
            <a:ext cx="2728102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/>
              <a:t>  </a:t>
            </a:r>
            <a:r>
              <a:rPr lang="uk-UA" b="1" dirty="0" smtClean="0">
                <a:solidFill>
                  <a:srgbClr val="00B050"/>
                </a:solidFill>
              </a:rPr>
              <a:t>З       А       Й     В     И      Й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95736" y="3597221"/>
            <a:ext cx="4824536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/>
              <a:t>  </a:t>
            </a:r>
            <a:r>
              <a:rPr lang="uk-UA" b="1" dirty="0" smtClean="0">
                <a:solidFill>
                  <a:srgbClr val="C00000"/>
                </a:solidFill>
              </a:rPr>
              <a:t>Ж    О    Р     С        Т      О      К        І      С      Т      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02450" y="4101277"/>
            <a:ext cx="2232248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/>
              <a:t> 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З      А       В     О      Д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70692" y="4533325"/>
            <a:ext cx="1864006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/>
              <a:t>  </a:t>
            </a:r>
            <a:r>
              <a:rPr lang="uk-UA" b="1" dirty="0" smtClean="0">
                <a:solidFill>
                  <a:srgbClr val="FFC000"/>
                </a:solidFill>
              </a:rPr>
              <a:t>М      А      М    А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95836" y="5037381"/>
            <a:ext cx="4320480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/>
              <a:t> </a:t>
            </a:r>
            <a:r>
              <a:rPr lang="uk-UA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    А      Д       І       Б      Н      І        С      Т    Ь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55776" y="5469429"/>
            <a:ext cx="3600400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 smtClean="0">
                <a:solidFill>
                  <a:srgbClr val="7030A0"/>
                </a:solidFill>
              </a:rPr>
              <a:t> Ш      П     А      К        І      В      Н      Я </a:t>
            </a:r>
            <a:r>
              <a:rPr lang="uk-UA" dirty="0" smtClean="0"/>
              <a:t>      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870692" y="5973485"/>
            <a:ext cx="1864006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 smtClean="0">
                <a:solidFill>
                  <a:srgbClr val="FF0000"/>
                </a:solidFill>
              </a:rPr>
              <a:t>  Т        О     Л     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28387" y="1223705"/>
            <a:ext cx="559431" cy="4535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11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4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25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-468560" y="260648"/>
            <a:ext cx="7920880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rgbClr val="FF0000"/>
                </a:solidFill>
              </a:rPr>
              <a:t>ОПОВІДАННЯ - 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412776"/>
            <a:ext cx="6912768" cy="2160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НЕВЕЛИКИЙ ПРОЗОВИЙ ТВІР,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 У ЯКОМУ ЗОБРАЖУЄТЬСЯ 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ОДНА ПОДІЯ </a:t>
            </a:r>
            <a:r>
              <a:rPr lang="ru-RU" sz="3600" b="1" dirty="0">
                <a:solidFill>
                  <a:schemeClr val="tx1"/>
                </a:solidFill>
              </a:rPr>
              <a:t>І</a:t>
            </a:r>
            <a:r>
              <a:rPr lang="ru-RU" sz="3600" b="1" dirty="0" smtClean="0">
                <a:solidFill>
                  <a:schemeClr val="tx1"/>
                </a:solidFill>
              </a:rPr>
              <a:t>З ЖИТТЯ ГОЛОВНОГО ГЕРОЯ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2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563</Words>
  <Application>Microsoft Office PowerPoint</Application>
  <PresentationFormat>Экран (4:3)</PresentationFormat>
  <Paragraphs>139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Михайло Іванович ЧАБАНІВСЬКИЙ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User</cp:lastModifiedBy>
  <cp:revision>56</cp:revision>
  <dcterms:created xsi:type="dcterms:W3CDTF">2016-12-08T19:55:45Z</dcterms:created>
  <dcterms:modified xsi:type="dcterms:W3CDTF">2025-03-13T19:30:07Z</dcterms:modified>
</cp:coreProperties>
</file>