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84" r:id="rId15"/>
    <p:sldId id="285" r:id="rId16"/>
    <p:sldId id="28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</p:sldIdLst>
  <p:sldSz cx="12192000" cy="6858000"/>
  <p:notesSz cx="6858000" cy="9144000"/>
  <p:embeddedFontLst>
    <p:embeddedFont>
      <p:font typeface="Bookman Old Style" panose="02050604050505020204" pitchFamily="18" charset="0"/>
      <p:regular r:id="rId28"/>
      <p:bold r:id="rId29"/>
      <p:italic r:id="rId30"/>
      <p:boldItalic r:id="rId31"/>
    </p:embeddedFont>
    <p:embeddedFont>
      <p:font typeface="Proxima Nova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iXHdS/wypx5d7xkugDlrodnkMz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851747-5D0C-428D-B438-6411724EA74F}">
  <a:tblStyle styleId="{23851747-5D0C-428D-B438-6411724EA74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3E9"/>
          </a:solidFill>
        </a:fill>
      </a:tcStyle>
    </a:wholeTbl>
    <a:band1H>
      <a:tcTxStyle/>
      <a:tcStyle>
        <a:tcBdr/>
        <a:fill>
          <a:solidFill>
            <a:srgbClr val="DEE7D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EE7D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61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Освітній рівень педагогів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7.8587234548460644E-2"/>
          <c:y val="0.10539242564315091"/>
          <c:w val="0.84719409148684333"/>
          <c:h val="0.805906161329173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99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1-80D4-402A-95FA-F6E5595FCF5E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3-80D4-402A-95FA-F6E5595FCF5E}"/>
              </c:ext>
            </c:extLst>
          </c:dPt>
          <c:dPt>
            <c:idx val="2"/>
            <c:invertIfNegative val="0"/>
            <c:bubble3D val="0"/>
            <c:spPr>
              <a:solidFill>
                <a:srgbClr val="00CCF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5-80D4-402A-95FA-F6E5595FCF5E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7-80D4-402A-95FA-F6E5595FCF5E}"/>
              </c:ext>
            </c:extLst>
          </c:dPt>
          <c:dPt>
            <c:idx val="4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9-80D4-402A-95FA-F6E5595FCF5E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B-80D4-402A-95FA-F6E5595FCF5E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c:spPr>
            <c:extLst>
              <c:ext xmlns:c16="http://schemas.microsoft.com/office/drawing/2014/chart" uri="{C3380CC4-5D6E-409C-BE32-E72D297353CC}">
                <c16:uniqueId val="{0000000D-80D4-402A-95FA-F6E5595FCF5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Вчитель початкових класів </c:v>
                </c:pt>
                <c:pt idx="1">
                  <c:v>Вчитель української мови і літератури</c:v>
                </c:pt>
                <c:pt idx="2">
                  <c:v>Вчитель англійської мови</c:v>
                </c:pt>
                <c:pt idx="3">
                  <c:v>Вчитель математики</c:v>
                </c:pt>
                <c:pt idx="4">
                  <c:v>Вчитель фізичної культури</c:v>
                </c:pt>
                <c:pt idx="5">
                  <c:v>Вчитель мистецтва</c:v>
                </c:pt>
                <c:pt idx="6">
                  <c:v>Вчитель інформатики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25</c:v>
                </c:pt>
                <c:pt idx="1">
                  <c:v>6</c:v>
                </c:pt>
                <c:pt idx="2">
                  <c:v>3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0D4-402A-95FA-F6E5595FC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69891312"/>
        <c:axId val="769891728"/>
      </c:barChart>
      <c:valAx>
        <c:axId val="769891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uk-UA"/>
          </a:p>
        </c:txPr>
        <c:crossAx val="769891312"/>
        <c:crosses val="autoZero"/>
        <c:crossBetween val="between"/>
      </c:valAx>
      <c:catAx>
        <c:axId val="769891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69891728"/>
        <c:crosses val="autoZero"/>
        <c:auto val="1"/>
        <c:lblAlgn val="ctr"/>
        <c:lblOffset val="100"/>
        <c:noMultiLvlLbl val="0"/>
      </c:catAx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3">
        <a:lumMod val="60000"/>
        <a:lumOff val="4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Кваліфікаційний</a:t>
            </a:r>
            <a:r>
              <a:rPr lang="uk-UA" sz="2000" b="1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рівень педагогів</a:t>
            </a:r>
            <a:endParaRPr lang="uk-UA" sz="2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c:rich>
      </c:tx>
      <c:layout>
        <c:manualLayout>
          <c:xMode val="edge"/>
          <c:yMode val="edge"/>
          <c:x val="0.28550447936554563"/>
          <c:y val="3.45177664974619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5546973960371924E-2"/>
          <c:y val="0.1453896110065416"/>
          <c:w val="0.83912077345307845"/>
          <c:h val="0.6584806371594288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pattFill prst="pct90">
                <a:fgClr>
                  <a:srgbClr val="FF0000"/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B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624-4CE5-BE12-55493968931B}"/>
              </c:ext>
            </c:extLst>
          </c:dPt>
          <c:dPt>
            <c:idx val="1"/>
            <c:bubble3D val="0"/>
            <c:spPr>
              <a:pattFill prst="dkVert">
                <a:fgClr>
                  <a:srgbClr val="FFFF00"/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624-4CE5-BE12-55493968931B}"/>
              </c:ext>
            </c:extLst>
          </c:dPt>
          <c:dPt>
            <c:idx val="2"/>
            <c:bubble3D val="0"/>
            <c:spPr>
              <a:pattFill prst="pct80">
                <a:fgClr>
                  <a:srgbClr val="0000FF"/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/>
                <a:bevelB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624-4CE5-BE12-55493968931B}"/>
              </c:ext>
            </c:extLst>
          </c:dPt>
          <c:dPt>
            <c:idx val="3"/>
            <c:bubble3D val="0"/>
            <c:spPr>
              <a:pattFill prst="pct80">
                <a:fgClr>
                  <a:srgbClr val="009900"/>
                </a:fgClr>
                <a:bgClr>
                  <a:schemeClr val="bg1"/>
                </a:bgClr>
              </a:patt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metal">
                <a:bevelT/>
                <a:bevelB w="139700" h="139700" prst="divot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624-4CE5-BE12-5549396893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Спеціаліст</c:v>
                </c:pt>
                <c:pt idx="1">
                  <c:v>ІІ категорія</c:v>
                </c:pt>
                <c:pt idx="2">
                  <c:v>І категорія</c:v>
                </c:pt>
                <c:pt idx="3">
                  <c:v>Вища категорія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0.16</c:v>
                </c:pt>
                <c:pt idx="1">
                  <c:v>0.11</c:v>
                </c:pt>
                <c:pt idx="2">
                  <c:v>0.13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624-4CE5-BE12-5549396893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Набір</a:t>
            </a:r>
            <a:r>
              <a:rPr lang="uk-UA" sz="2000" b="1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дітей із ЗДО</a:t>
            </a:r>
            <a:endParaRPr lang="uk-UA" sz="2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solidFill>
            <a:schemeClr val="accent2">
              <a:lumMod val="40000"/>
              <a:lumOff val="60000"/>
            </a:schemeClr>
          </a:solidFill>
        </a:ln>
        <a:effectLst/>
        <a:sp3d>
          <a:contourClr>
            <a:schemeClr val="accent2">
              <a:lumMod val="40000"/>
              <a:lumOff val="60000"/>
            </a:schemeClr>
          </a:contourClr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"Калинка"</c:v>
                </c:pt>
              </c:strCache>
            </c:strRef>
          </c:tx>
          <c:spPr>
            <a:solidFill>
              <a:srgbClr val="0000CC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  <c:pt idx="3">
                  <c:v>2020-2021 н.р.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</c:v>
                </c:pt>
                <c:pt idx="1">
                  <c:v>27</c:v>
                </c:pt>
                <c:pt idx="2">
                  <c:v>26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F-4D89-8AD5-5208398D1CD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"Сонечко"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  <c:pt idx="3">
                  <c:v>2020-2021 н.р.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</c:v>
                </c:pt>
                <c:pt idx="1">
                  <c:v>19</c:v>
                </c:pt>
                <c:pt idx="2">
                  <c:v>15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7F-4D89-8AD5-5208398D1CD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"Зірочка"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  <c:pt idx="3">
                  <c:v>2020-2021 н.р.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22</c:v>
                </c:pt>
                <c:pt idx="1">
                  <c:v>14</c:v>
                </c:pt>
                <c:pt idx="2">
                  <c:v>31</c:v>
                </c:pt>
                <c:pt idx="3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7F-4D89-8AD5-5208398D1CD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"Ромашка"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  <c:pt idx="3">
                  <c:v>2020-2021 н.р.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12</c:v>
                </c:pt>
                <c:pt idx="1">
                  <c:v>26</c:v>
                </c:pt>
                <c:pt idx="2">
                  <c:v>15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7F-4D89-8AD5-5208398D1CD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Не відвідували</c:v>
                </c:pt>
              </c:strCache>
            </c:strRef>
          </c:tx>
          <c:spPr>
            <a:solidFill>
              <a:srgbClr val="00FF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  <c:pt idx="3">
                  <c:v>2020-2021 н.р.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11</c:v>
                </c:pt>
                <c:pt idx="1">
                  <c:v>8</c:v>
                </c:pt>
                <c:pt idx="2">
                  <c:v>4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7F-4D89-8AD5-5208398D1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2722223"/>
        <c:axId val="122722639"/>
        <c:axId val="0"/>
      </c:bar3DChart>
      <c:catAx>
        <c:axId val="122722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uk-UA"/>
          </a:p>
        </c:txPr>
        <c:crossAx val="122722639"/>
        <c:crosses val="autoZero"/>
        <c:auto val="1"/>
        <c:lblAlgn val="ctr"/>
        <c:lblOffset val="100"/>
        <c:noMultiLvlLbl val="0"/>
      </c:catAx>
      <c:valAx>
        <c:axId val="122722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uk-UA"/>
          </a:p>
        </c:txPr>
        <c:crossAx val="122722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>
      <a:gsLst>
        <a:gs pos="0">
          <a:schemeClr val="accent1">
            <a:lumMod val="5000"/>
            <a:lumOff val="95000"/>
          </a:schemeClr>
        </a:gs>
        <a:gs pos="74000">
          <a:schemeClr val="accent1">
            <a:lumMod val="45000"/>
            <a:lumOff val="55000"/>
          </a:schemeClr>
        </a:gs>
        <a:gs pos="83000">
          <a:schemeClr val="accent1">
            <a:lumMod val="45000"/>
            <a:lumOff val="55000"/>
          </a:schemeClr>
        </a:gs>
        <a:gs pos="100000">
          <a:schemeClr val="accent1">
            <a:lumMod val="30000"/>
            <a:lumOff val="70000"/>
          </a:schemeClr>
        </a:gs>
      </a:gsLst>
      <a:lin ang="5400000" scaled="1"/>
    </a:gra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Готовність до школи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9845818657977783E-2"/>
          <c:y val="3.0459595007736481E-2"/>
          <c:w val="0.94630823462363389"/>
          <c:h val="0.8509623680844885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Низький 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  <c:pt idx="3">
                  <c:v>2020-2021 н.р.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</c:v>
                </c:pt>
                <c:pt idx="1">
                  <c:v>8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8F-4368-83A8-DAE6B2B240C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Нижче середнього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slop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  <c:pt idx="3">
                  <c:v>2020-2021 н.р.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</c:v>
                </c:pt>
                <c:pt idx="1">
                  <c:v>5</c:v>
                </c:pt>
                <c:pt idx="2">
                  <c:v>7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8F-4368-83A8-DAE6B2B240C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hardEdg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  <c:pt idx="3">
                  <c:v>2020-2021 н.р.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45</c:v>
                </c:pt>
                <c:pt idx="1">
                  <c:v>65</c:v>
                </c:pt>
                <c:pt idx="2">
                  <c:v>45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8F-4368-83A8-DAE6B2B240C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Вище середнього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  <c:pt idx="3">
                  <c:v>2020-2021 н.р.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8F-4368-83A8-DAE6B2B240C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Високий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2017-2018 н.р.</c:v>
                </c:pt>
                <c:pt idx="1">
                  <c:v>2018-2019 н.р.</c:v>
                </c:pt>
                <c:pt idx="2">
                  <c:v>2019-2020 н.р.</c:v>
                </c:pt>
                <c:pt idx="3">
                  <c:v>2020-2021 н.р.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16</c:v>
                </c:pt>
                <c:pt idx="1">
                  <c:v>17</c:v>
                </c:pt>
                <c:pt idx="2">
                  <c:v>26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8F-4368-83A8-DAE6B2B240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61168320"/>
        <c:axId val="278561520"/>
        <c:axId val="225480896"/>
      </c:bar3DChart>
      <c:catAx>
        <c:axId val="2061168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uk-UA"/>
          </a:p>
        </c:txPr>
        <c:crossAx val="278561520"/>
        <c:crosses val="autoZero"/>
        <c:auto val="1"/>
        <c:lblAlgn val="ctr"/>
        <c:lblOffset val="100"/>
        <c:noMultiLvlLbl val="0"/>
      </c:catAx>
      <c:valAx>
        <c:axId val="278561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spc="0" baseline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defRPr>
            </a:pPr>
            <a:endParaRPr lang="uk-UA"/>
          </a:p>
        </c:txPr>
        <c:crossAx val="2061168320"/>
        <c:crosses val="autoZero"/>
        <c:crossBetween val="between"/>
      </c:valAx>
      <c:serAx>
        <c:axId val="225480896"/>
        <c:scaling>
          <c:orientation val="minMax"/>
        </c:scaling>
        <c:delete val="1"/>
        <c:axPos val="b"/>
        <c:majorTickMark val="none"/>
        <c:minorTickMark val="none"/>
        <c:tickLblPos val="nextTo"/>
        <c:crossAx val="278561520"/>
        <c:crosses val="autoZero"/>
      </c:serAx>
      <c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357719512646742"/>
          <c:w val="1"/>
          <c:h val="6.6422804873532568E-2"/>
        </c:manualLayout>
      </c:layout>
      <c:overlay val="0"/>
      <c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man Old Style" panose="02050604050505020204" pitchFamily="18" charset="0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‹№›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2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2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5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5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9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9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9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5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6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6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68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5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100012585874711/videos/625027671260090" TargetMode="External"/><Relationship Id="rId3" Type="http://schemas.openxmlformats.org/officeDocument/2006/relationships/hyperlink" Target="https://www.youtube.com/channel/UC8laJO_biQD7Ex3YsQ-QnsQ" TargetMode="External"/><Relationship Id="rId7" Type="http://schemas.openxmlformats.org/officeDocument/2006/relationships/hyperlink" Target="https://www.facebook.com/100012585874711/videos/774892026273653" TargetMode="External"/><Relationship Id="rId12" Type="http://schemas.openxmlformats.org/officeDocument/2006/relationships/hyperlink" Target="https://www.facebook.com/groups/school1.volochisk/permalink/1923004037773752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100012585874711/videos/555228128240045" TargetMode="External"/><Relationship Id="rId11" Type="http://schemas.openxmlformats.org/officeDocument/2006/relationships/hyperlink" Target="https://www.facebook.com/groups/1237164029691093/media/videos" TargetMode="External"/><Relationship Id="rId5" Type="http://schemas.openxmlformats.org/officeDocument/2006/relationships/hyperlink" Target="https://www.facebook.com/100012585874711/videos/542841692812022" TargetMode="External"/><Relationship Id="rId10" Type="http://schemas.openxmlformats.org/officeDocument/2006/relationships/hyperlink" Target="https://www.facebook.com/100012585874711/videos/657134978049359" TargetMode="External"/><Relationship Id="rId4" Type="http://schemas.openxmlformats.org/officeDocument/2006/relationships/hyperlink" Target="https://www.facebook.com/100012585874711/videos/451056628657196" TargetMode="External"/><Relationship Id="rId9" Type="http://schemas.openxmlformats.org/officeDocument/2006/relationships/hyperlink" Target="https://www.facebook.com/100012585874711/videos/666081173821406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623392" y="1340768"/>
            <a:ext cx="9289032" cy="291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ЗАБЕЗПЕЧЕННЯ</a:t>
            </a:r>
            <a:br>
              <a:rPr lang="uk-UA" sz="40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uk-UA" sz="40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НАСТУПНОСТІ</a:t>
            </a:r>
            <a:br>
              <a:rPr lang="uk-UA" sz="40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uk-UA" sz="40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ДОШКІЛЬНОЇ ТА </a:t>
            </a:r>
            <a:br>
              <a:rPr lang="uk-UA" sz="40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uk-UA" sz="40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ПОЧАТКОВОЇ ОСВІТИ</a:t>
            </a:r>
            <a:br>
              <a:rPr lang="uk-UA" sz="40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</a:br>
            <a:endParaRPr sz="4000" b="1">
              <a:solidFill>
                <a:srgbClr val="008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5591944" y="5013176"/>
            <a:ext cx="4248472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ts val="1600"/>
              <a:buNone/>
            </a:pPr>
            <a:r>
              <a:rPr lang="uk-UA" sz="1600" b="1" i="1" dirty="0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Заступник директора  з НВР</a:t>
            </a:r>
            <a:endParaRPr dirty="0"/>
          </a:p>
          <a:p>
            <a:pPr marL="0" lvl="0" indent="0" algn="just" rtl="0">
              <a:spcBef>
                <a:spcPts val="320"/>
              </a:spcBef>
              <a:spcAft>
                <a:spcPts val="0"/>
              </a:spcAft>
              <a:buClr>
                <a:srgbClr val="008000"/>
              </a:buClr>
              <a:buSzPts val="1600"/>
              <a:buNone/>
            </a:pPr>
            <a:r>
              <a:rPr lang="uk-UA" sz="1600" b="1" i="1" dirty="0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Волочиського ліцею №1</a:t>
            </a:r>
            <a:endParaRPr dirty="0"/>
          </a:p>
          <a:p>
            <a:pPr marL="0" lvl="0" indent="0" algn="just" rtl="0">
              <a:spcBef>
                <a:spcPts val="400"/>
              </a:spcBef>
              <a:spcAft>
                <a:spcPts val="0"/>
              </a:spcAft>
              <a:buClr>
                <a:srgbClr val="008000"/>
              </a:buClr>
              <a:buSzPts val="2000"/>
              <a:buNone/>
            </a:pPr>
            <a:r>
              <a:rPr lang="uk-UA" sz="2000" b="1" i="1" dirty="0" err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Швалюк</a:t>
            </a:r>
            <a:r>
              <a:rPr lang="uk-UA" sz="2000" b="1" i="1" dirty="0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Лариса Віталіївна</a:t>
            </a:r>
            <a:endParaRPr sz="2000" b="1" i="1" dirty="0">
              <a:solidFill>
                <a:srgbClr val="008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1494284" y="116632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ПЕДАГОГАМИ</a:t>
            </a:r>
            <a:endParaRPr sz="3400"/>
          </a:p>
        </p:txBody>
      </p:sp>
      <p:graphicFrame>
        <p:nvGraphicFramePr>
          <p:cNvPr id="178" name="Google Shape;178;p10"/>
          <p:cNvGraphicFramePr/>
          <p:nvPr/>
        </p:nvGraphicFramePr>
        <p:xfrm>
          <a:off x="911424" y="1196752"/>
          <a:ext cx="9712051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9" name="Google Shape;179;p10"/>
          <p:cNvSpPr txBox="1"/>
          <p:nvPr/>
        </p:nvSpPr>
        <p:spPr>
          <a:xfrm>
            <a:off x="1463402" y="954336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1" u="none" strike="noStrike" cap="none">
                <a:solidFill>
                  <a:srgbClr val="00CC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Розподіл кадрів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"/>
          <p:cNvSpPr txBox="1">
            <a:spLocks noGrp="1"/>
          </p:cNvSpPr>
          <p:nvPr>
            <p:ph type="title"/>
          </p:nvPr>
        </p:nvSpPr>
        <p:spPr>
          <a:xfrm>
            <a:off x="1524000" y="188640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ПЕДАГОГАМИ</a:t>
            </a:r>
            <a:endParaRPr sz="3400"/>
          </a:p>
        </p:txBody>
      </p:sp>
      <p:sp>
        <p:nvSpPr>
          <p:cNvPr id="194" name="Google Shape;194;p12"/>
          <p:cNvSpPr txBox="1">
            <a:spLocks noGrp="1"/>
          </p:cNvSpPr>
          <p:nvPr>
            <p:ph type="body" idx="1"/>
          </p:nvPr>
        </p:nvSpPr>
        <p:spPr>
          <a:xfrm>
            <a:off x="479376" y="1600257"/>
            <a:ext cx="9597752" cy="518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2000"/>
              <a:buNone/>
            </a:pPr>
            <a:r>
              <a:rPr lang="uk-UA" sz="2000" b="1" i="1">
                <a:solidFill>
                  <a:srgbClr val="00CC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Вивчення контингенту майбутніх першокласників:</a:t>
            </a:r>
            <a:endParaRPr/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endParaRPr sz="500" b="1" i="1">
              <a:solidFill>
                <a:srgbClr val="0066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опрацювання спільно із соціальним педагогом соціальних паспортів класів ЗНЗ;</a:t>
            </a:r>
            <a:endParaRPr sz="20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2385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Noto Sans Symbols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робота вчителів 3-іх класів з мешканцями мікро­району школи;</a:t>
            </a:r>
            <a:endParaRPr/>
          </a:p>
          <a:p>
            <a:pPr marL="342900" lvl="0" indent="-32385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Noto Sans Symbols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робота вчителів 3-іх класів зі списками вихованців середніх груп за сприяння педагогів ЗДО;</a:t>
            </a:r>
            <a:endParaRPr/>
          </a:p>
          <a:p>
            <a:pPr marL="342900" lvl="0" indent="-32385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Noto Sans Symbols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знайомство із вихованцями ЗДО міста під час батьківських зборів у ЗДО;</a:t>
            </a:r>
            <a:endParaRPr/>
          </a:p>
          <a:p>
            <a:pPr marL="0" lvl="0" indent="0" algn="l" rtl="0"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200"/>
              <a:buNone/>
            </a:pPr>
            <a:endParaRPr sz="2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з’ясування особливих освітніх потреб дітей ( за наявності ООП)</a:t>
            </a:r>
            <a:endParaRPr sz="20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2385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Noto Sans Symbols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2385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Noto Sans Symbols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проведення попереднього запису дітей до 1 класу.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i="1">
              <a:solidFill>
                <a:srgbClr val="0066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1524000" y="188640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ПЕДАГОГАМИ</a:t>
            </a:r>
            <a:endParaRPr sz="3400"/>
          </a:p>
        </p:txBody>
      </p:sp>
      <p:graphicFrame>
        <p:nvGraphicFramePr>
          <p:cNvPr id="201" name="Google Shape;201;p13"/>
          <p:cNvGraphicFramePr/>
          <p:nvPr/>
        </p:nvGraphicFramePr>
        <p:xfrm>
          <a:off x="839416" y="1124744"/>
          <a:ext cx="10513168" cy="5719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"/>
          <p:cNvSpPr txBox="1">
            <a:spLocks noGrp="1"/>
          </p:cNvSpPr>
          <p:nvPr>
            <p:ph type="title"/>
          </p:nvPr>
        </p:nvSpPr>
        <p:spPr>
          <a:xfrm>
            <a:off x="1524000" y="28476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ПЕДАГОГАМИ</a:t>
            </a:r>
            <a:endParaRPr sz="3400"/>
          </a:p>
        </p:txBody>
      </p:sp>
      <p:sp>
        <p:nvSpPr>
          <p:cNvPr id="208" name="Google Shape;208;p14"/>
          <p:cNvSpPr txBox="1">
            <a:spLocks noGrp="1"/>
          </p:cNvSpPr>
          <p:nvPr>
            <p:ph type="body" idx="1"/>
          </p:nvPr>
        </p:nvSpPr>
        <p:spPr>
          <a:xfrm>
            <a:off x="191344" y="1052017"/>
            <a:ext cx="9721080" cy="5805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CC00"/>
              </a:buClr>
              <a:buSzPts val="2000"/>
              <a:buNone/>
            </a:pPr>
            <a:r>
              <a:rPr lang="uk-UA" sz="2000" b="1" i="1">
                <a:solidFill>
                  <a:srgbClr val="00CC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Методична підготовка вчителя:</a:t>
            </a:r>
            <a:endParaRPr/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endParaRPr sz="500" b="1" i="1">
              <a:solidFill>
                <a:srgbClr val="0066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ознайомлення вчителів із програмою розвитку дітей старшого дошкільного віку «Впевнений старт»;</a:t>
            </a:r>
            <a:endParaRPr/>
          </a:p>
          <a:p>
            <a:pPr marL="0" lvl="0" indent="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ознайомлення вихователів ЗДО із Типовими освітніми програмами НУШ;</a:t>
            </a:r>
            <a:endParaRPr/>
          </a:p>
          <a:p>
            <a:pPr marL="0" lvl="0" indent="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спільне опрацювання вихователями та вчителями методичних рекомендацій щодо забезпечення безболісної адаптації дітей 6-ти річного віку до навчання в школі;</a:t>
            </a:r>
            <a:endParaRPr/>
          </a:p>
          <a:p>
            <a:pPr marL="0" lvl="0" indent="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200"/>
              <a:buNone/>
            </a:pPr>
            <a:endParaRPr sz="2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ознайомлення класоводів із особливостями організації освітнього середовища та здійснення освітнього процесу для дітей з ООП;</a:t>
            </a:r>
            <a:endParaRPr/>
          </a:p>
          <a:p>
            <a:pPr marL="0" lvl="0" indent="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200"/>
              <a:buNone/>
            </a:pPr>
            <a:endParaRPr sz="2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підготовка педагога для роботи асистентом вчителя;</a:t>
            </a:r>
            <a:endParaRPr/>
          </a:p>
          <a:p>
            <a:pPr marL="0" lvl="0" indent="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200"/>
              <a:buNone/>
            </a:pPr>
            <a:endParaRPr sz="2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спільна методична робота учителів початкової школи і вихователів ЗДО.</a:t>
            </a:r>
            <a:endParaRPr sz="1600" b="1" i="1">
              <a:solidFill>
                <a:srgbClr val="0066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9"/>
          <p:cNvSpPr txBox="1">
            <a:spLocks noGrp="1"/>
          </p:cNvSpPr>
          <p:nvPr>
            <p:ph type="title"/>
          </p:nvPr>
        </p:nvSpPr>
        <p:spPr>
          <a:xfrm>
            <a:off x="1524000" y="28476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ПЕДАГОГАМИ</a:t>
            </a:r>
            <a:endParaRPr sz="3400"/>
          </a:p>
        </p:txBody>
      </p:sp>
      <p:sp>
        <p:nvSpPr>
          <p:cNvPr id="365" name="Google Shape;365;p29"/>
          <p:cNvSpPr txBox="1"/>
          <p:nvPr/>
        </p:nvSpPr>
        <p:spPr>
          <a:xfrm>
            <a:off x="2012082" y="620688"/>
            <a:ext cx="8167836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1">
                <a:solidFill>
                  <a:srgbClr val="00CC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Сприяння самоосвіті педагогів,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1">
                <a:solidFill>
                  <a:srgbClr val="00CC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підвищення їх фахової майстерності  через:</a:t>
            </a:r>
            <a:endParaRPr sz="2000" i="1">
              <a:solidFill>
                <a:srgbClr val="00CC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366" name="Google Shape;366;p29"/>
          <p:cNvGraphicFramePr/>
          <p:nvPr/>
        </p:nvGraphicFramePr>
        <p:xfrm>
          <a:off x="1493118" y="1395574"/>
          <a:ext cx="9211400" cy="5462430"/>
        </p:xfrm>
        <a:graphic>
          <a:graphicData uri="http://schemas.openxmlformats.org/drawingml/2006/table">
            <a:tbl>
              <a:tblPr firstRow="1" firstCol="1" bandRow="1">
                <a:noFill/>
                <a:tableStyleId>{23851747-5D0C-428D-B438-6411724EA74F}</a:tableStyleId>
              </a:tblPr>
              <a:tblGrid>
                <a:gridCol w="304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6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b="1" i="1" u="none" strike="noStrike" cap="none">
                          <a:solidFill>
                            <a:schemeClr val="lt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Курси</a:t>
                      </a:r>
                      <a:endParaRPr sz="1600" b="1" i="1" u="none" strike="noStrike" cap="none">
                        <a:solidFill>
                          <a:schemeClr val="lt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b="1" i="1" u="none" strike="noStrike" cap="none">
                          <a:solidFill>
                            <a:schemeClr val="lt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Вебінари</a:t>
                      </a:r>
                      <a:endParaRPr sz="1600" b="1" i="1" u="none" strike="noStrike" cap="none">
                        <a:solidFill>
                          <a:schemeClr val="lt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b="1" i="1" u="none" strike="noStrike" cap="none">
                          <a:solidFill>
                            <a:schemeClr val="lt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Конференції</a:t>
                      </a:r>
                      <a:endParaRPr sz="1600" b="1" i="1" u="none" strike="noStrike" cap="none">
                        <a:solidFill>
                          <a:schemeClr val="lt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975">
                <a:tc>
                  <a:txBody>
                    <a:bodyPr/>
                    <a:lstStyle/>
                    <a:p>
                      <a:pPr marL="0" marR="0" lvl="0" indent="1797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Проходження курсової перепідготовки при ХОІППО</a:t>
                      </a:r>
                      <a:endParaRPr sz="1400" b="1" i="1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Тренінговий центр «Сертифіковані українські технології освіти» </a:t>
                      </a:r>
                      <a:endParaRPr sz="1400" b="1" i="1" u="none" strike="noStrike" cap="none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Всеукраїнська научна онлайн конференція. Студія онлайн-освіти  ATOMSHUB</a:t>
                      </a:r>
                      <a:endParaRPr sz="1400" b="1" i="1" u="none" strike="noStrike" cap="none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925">
                <a:tc>
                  <a:txBody>
                    <a:bodyPr/>
                    <a:lstStyle/>
                    <a:p>
                      <a:pPr marL="0" marR="0" lvl="0" indent="1797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Проходження курсів студії онлайн-освіти EdEra</a:t>
                      </a:r>
                      <a:endParaRPr sz="1400" b="1" i="1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Інтерактивна школа творчого вчителя. Видавництво «Ранок».</a:t>
                      </a:r>
                      <a:endParaRPr sz="1400" b="1" i="1" u="none" strike="noStrike" cap="none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Платформа Інститутів Післядипломної Педагогічної Освіти «ІППО» </a:t>
                      </a:r>
                      <a:endParaRPr sz="1400" b="1" i="1" u="none" strike="noStrike" cap="none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3100">
                <a:tc>
                  <a:txBody>
                    <a:bodyPr/>
                    <a:lstStyle/>
                    <a:p>
                      <a:pPr marL="0" marR="0" lvl="0" indent="1797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Проходження курсів освітньої платформи Prometheus</a:t>
                      </a:r>
                      <a:endParaRPr sz="1400" b="1" i="1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Освітній проект «Всеосвіта</a:t>
                      </a:r>
                      <a:endParaRPr sz="1400" b="1" i="1" u="none" strike="noStrike" cap="none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Регіональні науково-практичні конференції Кафедра теорії й методик дошкільної та початкової освіти ХОІППО</a:t>
                      </a:r>
                      <a:endParaRPr sz="1400" b="1" i="1" u="none" strike="noStrike" cap="none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9975">
                <a:tc>
                  <a:txBody>
                    <a:bodyPr/>
                    <a:lstStyle/>
                    <a:p>
                      <a:pPr marL="0" marR="0" lvl="0" indent="1797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Проходження курсів порталу превентивної освіти</a:t>
                      </a:r>
                      <a:endParaRPr sz="1400" b="1" i="1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Освітній проект  «На Урок»</a:t>
                      </a:r>
                      <a:endParaRPr sz="1400" b="1" i="1" u="none" strike="noStrike" cap="none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ХГПА. Факультет дошкільної освіти та психології. Факультет початкової освіти та філології</a:t>
                      </a:r>
                      <a:endParaRPr sz="1400" b="1" i="1" u="none" strike="noStrike" cap="none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0475">
                <a:tc>
                  <a:txBody>
                    <a:bodyPr/>
                    <a:lstStyle/>
                    <a:p>
                      <a:pPr marL="0" marR="0" lvl="0" indent="17970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Проходження курсів Академії цифрового розвитку</a:t>
                      </a:r>
                      <a:endParaRPr sz="1400" b="1" i="1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Цифрове видавництво MCFR</a:t>
                      </a:r>
                      <a:endParaRPr sz="1400" b="1" i="1" u="none" strike="noStrike" cap="none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23495" marR="0" lvl="0" indent="-23495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Всеукраїнські науково-практичні онлайн конференції. Освітній проект «Всеосвіта»</a:t>
                      </a:r>
                      <a:endParaRPr sz="1400" b="1" i="1" u="none" strike="noStrike" cap="none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4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Курс Студія онлайн-освіти  вym</a:t>
                      </a:r>
                      <a:endParaRPr sz="1400" b="1" i="1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Дистанційна академія </a:t>
                      </a:r>
                      <a:endParaRPr sz="1400" b="1" i="1" u="none" strike="noStrike" cap="none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ВГ «Основа»</a:t>
                      </a:r>
                      <a:endParaRPr sz="1400" b="1" i="1" u="none" strike="noStrike" cap="none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b="1" i="1" u="none" strike="noStrike" cap="none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Всеукраїнські науково-практичні онлайн конференції. Освітній проект «На урок»</a:t>
                      </a:r>
                      <a:endParaRPr sz="1400" b="1" i="1" u="none" strike="noStrike" cap="none"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57025" marR="5702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>
            <a:spLocks noGrp="1"/>
          </p:cNvSpPr>
          <p:nvPr>
            <p:ph type="title"/>
          </p:nvPr>
        </p:nvSpPr>
        <p:spPr>
          <a:xfrm>
            <a:off x="1524000" y="28476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ПЕДАГОГАМИ</a:t>
            </a:r>
            <a:endParaRPr sz="3400"/>
          </a:p>
        </p:txBody>
      </p:sp>
      <p:sp>
        <p:nvSpPr>
          <p:cNvPr id="373" name="Google Shape;373;p30"/>
          <p:cNvSpPr txBox="1"/>
          <p:nvPr/>
        </p:nvSpPr>
        <p:spPr>
          <a:xfrm>
            <a:off x="2012082" y="620688"/>
            <a:ext cx="8167836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1">
                <a:solidFill>
                  <a:srgbClr val="00CC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педагогів із документами</a:t>
            </a:r>
            <a:endParaRPr sz="2000" i="1">
              <a:solidFill>
                <a:srgbClr val="00CC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74" name="Google Shape;374;p30"/>
          <p:cNvSpPr/>
          <p:nvPr/>
        </p:nvSpPr>
        <p:spPr>
          <a:xfrm>
            <a:off x="407368" y="1395429"/>
            <a:ext cx="9289032" cy="511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формування портфоліо майбутніх першокласників;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 b="1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уточнення списків майбутніх перших класів;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 b="1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написання наказу про зарахування учнів до 1-их класів;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 b="1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укладання угод про співпрацю з ЗДО міста;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 b="1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опрацювання нормативних документів з питань організації навчально-виховного процесу у 1 -х класах;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 b="1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оформлення особових справ учнів 1-их класів;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 b="1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складання соціального паспорта класу;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 b="1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оцінка стану здоров'я і фізичного розвитку, організація занять у спеціальних медичних групах;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формування портфоліо учнів 1-х класів.</a:t>
            </a:r>
            <a:endParaRPr sz="2000" b="1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1"/>
          <p:cNvSpPr txBox="1">
            <a:spLocks noGrp="1"/>
          </p:cNvSpPr>
          <p:nvPr>
            <p:ph type="title"/>
          </p:nvPr>
        </p:nvSpPr>
        <p:spPr>
          <a:xfrm>
            <a:off x="1524000" y="28476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ДІТЬМИ</a:t>
            </a:r>
            <a:endParaRPr sz="3400"/>
          </a:p>
        </p:txBody>
      </p:sp>
      <p:sp>
        <p:nvSpPr>
          <p:cNvPr id="381" name="Google Shape;381;p31"/>
          <p:cNvSpPr txBox="1"/>
          <p:nvPr/>
        </p:nvSpPr>
        <p:spPr>
          <a:xfrm>
            <a:off x="2012082" y="620688"/>
            <a:ext cx="8167836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1">
                <a:solidFill>
                  <a:srgbClr val="00CC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Попереднє знайомство з дітьми</a:t>
            </a:r>
            <a:endParaRPr sz="2000" i="1">
              <a:solidFill>
                <a:srgbClr val="00CC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82" name="Google Shape;382;p31"/>
          <p:cNvSpPr/>
          <p:nvPr/>
        </p:nvSpPr>
        <p:spPr>
          <a:xfrm>
            <a:off x="335360" y="1048217"/>
            <a:ext cx="10332640" cy="5014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just" rtl="0">
              <a:lnSpc>
                <a:spcPct val="97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 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взаємовідвідування;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залучення вчителів, батьків, дітей  до роботи у «Школі майбутнього першокласника»;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проведення Дня знань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екскурсії по школі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святкова посвята у першокласники;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залучення дітей до гурткової роботи, занять за інтересами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діагностика адаптаційних процесів в учнів 1 -х класів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вивчення динаміки успішності і адаптації навчання і розвитку учнів 1-х класів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marR="0" lvl="0" indent="-285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постійний медичний, соціальний, психолого-педагогічний та логопедичний супровід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2"/>
          <p:cNvSpPr txBox="1"/>
          <p:nvPr/>
        </p:nvSpPr>
        <p:spPr>
          <a:xfrm>
            <a:off x="1524000" y="28476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ДІТЬМИ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42"/>
          <p:cNvSpPr txBox="1"/>
          <p:nvPr/>
        </p:nvSpPr>
        <p:spPr>
          <a:xfrm>
            <a:off x="2012082" y="620688"/>
            <a:ext cx="8167836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1">
                <a:solidFill>
                  <a:srgbClr val="00CC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Рівень готовності до навчання в 1 класі</a:t>
            </a:r>
            <a:endParaRPr sz="2000" i="1">
              <a:solidFill>
                <a:srgbClr val="00CC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graphicFrame>
        <p:nvGraphicFramePr>
          <p:cNvPr id="505" name="Google Shape;505;p42"/>
          <p:cNvGraphicFramePr/>
          <p:nvPr/>
        </p:nvGraphicFramePr>
        <p:xfrm>
          <a:off x="1127448" y="980728"/>
          <a:ext cx="9721080" cy="5848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3"/>
          <p:cNvSpPr txBox="1"/>
          <p:nvPr/>
        </p:nvSpPr>
        <p:spPr>
          <a:xfrm>
            <a:off x="1524000" y="28476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БАТЬКАМИ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43"/>
          <p:cNvSpPr txBox="1">
            <a:spLocks noGrp="1"/>
          </p:cNvSpPr>
          <p:nvPr>
            <p:ph type="body" idx="1"/>
          </p:nvPr>
        </p:nvSpPr>
        <p:spPr>
          <a:xfrm>
            <a:off x="191344" y="1011197"/>
            <a:ext cx="10332640" cy="5877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Зустрічі на Днях відкритих дверей у ЗДО та ЗЗСО</a:t>
            </a:r>
            <a:endParaRPr/>
          </a:p>
          <a:p>
            <a:pPr marL="0" lvl="0" indent="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200"/>
              <a:buNone/>
            </a:pPr>
            <a:endParaRPr sz="2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Індивідуальні зустрічі, заочне спілкування</a:t>
            </a:r>
            <a:endParaRPr/>
          </a:p>
          <a:p>
            <a:pPr marL="0" lvl="0" indent="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30200" algn="l" rtl="0"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200"/>
              <a:buFont typeface="Noto Sans Symbols"/>
              <a:buNone/>
            </a:pPr>
            <a:endParaRPr sz="2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30200" algn="l" rtl="0"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200"/>
              <a:buFont typeface="Noto Sans Symbols"/>
              <a:buNone/>
            </a:pPr>
            <a:endParaRPr sz="2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Співпраця у «Школі майбутнього першокласника»</a:t>
            </a:r>
            <a:endParaRPr/>
          </a:p>
          <a:p>
            <a:pPr marL="0" lvl="0" indent="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30200" algn="l" rtl="0"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200"/>
              <a:buFont typeface="Noto Sans Symbols"/>
              <a:buNone/>
            </a:pPr>
            <a:endParaRPr sz="2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Батьківські збори з питань організації освітнього процесу у 1 класі </a:t>
            </a:r>
            <a:endParaRPr sz="20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30200" algn="l" rtl="0"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200"/>
              <a:buFont typeface="Noto Sans Symbols"/>
              <a:buNone/>
            </a:pPr>
            <a:endParaRPr sz="2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Лекторій «Чи готові ви бути батьками першокласника?» </a:t>
            </a:r>
            <a:endParaRPr sz="20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30200" algn="l" rtl="0"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200"/>
              <a:buFont typeface="Noto Sans Symbols"/>
              <a:buNone/>
            </a:pPr>
            <a:endParaRPr sz="2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Розроблення рекомендацій для батьків з питань адаптації учнів до навчального процесу</a:t>
            </a:r>
            <a:endParaRPr/>
          </a:p>
          <a:p>
            <a:pPr marL="342900" lvl="0" indent="-32385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Font typeface="Noto Sans Symbols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30200" algn="l" rtl="0"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200"/>
              <a:buFont typeface="Noto Sans Symbols"/>
              <a:buNone/>
            </a:pPr>
            <a:endParaRPr sz="2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Індивідуальні бесіди з батьками дітей з девіантною поведінкою</a:t>
            </a:r>
            <a:endParaRPr/>
          </a:p>
          <a:p>
            <a:pPr marL="0" lvl="0" indent="0" algn="l" rtl="0">
              <a:spcBef>
                <a:spcPts val="6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3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30200" algn="l" rtl="0"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200"/>
              <a:buFont typeface="Noto Sans Symbols"/>
              <a:buNone/>
            </a:pPr>
            <a:endParaRPr sz="2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Анкетування батьків класу, проведення консультації для батьків</a:t>
            </a:r>
            <a:endParaRPr/>
          </a:p>
          <a:p>
            <a:pPr marL="0" lvl="0" indent="0" algn="l" rtl="0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00"/>
              <a:buNone/>
            </a:pPr>
            <a:endParaRPr sz="4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30200" algn="l" rtl="0">
              <a:spcBef>
                <a:spcPts val="40"/>
              </a:spcBef>
              <a:spcAft>
                <a:spcPts val="0"/>
              </a:spcAft>
              <a:buClr>
                <a:schemeClr val="dk1"/>
              </a:buClr>
              <a:buSzPts val="200"/>
              <a:buFont typeface="Noto Sans Symbols"/>
              <a:buNone/>
            </a:pPr>
            <a:endParaRPr sz="200" b="1" i="1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Консультації для батьків першокласників з питань адаптації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1" i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4"/>
          <p:cNvSpPr txBox="1">
            <a:spLocks noGrp="1"/>
          </p:cNvSpPr>
          <p:nvPr>
            <p:ph type="title"/>
          </p:nvPr>
        </p:nvSpPr>
        <p:spPr>
          <a:xfrm>
            <a:off x="1524000" y="28476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БАТЬКАМИ</a:t>
            </a:r>
            <a:endParaRPr sz="3400"/>
          </a:p>
        </p:txBody>
      </p:sp>
      <p:sp>
        <p:nvSpPr>
          <p:cNvPr id="518" name="Google Shape;518;p44"/>
          <p:cNvSpPr/>
          <p:nvPr/>
        </p:nvSpPr>
        <p:spPr>
          <a:xfrm>
            <a:off x="1629064" y="806575"/>
            <a:ext cx="84969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1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Спортивне свято з батьками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1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«Маленькі паростки великого спорту» ЗДО «Сонечко», 2019 р.</a:t>
            </a:r>
            <a:endParaRPr/>
          </a:p>
        </p:txBody>
      </p:sp>
      <p:pic>
        <p:nvPicPr>
          <p:cNvPr id="519" name="Google Shape;519;p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14067" y="1483616"/>
            <a:ext cx="7963866" cy="534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4067" y="1483615"/>
            <a:ext cx="7963865" cy="534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ФІЛОСОФІЯ ДУМКИ</a:t>
            </a:r>
            <a:endParaRPr sz="3600"/>
          </a:p>
        </p:txBody>
      </p:sp>
      <p:sp>
        <p:nvSpPr>
          <p:cNvPr id="95" name="Google Shape;95;p2"/>
          <p:cNvSpPr txBox="1">
            <a:spLocks noGrp="1"/>
          </p:cNvSpPr>
          <p:nvPr>
            <p:ph type="body" idx="1"/>
          </p:nvPr>
        </p:nvSpPr>
        <p:spPr>
          <a:xfrm>
            <a:off x="1775520" y="1052737"/>
            <a:ext cx="7571184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uk-UA" sz="3000" i="1">
                <a:latin typeface="Bookman Old Style"/>
                <a:ea typeface="Bookman Old Style"/>
                <a:cs typeface="Bookman Old Style"/>
                <a:sym typeface="Bookman Old Style"/>
              </a:rPr>
              <a:t>«Школа не повинна вносити різкого перелому в життя дітей.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uk-UA" sz="3000" i="1">
                <a:latin typeface="Bookman Old Style"/>
                <a:ea typeface="Bookman Old Style"/>
                <a:cs typeface="Bookman Old Style"/>
                <a:sym typeface="Bookman Old Style"/>
              </a:rPr>
              <a:t>Нехай, ставши учнем, дитина продовжує робити те, що робила вчора.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uk-UA" sz="3000" i="1">
                <a:latin typeface="Bookman Old Style"/>
                <a:ea typeface="Bookman Old Style"/>
                <a:cs typeface="Bookman Old Style"/>
                <a:sym typeface="Bookman Old Style"/>
              </a:rPr>
              <a:t> Нехай нове з’являється у її житті поступово і не приголомшує лавиною вражень</a:t>
            </a:r>
            <a:r>
              <a:rPr lang="uk-UA" sz="3000">
                <a:latin typeface="Bookman Old Style"/>
                <a:ea typeface="Bookman Old Style"/>
                <a:cs typeface="Bookman Old Style"/>
                <a:sym typeface="Bookman Old Style"/>
              </a:rPr>
              <a:t>»</a:t>
            </a:r>
            <a:endParaRPr/>
          </a:p>
          <a:p>
            <a:pPr marL="0" lvl="0" indent="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</a:pPr>
            <a:endParaRPr sz="5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uk-UA" sz="3000">
                <a:latin typeface="Bookman Old Style"/>
                <a:ea typeface="Bookman Old Style"/>
                <a:cs typeface="Bookman Old Style"/>
                <a:sym typeface="Bookman Old Style"/>
              </a:rPr>
              <a:t>                       </a:t>
            </a:r>
            <a:r>
              <a:rPr lang="uk-UA" sz="3000" i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В.О. Сухомлинський</a:t>
            </a:r>
            <a:r>
              <a:rPr lang="uk-UA" sz="3000">
                <a:latin typeface="Bookman Old Style"/>
                <a:ea typeface="Bookman Old Style"/>
                <a:cs typeface="Bookman Old Style"/>
                <a:sym typeface="Bookman Old Style"/>
              </a:rPr>
              <a:t> </a:t>
            </a:r>
            <a:endParaRPr sz="3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5"/>
          <p:cNvSpPr txBox="1">
            <a:spLocks noGrp="1"/>
          </p:cNvSpPr>
          <p:nvPr>
            <p:ph type="title"/>
          </p:nvPr>
        </p:nvSpPr>
        <p:spPr>
          <a:xfrm>
            <a:off x="1524000" y="28476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БАТЬКАМИ</a:t>
            </a:r>
            <a:endParaRPr sz="3400"/>
          </a:p>
        </p:txBody>
      </p:sp>
      <p:sp>
        <p:nvSpPr>
          <p:cNvPr id="527" name="Google Shape;527;p45"/>
          <p:cNvSpPr/>
          <p:nvPr/>
        </p:nvSpPr>
        <p:spPr>
          <a:xfrm>
            <a:off x="1633996" y="643246"/>
            <a:ext cx="87872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1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Взаємодія з батьками інклюзивної групи, ЗДО «Калинка», 2020 р.</a:t>
            </a:r>
            <a:endParaRPr/>
          </a:p>
        </p:txBody>
      </p:sp>
      <p:pic>
        <p:nvPicPr>
          <p:cNvPr id="528" name="Google Shape;52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3996" y="983091"/>
            <a:ext cx="8116011" cy="5890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5622" y="983090"/>
            <a:ext cx="8124385" cy="5846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5622" y="979194"/>
            <a:ext cx="8132759" cy="5876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6"/>
          <p:cNvSpPr txBox="1">
            <a:spLocks noGrp="1"/>
          </p:cNvSpPr>
          <p:nvPr>
            <p:ph type="title"/>
          </p:nvPr>
        </p:nvSpPr>
        <p:spPr>
          <a:xfrm>
            <a:off x="1524000" y="28476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БАТЬКАМИ</a:t>
            </a:r>
            <a:endParaRPr sz="3400"/>
          </a:p>
        </p:txBody>
      </p:sp>
      <p:sp>
        <p:nvSpPr>
          <p:cNvPr id="537" name="Google Shape;537;p46"/>
          <p:cNvSpPr/>
          <p:nvPr/>
        </p:nvSpPr>
        <p:spPr>
          <a:xfrm>
            <a:off x="1631504" y="806575"/>
            <a:ext cx="87872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1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Батьківські збори «Батьки теж повинні знати,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1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як дітей своїх навчати», ЗДО «Калинка», 2020 р.</a:t>
            </a:r>
            <a:endParaRPr/>
          </a:p>
        </p:txBody>
      </p:sp>
      <p:pic>
        <p:nvPicPr>
          <p:cNvPr id="538" name="Google Shape;53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7852" y="1438836"/>
            <a:ext cx="7236296" cy="541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46"/>
          <p:cNvPicPr preferRelativeResize="0"/>
          <p:nvPr/>
        </p:nvPicPr>
        <p:blipFill rotWithShape="1">
          <a:blip r:embed="rId4">
            <a:alphaModFix/>
          </a:blip>
          <a:srcRect t="9344"/>
          <a:stretch/>
        </p:blipFill>
        <p:spPr>
          <a:xfrm>
            <a:off x="2477852" y="1438835"/>
            <a:ext cx="7236296" cy="5430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7"/>
          <p:cNvSpPr txBox="1">
            <a:spLocks noGrp="1"/>
          </p:cNvSpPr>
          <p:nvPr>
            <p:ph type="title"/>
          </p:nvPr>
        </p:nvSpPr>
        <p:spPr>
          <a:xfrm>
            <a:off x="1524000" y="28476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БАТЬКАМИ</a:t>
            </a:r>
            <a:endParaRPr sz="3400"/>
          </a:p>
        </p:txBody>
      </p:sp>
      <p:sp>
        <p:nvSpPr>
          <p:cNvPr id="546" name="Google Shape;546;p47"/>
          <p:cNvSpPr txBox="1"/>
          <p:nvPr/>
        </p:nvSpPr>
        <p:spPr>
          <a:xfrm>
            <a:off x="2030338" y="428985"/>
            <a:ext cx="8167836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1">
                <a:solidFill>
                  <a:srgbClr val="00CC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Батьківський всеобуч</a:t>
            </a:r>
            <a:endParaRPr sz="2000" i="1">
              <a:solidFill>
                <a:srgbClr val="00C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7" name="Google Shape;547;p47"/>
          <p:cNvPicPr preferRelativeResize="0"/>
          <p:nvPr/>
        </p:nvPicPr>
        <p:blipFill rotWithShape="1">
          <a:blip r:embed="rId3">
            <a:alphaModFix/>
          </a:blip>
          <a:srcRect t="10682"/>
          <a:stretch/>
        </p:blipFill>
        <p:spPr>
          <a:xfrm>
            <a:off x="1456913" y="977968"/>
            <a:ext cx="8735188" cy="585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7"/>
          <p:cNvPicPr preferRelativeResize="0"/>
          <p:nvPr/>
        </p:nvPicPr>
        <p:blipFill rotWithShape="1">
          <a:blip r:embed="rId4">
            <a:alphaModFix/>
          </a:blip>
          <a:srcRect l="520" t="247" r="-520" b="9490"/>
          <a:stretch/>
        </p:blipFill>
        <p:spPr>
          <a:xfrm>
            <a:off x="1457325" y="977968"/>
            <a:ext cx="8887147" cy="5892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7"/>
          <p:cNvPicPr preferRelativeResize="0"/>
          <p:nvPr/>
        </p:nvPicPr>
        <p:blipFill rotWithShape="1">
          <a:blip r:embed="rId5">
            <a:alphaModFix/>
          </a:blip>
          <a:srcRect t="1" b="11474"/>
          <a:stretch/>
        </p:blipFill>
        <p:spPr>
          <a:xfrm>
            <a:off x="1457325" y="977968"/>
            <a:ext cx="8874294" cy="587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48"/>
          <p:cNvSpPr txBox="1">
            <a:spLocks noGrp="1"/>
          </p:cNvSpPr>
          <p:nvPr>
            <p:ph type="title"/>
          </p:nvPr>
        </p:nvSpPr>
        <p:spPr>
          <a:xfrm>
            <a:off x="1496366" y="116632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МОНІТОРИНГ</a:t>
            </a:r>
            <a:endParaRPr sz="3400"/>
          </a:p>
        </p:txBody>
      </p:sp>
      <p:sp>
        <p:nvSpPr>
          <p:cNvPr id="556" name="Google Shape;556;p48"/>
          <p:cNvSpPr/>
          <p:nvPr/>
        </p:nvSpPr>
        <p:spPr>
          <a:xfrm>
            <a:off x="335360" y="836713"/>
            <a:ext cx="8928992" cy="550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500" b="1" i="1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 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Контроль календарно-тематичного та виховного планування у 1-их класах з метою виявлення кроків наступності та безболісної адаптації 6-ти річного першокласника. </a:t>
            </a:r>
            <a:endParaRPr sz="20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171450" marR="0" lvl="0" indent="-1587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"/>
              <a:buFont typeface="Noto Sans Symbols"/>
              <a:buNone/>
            </a:pPr>
            <a:endParaRPr sz="200" b="1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Відвідування уроків та виховних заходів.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 b="1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 b="1" i="1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Огляд кабінетів 1-их класів.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Організація та стан харчування дітей.</a:t>
            </a:r>
            <a:endParaRPr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Медичний, психолого-педагогічний, соціальний та логопедичний супровід.</a:t>
            </a:r>
            <a:endParaRPr/>
          </a:p>
          <a:p>
            <a:pPr marL="3429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Noto Sans Symbols"/>
              <a:buNone/>
            </a:pPr>
            <a:endParaRPr sz="4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Дотримання режиму роботи ГПД.</a:t>
            </a:r>
            <a:endParaRPr/>
          </a:p>
          <a:p>
            <a:pPr marL="342900" marR="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Noto Sans Symbols"/>
              <a:buNone/>
            </a:pPr>
            <a:endParaRPr sz="4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marR="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uk-UA" sz="2000" b="1" i="1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Рівень налагодження партнерських стосунків.</a:t>
            </a:r>
            <a:endParaRPr/>
          </a:p>
          <a:p>
            <a:pPr marL="342900" marR="0" lvl="0" indent="-215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" b="1" i="1">
              <a:solidFill>
                <a:srgbClr val="00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 </a:t>
            </a:r>
            <a:endParaRPr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rgbClr val="00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 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9"/>
          <p:cNvSpPr txBox="1">
            <a:spLocks noGrp="1"/>
          </p:cNvSpPr>
          <p:nvPr>
            <p:ph type="title"/>
          </p:nvPr>
        </p:nvSpPr>
        <p:spPr>
          <a:xfrm>
            <a:off x="1496366" y="116632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МИ У ХМАРАХ</a:t>
            </a:r>
            <a:endParaRPr sz="3400"/>
          </a:p>
        </p:txBody>
      </p:sp>
      <p:sp>
        <p:nvSpPr>
          <p:cNvPr id="563" name="Google Shape;563;p49"/>
          <p:cNvSpPr/>
          <p:nvPr/>
        </p:nvSpPr>
        <p:spPr>
          <a:xfrm>
            <a:off x="479376" y="1340768"/>
            <a:ext cx="10160990" cy="5109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u="sng">
                <a:solidFill>
                  <a:srgbClr val="0033CC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Канал Волочиської ЗОШ І-ІІІ ст.№1 на You Tube</a:t>
            </a:r>
            <a:endParaRPr sz="2800" b="1" i="1">
              <a:solidFill>
                <a:srgbClr val="0033C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u="sng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«Друзі з Волочиської ЗОШ І-ІІІ ст.№1 на Facebook»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u="sng">
                <a:solidFill>
                  <a:srgbClr val="0033CC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Прощавай, 4 клас. Ти замалий уже для нас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u="sng">
                <a:solidFill>
                  <a:srgbClr val="0033CC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Здрастуй, школо-2018</a:t>
            </a:r>
            <a:endParaRPr sz="2800" b="1" i="1">
              <a:solidFill>
                <a:srgbClr val="0033C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u="sng">
                <a:solidFill>
                  <a:srgbClr val="0033CC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Чарівні дарунки осені</a:t>
            </a:r>
            <a:endParaRPr sz="2800" b="1" i="1">
              <a:solidFill>
                <a:srgbClr val="0033C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u="sng">
                <a:solidFill>
                  <a:srgbClr val="0033CC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Здрастуй, школо-2019</a:t>
            </a:r>
            <a:endParaRPr sz="2800" b="1" i="1">
              <a:solidFill>
                <a:srgbClr val="0033C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u="sng">
                <a:solidFill>
                  <a:srgbClr val="0033CC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Тиждень ПШ-2019</a:t>
            </a:r>
            <a:endParaRPr sz="2800" b="1" i="1">
              <a:solidFill>
                <a:srgbClr val="0033C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u="sng">
                <a:solidFill>
                  <a:srgbClr val="0033CC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Свято Букваря. 1-Г</a:t>
            </a:r>
            <a:endParaRPr sz="2800" b="1" i="1">
              <a:solidFill>
                <a:srgbClr val="0033C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u="sng">
                <a:solidFill>
                  <a:srgbClr val="0033CC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Прощання з Букварем.1-Б</a:t>
            </a:r>
            <a:endParaRPr sz="2800" b="1" i="1">
              <a:solidFill>
                <a:srgbClr val="0033C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u="sng">
                <a:solidFill>
                  <a:srgbClr val="0033CC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Соняшник-наш вірний друг</a:t>
            </a:r>
            <a:endParaRPr sz="2800" b="1" i="1">
              <a:solidFill>
                <a:srgbClr val="0033C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1" u="sng">
                <a:solidFill>
                  <a:srgbClr val="0033CC"/>
                </a:solidFill>
                <a:latin typeface="Bookman Old Style"/>
                <a:ea typeface="Bookman Old Style"/>
                <a:cs typeface="Bookman Old Style"/>
                <a:sym typeface="Bookman Old Style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Лунай гучніш, дзвінок останній!</a:t>
            </a:r>
            <a:endParaRPr sz="2800" b="1" i="1">
              <a:solidFill>
                <a:srgbClr val="0033CC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chemeClr val="dk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0"/>
          <p:cNvSpPr txBox="1"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0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ДЯКУЮ ЗА УВАГУ</a:t>
            </a:r>
            <a:endParaRPr/>
          </a:p>
        </p:txBody>
      </p:sp>
      <p:sp>
        <p:nvSpPr>
          <p:cNvPr id="570" name="Google Shape;570;p50"/>
          <p:cNvSpPr/>
          <p:nvPr/>
        </p:nvSpPr>
        <p:spPr>
          <a:xfrm>
            <a:off x="839416" y="2132857"/>
            <a:ext cx="8630616" cy="231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179705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i="1">
                <a:solidFill>
                  <a:srgbClr val="00CC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Немає нічого дорожчого за дітей, і немає більш важливої справи на Землі, ніж виростити Людину  здорову, розумну, добру і щасливу.</a:t>
            </a:r>
            <a:endParaRPr sz="3200" b="1" i="1">
              <a:solidFill>
                <a:srgbClr val="00CC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86868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КЛЮЧОВІ КОМПЕТЕНТНОСТІ</a:t>
            </a:r>
            <a:endParaRPr sz="3600"/>
          </a:p>
        </p:txBody>
      </p:sp>
      <p:sp>
        <p:nvSpPr>
          <p:cNvPr id="101" name="Google Shape;101;p3"/>
          <p:cNvSpPr txBox="1">
            <a:spLocks noGrp="1"/>
          </p:cNvSpPr>
          <p:nvPr>
            <p:ph type="body" idx="1"/>
          </p:nvPr>
        </p:nvSpPr>
        <p:spPr>
          <a:xfrm>
            <a:off x="335360" y="1340769"/>
            <a:ext cx="987544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uk-UA" sz="3000">
                <a:latin typeface="Bookman Old Style"/>
                <a:ea typeface="Bookman Old Style"/>
                <a:cs typeface="Bookman Old Style"/>
                <a:sym typeface="Bookman Old Style"/>
              </a:rPr>
              <a:t> </a:t>
            </a: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Дошкільної освіти: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рухова і здоров’язбережувальна,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особистісна,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ігрова,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предметно-практична та технологічна,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сенсорно-пізнавальна,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логіко-математична та дослідницька,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uk-UA" sz="2000" b="1" i="1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нові:</a:t>
            </a: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природничо-екологічна з навичками, що орієнтовані на сталий розвиток,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соціально-громадянська,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комунікативна, мовленнєва, художньо-мовленнєва,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мистецько-творча (художньо-продуктивна, музична, театралізована)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i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1524000" y="274638"/>
            <a:ext cx="86868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КЛЮЧОВІ КОМПЕТЕНТНОСТІ</a:t>
            </a:r>
            <a:endParaRPr sz="3600"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479376" y="1340769"/>
            <a:ext cx="9361040" cy="511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uk-UA" sz="3000">
                <a:latin typeface="Bookman Old Style"/>
                <a:ea typeface="Bookman Old Style"/>
                <a:cs typeface="Bookman Old Style"/>
                <a:sym typeface="Bookman Old Style"/>
              </a:rPr>
              <a:t> </a:t>
            </a:r>
            <a:r>
              <a:rPr lang="uk-UA" sz="2000" b="1" i="1">
                <a:latin typeface="Bookman Old Style"/>
                <a:ea typeface="Bookman Old Style"/>
                <a:cs typeface="Bookman Old Style"/>
                <a:sym typeface="Bookman Old Style"/>
              </a:rPr>
              <a:t>Початкової освіти:</a:t>
            </a:r>
            <a:endParaRPr/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вільне володіння державною мовою,</a:t>
            </a:r>
            <a:endParaRPr sz="20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здатність спілкуватися рідною (у разі відмінності від державної) та іноземними мовами,</a:t>
            </a:r>
            <a:endParaRPr sz="20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математична,</a:t>
            </a:r>
            <a:endParaRPr sz="20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компетентності в галузі природничих наук, техніки й технологій,</a:t>
            </a:r>
            <a:endParaRPr sz="20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інноваційність, </a:t>
            </a:r>
            <a:endParaRPr sz="20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екологічна, </a:t>
            </a:r>
            <a:endParaRPr sz="20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інформаційно-комунікаційна,</a:t>
            </a:r>
            <a:endParaRPr sz="20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громадянська та соціальна,</a:t>
            </a:r>
            <a:endParaRPr sz="20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 культурна, </a:t>
            </a:r>
            <a:endParaRPr sz="20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uk-UA" sz="2000" i="1">
                <a:latin typeface="Bookman Old Style"/>
                <a:ea typeface="Bookman Old Style"/>
                <a:cs typeface="Bookman Old Style"/>
                <a:sym typeface="Bookman Old Style"/>
              </a:rPr>
              <a:t>підприємливість та фінансова грамотність</a:t>
            </a:r>
            <a:endParaRPr sz="20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i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119336" y="274638"/>
            <a:ext cx="10091464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СПІЛЬНІ КЛЮЧОВІ КОМПЕТЕНТНОСТІ</a:t>
            </a:r>
            <a:endParaRPr sz="3600"/>
          </a:p>
        </p:txBody>
      </p:sp>
      <p:sp>
        <p:nvSpPr>
          <p:cNvPr id="113" name="Google Shape;113;p5"/>
          <p:cNvSpPr txBox="1">
            <a:spLocks noGrp="1"/>
          </p:cNvSpPr>
          <p:nvPr>
            <p:ph type="body" idx="1"/>
          </p:nvPr>
        </p:nvSpPr>
        <p:spPr>
          <a:xfrm>
            <a:off x="479376" y="1556792"/>
            <a:ext cx="879532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✔"/>
            </a:pPr>
            <a:r>
              <a:rPr lang="uk-UA" sz="3000">
                <a:latin typeface="Bookman Old Style"/>
                <a:ea typeface="Bookman Old Style"/>
                <a:cs typeface="Bookman Old Style"/>
                <a:sym typeface="Bookman Old Style"/>
              </a:rPr>
              <a:t> </a:t>
            </a:r>
            <a:r>
              <a:rPr lang="uk-UA" sz="2800" i="1">
                <a:latin typeface="Bookman Old Style"/>
                <a:ea typeface="Bookman Old Style"/>
                <a:cs typeface="Bookman Old Style"/>
                <a:sym typeface="Bookman Old Style"/>
              </a:rPr>
              <a:t>проявляти творчість та ініціативність</a:t>
            </a:r>
            <a:endParaRPr sz="28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uk-UA" sz="2800" i="1">
                <a:latin typeface="Bookman Old Style"/>
                <a:ea typeface="Bookman Old Style"/>
                <a:cs typeface="Bookman Old Style"/>
                <a:sym typeface="Bookman Old Style"/>
              </a:rPr>
              <a:t>керувати емоціями</a:t>
            </a:r>
            <a:endParaRPr sz="28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uk-UA" sz="2800" i="1">
                <a:latin typeface="Bookman Old Style"/>
                <a:ea typeface="Bookman Old Style"/>
                <a:cs typeface="Bookman Old Style"/>
                <a:sym typeface="Bookman Old Style"/>
              </a:rPr>
              <a:t>висловлювати та обґрунтовувати власну думку</a:t>
            </a:r>
            <a:endParaRPr sz="28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uk-UA" sz="2800" i="1">
                <a:latin typeface="Bookman Old Style"/>
                <a:ea typeface="Bookman Old Style"/>
                <a:cs typeface="Bookman Old Style"/>
                <a:sym typeface="Bookman Old Style"/>
              </a:rPr>
              <a:t>критично мислити приймати рішення</a:t>
            </a:r>
            <a:endParaRPr sz="28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uk-UA" sz="2800" i="1">
                <a:latin typeface="Bookman Old Style"/>
                <a:ea typeface="Bookman Old Style"/>
                <a:cs typeface="Bookman Old Style"/>
                <a:sym typeface="Bookman Old Style"/>
              </a:rPr>
              <a:t>розв’язувати проблеми</a:t>
            </a:r>
            <a:endParaRPr sz="2800"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uk-UA" sz="2800" i="1">
                <a:latin typeface="Bookman Old Style"/>
                <a:ea typeface="Bookman Old Style"/>
                <a:cs typeface="Bookman Old Style"/>
                <a:sym typeface="Bookman Old Style"/>
              </a:rPr>
              <a:t>співпрацювати в колективі</a:t>
            </a:r>
            <a:endParaRPr sz="2800" b="1" i="1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1981200" y="116632"/>
            <a:ext cx="82296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АДАПТАЦІЙНО-ІГРОВИЙ  ЦИКЛ</a:t>
            </a:r>
            <a:endParaRPr sz="3600"/>
          </a:p>
        </p:txBody>
      </p:sp>
      <p:pic>
        <p:nvPicPr>
          <p:cNvPr id="119" name="Google Shape;119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95950" y="889866"/>
            <a:ext cx="6800099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6"/>
          <p:cNvSpPr/>
          <p:nvPr/>
        </p:nvSpPr>
        <p:spPr>
          <a:xfrm>
            <a:off x="2999656" y="5445224"/>
            <a:ext cx="640871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i="1" u="none" strike="noStrike" cap="none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…</a:t>
            </a:r>
            <a:r>
              <a:rPr lang="uk-UA" sz="1800" b="1" i="1" u="none" strike="noStrike" cap="none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щоб не створювати додаткового стресу для дітей, для того, щоб був плавний перехід від дитячого садка до школи</a:t>
            </a:r>
            <a:r>
              <a:rPr lang="uk-UA" sz="1800" b="0" i="1" u="none" strike="noStrike" cap="none">
                <a:solidFill>
                  <a:srgbClr val="FF0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.</a:t>
            </a:r>
            <a:endParaRPr sz="1800" b="0" i="0" u="none" strike="noStrike" cap="none">
              <a:solidFill>
                <a:srgbClr val="FF0000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1524000" y="188640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АЛГОРИТМ РОБОТИ З НАСТУПНОСТІ</a:t>
            </a:r>
            <a:endParaRPr sz="3400"/>
          </a:p>
        </p:txBody>
      </p:sp>
      <p:grpSp>
        <p:nvGrpSpPr>
          <p:cNvPr id="126" name="Google Shape;126;p7"/>
          <p:cNvGrpSpPr/>
          <p:nvPr/>
        </p:nvGrpSpPr>
        <p:grpSpPr>
          <a:xfrm>
            <a:off x="3244617" y="1061046"/>
            <a:ext cx="5614094" cy="5614577"/>
            <a:chOff x="1829137" y="94308"/>
            <a:chExt cx="5614094" cy="5614577"/>
          </a:xfrm>
        </p:grpSpPr>
        <p:sp>
          <p:nvSpPr>
            <p:cNvPr id="127" name="Google Shape;127;p7"/>
            <p:cNvSpPr/>
            <p:nvPr/>
          </p:nvSpPr>
          <p:spPr>
            <a:xfrm>
              <a:off x="2203591" y="330024"/>
              <a:ext cx="5028030" cy="4980784"/>
            </a:xfrm>
            <a:prstGeom prst="pie">
              <a:avLst>
                <a:gd name="adj1" fmla="val 16200000"/>
                <a:gd name="adj2" fmla="val 0"/>
              </a:avLst>
            </a:prstGeom>
            <a:gradFill>
              <a:gsLst>
                <a:gs pos="0">
                  <a:srgbClr val="982D2B"/>
                </a:gs>
                <a:gs pos="80000">
                  <a:srgbClr val="C83D39"/>
                </a:gs>
                <a:gs pos="100000">
                  <a:srgbClr val="CC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 txBox="1"/>
            <p:nvPr/>
          </p:nvSpPr>
          <p:spPr>
            <a:xfrm>
              <a:off x="4872637" y="1362351"/>
              <a:ext cx="1855582" cy="13637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100" b="1" i="0" u="none" strike="noStrike" cap="none">
                  <a:solidFill>
                    <a:schemeClr val="lt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Робота з педагогами</a:t>
              </a: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2292262" y="557916"/>
              <a:ext cx="4850689" cy="4850689"/>
            </a:xfrm>
            <a:prstGeom prst="pie">
              <a:avLst>
                <a:gd name="adj1" fmla="val 0"/>
                <a:gd name="adj2" fmla="val 5400000"/>
              </a:avLst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 txBox="1"/>
            <p:nvPr/>
          </p:nvSpPr>
          <p:spPr>
            <a:xfrm>
              <a:off x="4867169" y="3075077"/>
              <a:ext cx="1790135" cy="1328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100" b="1" i="0" u="none" strike="noStrike" cap="none">
                  <a:solidFill>
                    <a:schemeClr val="lt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Робота з дітьми</a:t>
              </a: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2129417" y="557916"/>
              <a:ext cx="4850689" cy="4850689"/>
            </a:xfrm>
            <a:prstGeom prst="pie">
              <a:avLst>
                <a:gd name="adj1" fmla="val 5400000"/>
                <a:gd name="adj2" fmla="val 10800000"/>
              </a:avLst>
            </a:prstGeom>
            <a:gradFill>
              <a:gsLst>
                <a:gs pos="0">
                  <a:srgbClr val="5D427D"/>
                </a:gs>
                <a:gs pos="80000">
                  <a:srgbClr val="7A57A5"/>
                </a:gs>
                <a:gs pos="100000">
                  <a:srgbClr val="7A56A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 txBox="1"/>
            <p:nvPr/>
          </p:nvSpPr>
          <p:spPr>
            <a:xfrm>
              <a:off x="2615064" y="3075077"/>
              <a:ext cx="1790135" cy="1328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100" b="1" i="0" u="none" strike="noStrike" cap="none">
                  <a:solidFill>
                    <a:schemeClr val="lt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Робота з батьками</a:t>
              </a: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2129417" y="395071"/>
              <a:ext cx="4850689" cy="4850689"/>
            </a:xfrm>
            <a:prstGeom prst="pie">
              <a:avLst>
                <a:gd name="adj1" fmla="val 10800000"/>
                <a:gd name="adj2" fmla="val 16200000"/>
              </a:avLst>
            </a:prstGeom>
            <a:gradFill>
              <a:gsLst>
                <a:gs pos="0">
                  <a:srgbClr val="27869E"/>
                </a:gs>
                <a:gs pos="80000">
                  <a:srgbClr val="34B0D0"/>
                </a:gs>
                <a:gs pos="100000">
                  <a:srgbClr val="30B3D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 txBox="1"/>
            <p:nvPr/>
          </p:nvSpPr>
          <p:spPr>
            <a:xfrm>
              <a:off x="2615064" y="1400435"/>
              <a:ext cx="1790135" cy="1328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100" b="1" i="0" u="none" strike="noStrike" cap="none">
                  <a:solidFill>
                    <a:schemeClr val="lt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Моніторинг</a:t>
              </a:r>
              <a:endParaRPr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1991323" y="94308"/>
              <a:ext cx="5451250" cy="5451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4067"/>
                  </a:moveTo>
                  <a:lnTo>
                    <a:pt x="60000" y="4067"/>
                  </a:lnTo>
                  <a:cubicBezTo>
                    <a:pt x="88941" y="4067"/>
                    <a:pt x="113103" y="26145"/>
                    <a:pt x="115706" y="54969"/>
                  </a:cubicBezTo>
                  <a:lnTo>
                    <a:pt x="119760" y="54969"/>
                  </a:lnTo>
                  <a:lnTo>
                    <a:pt x="112882" y="60000"/>
                  </a:lnTo>
                  <a:lnTo>
                    <a:pt x="105523" y="54969"/>
                  </a:lnTo>
                  <a:lnTo>
                    <a:pt x="109576" y="54969"/>
                  </a:lnTo>
                  <a:lnTo>
                    <a:pt x="109576" y="54969"/>
                  </a:lnTo>
                  <a:cubicBezTo>
                    <a:pt x="106994" y="29527"/>
                    <a:pt x="85573" y="10169"/>
                    <a:pt x="60000" y="10169"/>
                  </a:cubicBezTo>
                  <a:close/>
                </a:path>
              </a:pathLst>
            </a:custGeom>
            <a:gradFill>
              <a:gsLst>
                <a:gs pos="0">
                  <a:srgbClr val="982D2B"/>
                </a:gs>
                <a:gs pos="80000">
                  <a:srgbClr val="C83D39"/>
                </a:gs>
                <a:gs pos="100000">
                  <a:srgbClr val="CC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1991981" y="257635"/>
              <a:ext cx="5451250" cy="5451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933" y="60000"/>
                  </a:moveTo>
                  <a:lnTo>
                    <a:pt x="115933" y="60000"/>
                  </a:lnTo>
                  <a:cubicBezTo>
                    <a:pt x="115933" y="88941"/>
                    <a:pt x="93855" y="113103"/>
                    <a:pt x="65031" y="115706"/>
                  </a:cubicBezTo>
                  <a:lnTo>
                    <a:pt x="65031" y="119760"/>
                  </a:lnTo>
                  <a:lnTo>
                    <a:pt x="60000" y="112882"/>
                  </a:lnTo>
                  <a:lnTo>
                    <a:pt x="65031" y="105523"/>
                  </a:lnTo>
                  <a:lnTo>
                    <a:pt x="65031" y="109576"/>
                  </a:lnTo>
                  <a:cubicBezTo>
                    <a:pt x="90473" y="106994"/>
                    <a:pt x="109831" y="85573"/>
                    <a:pt x="109831" y="60000"/>
                  </a:cubicBezTo>
                  <a:close/>
                </a:path>
              </a:pathLst>
            </a:cu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1829137" y="257635"/>
              <a:ext cx="5451250" cy="5451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15933"/>
                  </a:moveTo>
                  <a:cubicBezTo>
                    <a:pt x="31059" y="115933"/>
                    <a:pt x="6897" y="93855"/>
                    <a:pt x="4294" y="65031"/>
                  </a:cubicBezTo>
                  <a:lnTo>
                    <a:pt x="240" y="65031"/>
                  </a:lnTo>
                  <a:lnTo>
                    <a:pt x="7118" y="60000"/>
                  </a:lnTo>
                  <a:lnTo>
                    <a:pt x="14477" y="65031"/>
                  </a:lnTo>
                  <a:lnTo>
                    <a:pt x="10424" y="65031"/>
                  </a:lnTo>
                  <a:lnTo>
                    <a:pt x="10424" y="65031"/>
                  </a:lnTo>
                  <a:cubicBezTo>
                    <a:pt x="13006" y="90473"/>
                    <a:pt x="34427" y="109831"/>
                    <a:pt x="60000" y="109831"/>
                  </a:cubicBezTo>
                  <a:close/>
                </a:path>
              </a:pathLst>
            </a:custGeom>
            <a:gradFill>
              <a:gsLst>
                <a:gs pos="0">
                  <a:srgbClr val="5D427D"/>
                </a:gs>
                <a:gs pos="80000">
                  <a:srgbClr val="7A57A5"/>
                </a:gs>
                <a:gs pos="100000">
                  <a:srgbClr val="7A56A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1829137" y="94791"/>
              <a:ext cx="5451250" cy="5451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67" y="60000"/>
                  </a:moveTo>
                  <a:lnTo>
                    <a:pt x="4067" y="60000"/>
                  </a:lnTo>
                  <a:cubicBezTo>
                    <a:pt x="4067" y="31059"/>
                    <a:pt x="26145" y="6897"/>
                    <a:pt x="54969" y="4294"/>
                  </a:cubicBezTo>
                  <a:lnTo>
                    <a:pt x="54969" y="240"/>
                  </a:lnTo>
                  <a:lnTo>
                    <a:pt x="60000" y="7118"/>
                  </a:lnTo>
                  <a:lnTo>
                    <a:pt x="54969" y="14477"/>
                  </a:lnTo>
                  <a:lnTo>
                    <a:pt x="54969" y="10424"/>
                  </a:lnTo>
                  <a:lnTo>
                    <a:pt x="54969" y="10424"/>
                  </a:lnTo>
                  <a:cubicBezTo>
                    <a:pt x="29527" y="13006"/>
                    <a:pt x="10169" y="34427"/>
                    <a:pt x="10169" y="60000"/>
                  </a:cubicBezTo>
                  <a:close/>
                </a:path>
              </a:pathLst>
            </a:custGeom>
            <a:gradFill>
              <a:gsLst>
                <a:gs pos="0">
                  <a:srgbClr val="27869E"/>
                </a:gs>
                <a:gs pos="80000">
                  <a:srgbClr val="34B0D0"/>
                </a:gs>
                <a:gs pos="100000">
                  <a:srgbClr val="30B3D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>
            <a:spLocks noGrp="1"/>
          </p:cNvSpPr>
          <p:nvPr>
            <p:ph type="title"/>
          </p:nvPr>
        </p:nvSpPr>
        <p:spPr>
          <a:xfrm>
            <a:off x="1524000" y="188640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ПЕДАГОГАМИ</a:t>
            </a:r>
            <a:endParaRPr sz="3400"/>
          </a:p>
        </p:txBody>
      </p:sp>
      <p:grpSp>
        <p:nvGrpSpPr>
          <p:cNvPr id="145" name="Google Shape;145;p8"/>
          <p:cNvGrpSpPr/>
          <p:nvPr/>
        </p:nvGrpSpPr>
        <p:grpSpPr>
          <a:xfrm>
            <a:off x="1524000" y="1196752"/>
            <a:ext cx="7848872" cy="5390051"/>
            <a:chOff x="0" y="0"/>
            <a:chExt cx="7848872" cy="5390051"/>
          </a:xfrm>
        </p:grpSpPr>
        <p:sp>
          <p:nvSpPr>
            <p:cNvPr id="146" name="Google Shape;146;p8"/>
            <p:cNvSpPr/>
            <p:nvPr/>
          </p:nvSpPr>
          <p:spPr>
            <a:xfrm>
              <a:off x="0" y="0"/>
              <a:ext cx="7848872" cy="83065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82D2B"/>
                </a:gs>
                <a:gs pos="80000">
                  <a:srgbClr val="C83D39"/>
                </a:gs>
                <a:gs pos="100000">
                  <a:srgbClr val="CC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 txBox="1"/>
            <p:nvPr/>
          </p:nvSpPr>
          <p:spPr>
            <a:xfrm>
              <a:off x="1652840" y="0"/>
              <a:ext cx="6196031" cy="830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000" b="1" i="1" u="none" strike="noStrike" cap="none">
                  <a:solidFill>
                    <a:schemeClr val="dk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Розподіл педагогічних кадрів</a:t>
              </a: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6281687" y="1012616"/>
              <a:ext cx="1567184" cy="66188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A88A89"/>
                </a:gs>
                <a:gs pos="80000">
                  <a:srgbClr val="DDB5B4"/>
                </a:gs>
                <a:gs pos="100000">
                  <a:srgbClr val="DFB5B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0" y="913724"/>
              <a:ext cx="7848872" cy="83065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759336"/>
                </a:gs>
                <a:gs pos="80000">
                  <a:srgbClr val="99C247"/>
                </a:gs>
                <a:gs pos="100000">
                  <a:srgbClr val="9BC54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 txBox="1"/>
            <p:nvPr/>
          </p:nvSpPr>
          <p:spPr>
            <a:xfrm>
              <a:off x="1652840" y="913724"/>
              <a:ext cx="6196031" cy="830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000" b="1" i="1" u="none" strike="noStrike" cap="none">
                  <a:solidFill>
                    <a:schemeClr val="dk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Поширення рекламної інформації</a:t>
              </a: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6198216" y="1856455"/>
              <a:ext cx="1569774" cy="664526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CA78A"/>
                </a:gs>
                <a:gs pos="80000">
                  <a:srgbClr val="CEDBB5"/>
                </a:gs>
                <a:gs pos="100000">
                  <a:srgbClr val="CFDDB5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0" y="1827449"/>
              <a:ext cx="7848872" cy="83065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5D427D"/>
                </a:gs>
                <a:gs pos="80000">
                  <a:srgbClr val="7A57A5"/>
                </a:gs>
                <a:gs pos="100000">
                  <a:srgbClr val="7A56A7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 txBox="1"/>
            <p:nvPr/>
          </p:nvSpPr>
          <p:spPr>
            <a:xfrm>
              <a:off x="1652840" y="1827449"/>
              <a:ext cx="6196031" cy="830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000" b="1" i="1" u="none" strike="noStrike" cap="none">
                  <a:solidFill>
                    <a:schemeClr val="dk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Вивчення контингенту майбутніх першокласників</a:t>
              </a: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6198216" y="2784686"/>
              <a:ext cx="1569774" cy="664526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58F9F"/>
                </a:gs>
                <a:gs pos="80000">
                  <a:srgbClr val="C4BBD2"/>
                </a:gs>
                <a:gs pos="100000">
                  <a:srgbClr val="C5BBD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0" y="2741173"/>
              <a:ext cx="7848872" cy="83065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27869E"/>
                </a:gs>
                <a:gs pos="80000">
                  <a:srgbClr val="34B0D0"/>
                </a:gs>
                <a:gs pos="100000">
                  <a:srgbClr val="30B3D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 txBox="1"/>
            <p:nvPr/>
          </p:nvSpPr>
          <p:spPr>
            <a:xfrm>
              <a:off x="1652840" y="2741173"/>
              <a:ext cx="6196031" cy="830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000" b="1" i="1" u="none" strike="noStrike" cap="none">
                  <a:solidFill>
                    <a:schemeClr val="dk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Методична підготовка  вчителів до роботи з майбутніми першокласниками</a:t>
              </a: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6198216" y="3712911"/>
              <a:ext cx="1569774" cy="664526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88A1AC"/>
                </a:gs>
                <a:gs pos="80000">
                  <a:srgbClr val="B3D4E2"/>
                </a:gs>
                <a:gs pos="100000">
                  <a:srgbClr val="B3D5E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0" y="3654898"/>
              <a:ext cx="7848872" cy="83065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C86B1D"/>
                </a:gs>
                <a:gs pos="80000">
                  <a:srgbClr val="FF8D25"/>
                </a:gs>
                <a:gs pos="100000">
                  <a:srgbClr val="FF8D22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 txBox="1"/>
            <p:nvPr/>
          </p:nvSpPr>
          <p:spPr>
            <a:xfrm>
              <a:off x="1652840" y="3654898"/>
              <a:ext cx="6196031" cy="830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000" b="1" i="1" u="none" strike="noStrike" cap="none">
                  <a:solidFill>
                    <a:schemeClr val="dk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Сприяння самоосвіті педагогів, підвищення їх фахової майстерності</a:t>
              </a: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6115599" y="4641142"/>
              <a:ext cx="1569774" cy="664526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BE9785"/>
                </a:gs>
                <a:gs pos="80000">
                  <a:srgbClr val="FAC8AF"/>
                </a:gs>
                <a:gs pos="100000">
                  <a:srgbClr val="FEC8AE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0" y="4526973"/>
              <a:ext cx="7848872" cy="830658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982D2B"/>
                </a:gs>
                <a:gs pos="80000">
                  <a:srgbClr val="C83D39"/>
                </a:gs>
                <a:gs pos="100000">
                  <a:srgbClr val="CC3A36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 txBox="1"/>
            <p:nvPr/>
          </p:nvSpPr>
          <p:spPr>
            <a:xfrm>
              <a:off x="1652840" y="4526973"/>
              <a:ext cx="6196031" cy="830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uk-UA" sz="2000" b="1" i="1" u="none" strike="noStrike" cap="none">
                  <a:solidFill>
                    <a:schemeClr val="dk1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rPr>
                <a:t>Робота педагогів з документами</a:t>
              </a: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7766254" y="5063064"/>
              <a:ext cx="82617" cy="326987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A88A89"/>
                </a:gs>
                <a:gs pos="80000">
                  <a:srgbClr val="DDB5B4"/>
                </a:gs>
                <a:gs pos="100000">
                  <a:srgbClr val="DFB5B4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1524000" y="188640"/>
            <a:ext cx="9144000" cy="778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400" b="1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РОБОТА З ПЕДАГОГАМИ</a:t>
            </a:r>
            <a:endParaRPr sz="3400"/>
          </a:p>
        </p:txBody>
      </p:sp>
      <p:graphicFrame>
        <p:nvGraphicFramePr>
          <p:cNvPr id="170" name="Google Shape;170;p9"/>
          <p:cNvGraphicFramePr/>
          <p:nvPr/>
        </p:nvGraphicFramePr>
        <p:xfrm>
          <a:off x="1055440" y="1228676"/>
          <a:ext cx="9612560" cy="5629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1" name="Google Shape;171;p9"/>
          <p:cNvSpPr txBox="1"/>
          <p:nvPr/>
        </p:nvSpPr>
        <p:spPr>
          <a:xfrm>
            <a:off x="1463402" y="954336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1" u="none" strike="noStrike" cap="none">
                <a:solidFill>
                  <a:srgbClr val="00CC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Розподіл кадрів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1086</Words>
  <Application>Microsoft Office PowerPoint</Application>
  <PresentationFormat>Широкий екран</PresentationFormat>
  <Paragraphs>259</Paragraphs>
  <Slides>25</Slides>
  <Notes>25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2" baseType="lpstr">
      <vt:lpstr>Noto Sans Symbols</vt:lpstr>
      <vt:lpstr>Times New Roman</vt:lpstr>
      <vt:lpstr>Bookman Old Style</vt:lpstr>
      <vt:lpstr>Calibri</vt:lpstr>
      <vt:lpstr>Proxima Nova</vt:lpstr>
      <vt:lpstr>Arial</vt:lpstr>
      <vt:lpstr>Тема Office</vt:lpstr>
      <vt:lpstr>ЗАБЕЗПЕЧЕННЯ НАСТУПНОСТІ ДОШКІЛЬНОЇ ТА  ПОЧАТКОВОЇ ОСВІТИ </vt:lpstr>
      <vt:lpstr>ФІЛОСОФІЯ ДУМКИ</vt:lpstr>
      <vt:lpstr>КЛЮЧОВІ КОМПЕТЕНТНОСТІ</vt:lpstr>
      <vt:lpstr>КЛЮЧОВІ КОМПЕТЕНТНОСТІ</vt:lpstr>
      <vt:lpstr>СПІЛЬНІ КЛЮЧОВІ КОМПЕТЕНТНОСТІ</vt:lpstr>
      <vt:lpstr>АДАПТАЦІЙНО-ІГРОВИЙ  ЦИКЛ</vt:lpstr>
      <vt:lpstr>АЛГОРИТМ РОБОТИ З НАСТУПНОСТІ</vt:lpstr>
      <vt:lpstr>РОБОТА З ПЕДАГОГАМИ</vt:lpstr>
      <vt:lpstr>РОБОТА З ПЕДАГОГАМИ</vt:lpstr>
      <vt:lpstr>РОБОТА З ПЕДАГОГАМИ</vt:lpstr>
      <vt:lpstr>РОБОТА З ПЕДАГОГАМИ</vt:lpstr>
      <vt:lpstr>РОБОТА З ПЕДАГОГАМИ</vt:lpstr>
      <vt:lpstr>РОБОТА З ПЕДАГОГАМИ</vt:lpstr>
      <vt:lpstr>РОБОТА З ПЕДАГОГАМИ</vt:lpstr>
      <vt:lpstr>РОБОТА З ПЕДАГОГАМИ</vt:lpstr>
      <vt:lpstr>РОБОТА З ДІТЬМИ</vt:lpstr>
      <vt:lpstr>Презентація PowerPoint</vt:lpstr>
      <vt:lpstr>Презентація PowerPoint</vt:lpstr>
      <vt:lpstr>РОБОТА З БАТЬКАМИ</vt:lpstr>
      <vt:lpstr>РОБОТА З БАТЬКАМИ</vt:lpstr>
      <vt:lpstr>РОБОТА З БАТЬКАМИ</vt:lpstr>
      <vt:lpstr>РОБОТА З БАТЬКАМИ</vt:lpstr>
      <vt:lpstr>МОНІТОРИНГ</vt:lpstr>
      <vt:lpstr>МИ У ХМАРАХ</vt:lpstr>
      <vt:lpstr>ДЯКУЮ ЗА УВАГУ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Катенок</dc:creator>
  <cp:lastModifiedBy>User</cp:lastModifiedBy>
  <cp:revision>2</cp:revision>
  <dcterms:created xsi:type="dcterms:W3CDTF">2012-05-12T09:17:54Z</dcterms:created>
  <dcterms:modified xsi:type="dcterms:W3CDTF">2026-01-06T20:10:41Z</dcterms:modified>
</cp:coreProperties>
</file>