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D36E739-7407-47F5-BA93-53E13735C12F}" type="datetimeFigureOut">
              <a:rPr lang="uk-UA" smtClean="0"/>
              <a:t>15.04.2025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0559-6BE5-4EAD-8A44-D96EFE045757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32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6E739-7407-47F5-BA93-53E13735C12F}" type="datetimeFigureOut">
              <a:rPr lang="uk-UA" smtClean="0"/>
              <a:t>15.04.2025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0559-6BE5-4EAD-8A44-D96EFE0457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8352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6E739-7407-47F5-BA93-53E13735C12F}" type="datetimeFigureOut">
              <a:rPr lang="uk-UA" smtClean="0"/>
              <a:t>15.04.2025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0559-6BE5-4EAD-8A44-D96EFE045757}" type="slidenum">
              <a:rPr lang="uk-UA" smtClean="0"/>
              <a:t>‹#›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266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6E739-7407-47F5-BA93-53E13735C12F}" type="datetimeFigureOut">
              <a:rPr lang="uk-UA" smtClean="0"/>
              <a:t>15.04.2025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0559-6BE5-4EAD-8A44-D96EFE0457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620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6E739-7407-47F5-BA93-53E13735C12F}" type="datetimeFigureOut">
              <a:rPr lang="uk-UA" smtClean="0"/>
              <a:t>15.04.2025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0559-6BE5-4EAD-8A44-D96EFE045757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32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6E739-7407-47F5-BA93-53E13735C12F}" type="datetimeFigureOut">
              <a:rPr lang="uk-UA" smtClean="0"/>
              <a:t>15.04.2025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0559-6BE5-4EAD-8A44-D96EFE0457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0507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6E739-7407-47F5-BA93-53E13735C12F}" type="datetimeFigureOut">
              <a:rPr lang="uk-UA" smtClean="0"/>
              <a:t>15.04.2025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0559-6BE5-4EAD-8A44-D96EFE0457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066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6E739-7407-47F5-BA93-53E13735C12F}" type="datetimeFigureOut">
              <a:rPr lang="uk-UA" smtClean="0"/>
              <a:t>15.04.2025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0559-6BE5-4EAD-8A44-D96EFE0457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260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6E739-7407-47F5-BA93-53E13735C12F}" type="datetimeFigureOut">
              <a:rPr lang="uk-UA" smtClean="0"/>
              <a:t>15.04.2025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0559-6BE5-4EAD-8A44-D96EFE0457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2460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6E739-7407-47F5-BA93-53E13735C12F}" type="datetimeFigureOut">
              <a:rPr lang="uk-UA" smtClean="0"/>
              <a:t>15.04.2025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0559-6BE5-4EAD-8A44-D96EFE04575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722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6E739-7407-47F5-BA93-53E13735C12F}" type="datetimeFigureOut">
              <a:rPr lang="uk-UA" smtClean="0"/>
              <a:t>15.04.2025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010559-6BE5-4EAD-8A44-D96EFE045757}" type="slidenum">
              <a:rPr lang="uk-UA" smtClean="0"/>
              <a:t>‹#›</a:t>
            </a:fld>
            <a:endParaRPr lang="uk-U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68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D36E739-7407-47F5-BA93-53E13735C12F}" type="datetimeFigureOut">
              <a:rPr lang="uk-UA" smtClean="0"/>
              <a:t>15.04.2025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B010559-6BE5-4EAD-8A44-D96EFE045757}" type="slidenum">
              <a:rPr lang="uk-UA" smtClean="0"/>
              <a:t>‹#›</a:t>
            </a:fld>
            <a:endParaRPr lang="uk-U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43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D922D-1D50-47C8-9F74-1D87EB2FB9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050" y="5026124"/>
            <a:ext cx="7772400" cy="146304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ПОРТУГАЛІЯ</a:t>
            </a:r>
            <a:r>
              <a:rPr lang="ru-RU" dirty="0"/>
              <a:t> — КРАЇНА СОНЦЯ, МОРЯ І ВЕЛИКИХ ВІДКРИТТІВ!</a:t>
            </a:r>
            <a:endParaRPr lang="uk-U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336CB-CB8A-487C-A03D-CCD8F3093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116452" cy="4590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A7359-D2F9-48B3-92D8-60642ED62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453" y="0"/>
            <a:ext cx="6116453" cy="4590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AD3EC4-0336-43DE-A7BD-1E70EB2BB44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427" y="5026124"/>
            <a:ext cx="2047331" cy="1285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672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5C7762-81C4-4D13-A302-D534B0694479}"/>
              </a:ext>
            </a:extLst>
          </p:cNvPr>
          <p:cNvSpPr txBox="1"/>
          <p:nvPr/>
        </p:nvSpPr>
        <p:spPr>
          <a:xfrm>
            <a:off x="102953" y="1621512"/>
            <a:ext cx="464741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  Португалія, офіційно </a:t>
            </a:r>
            <a:r>
              <a:rPr lang="uk-UA" b="1" dirty="0"/>
              <a:t>Португальська Республіка</a:t>
            </a:r>
            <a:r>
              <a:rPr lang="uk-UA" dirty="0"/>
              <a:t>, це держава в Південній Європі, </a:t>
            </a:r>
            <a:r>
              <a:rPr lang="uk-UA" b="1" i="1" dirty="0"/>
              <a:t>заснована у 1143 році</a:t>
            </a:r>
            <a:r>
              <a:rPr lang="uk-UA" dirty="0"/>
              <a:t>, із </a:t>
            </a:r>
            <a:r>
              <a:rPr lang="uk-UA" b="1" i="1" dirty="0"/>
              <a:t>загальної площею 92 090 км2.</a:t>
            </a:r>
            <a:r>
              <a:rPr lang="uk-UA" dirty="0"/>
              <a:t> Територія Португалії включає також </a:t>
            </a:r>
            <a:r>
              <a:rPr lang="uk-UA" b="1" i="1" dirty="0"/>
              <a:t>два автономні регіони</a:t>
            </a:r>
            <a:r>
              <a:rPr lang="uk-UA" dirty="0"/>
              <a:t>: архіпелаги Мадейри та Азорських островів, що знаходяться в Атлантичному океані. Архіпелаг Мадейри складається з островів Мадейра, Порту Санту, Дезерташ і Селваженш, а Азорський архіпелаг складається з дев'яти островів: Санта-Марія, Сан-Мігел, Терсейра, Грасіоза, Сао Жорже, Піку, Фаял, Флореш, Корву і декількох невеликих острівців.</a:t>
            </a:r>
          </a:p>
          <a:p>
            <a:r>
              <a:rPr lang="uk-UA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1ED6B6-C6FD-4FE1-B579-038E12CAB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804" y="714080"/>
            <a:ext cx="7234243" cy="54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90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C2BA8B-8976-4A20-95BC-491491AE9C64}"/>
              </a:ext>
            </a:extLst>
          </p:cNvPr>
          <p:cNvSpPr txBox="1"/>
          <p:nvPr/>
        </p:nvSpPr>
        <p:spPr>
          <a:xfrm>
            <a:off x="307945" y="208007"/>
            <a:ext cx="1177721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1" u="sng" dirty="0">
                <a:solidFill>
                  <a:schemeClr val="tx2"/>
                </a:solidFill>
              </a:rPr>
              <a:t> Основні факти:</a:t>
            </a:r>
          </a:p>
          <a:p>
            <a:pPr algn="ctr"/>
            <a:endParaRPr lang="uk-UA" b="1" i="1" u="sng" dirty="0">
              <a:solidFill>
                <a:schemeClr val="tx2"/>
              </a:solidFill>
            </a:endParaRPr>
          </a:p>
          <a:p>
            <a:r>
              <a:rPr lang="uk-UA" b="1" dirty="0"/>
              <a:t>   Населення</a:t>
            </a:r>
            <a:r>
              <a:rPr lang="uk-UA" dirty="0"/>
              <a:t>: Португалія має населення понад 10 мільйонів чоловік. Найбільша щільність населення на узбережжях.</a:t>
            </a:r>
          </a:p>
          <a:p>
            <a:r>
              <a:rPr lang="uk-UA" b="1" dirty="0"/>
              <a:t>   Офіційні мови</a:t>
            </a:r>
            <a:r>
              <a:rPr lang="uk-UA" dirty="0"/>
              <a:t>: португальська є офіційною мовою Португалії.</a:t>
            </a:r>
          </a:p>
          <a:p>
            <a:r>
              <a:rPr lang="uk-UA" b="1" dirty="0"/>
              <a:t>   Столиця</a:t>
            </a:r>
            <a:r>
              <a:rPr lang="uk-UA" dirty="0"/>
              <a:t>: Лісабон – столиця Португалії.</a:t>
            </a:r>
          </a:p>
          <a:p>
            <a:r>
              <a:rPr lang="uk-UA" b="1" dirty="0"/>
              <a:t>   Уряд</a:t>
            </a:r>
            <a:r>
              <a:rPr lang="uk-UA" dirty="0"/>
              <a:t>: Португалія діє як демократична республіка з багатопартійною політичною системою.</a:t>
            </a:r>
          </a:p>
          <a:p>
            <a:r>
              <a:rPr lang="uk-UA" b="1" dirty="0"/>
              <a:t>  Грошова одиниця</a:t>
            </a:r>
            <a:r>
              <a:rPr lang="uk-UA" dirty="0"/>
              <a:t>: Офіційною валютою Португалії є євро (</a:t>
            </a:r>
            <a:r>
              <a:rPr lang="en-US" dirty="0"/>
              <a:t>EUR).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C2AA82-063D-4C54-B6AD-143EE487C19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893" y="2753753"/>
            <a:ext cx="7861955" cy="3896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149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51E259-46F8-44B4-BA5E-97AD9991A740}"/>
              </a:ext>
            </a:extLst>
          </p:cNvPr>
          <p:cNvSpPr txBox="1"/>
          <p:nvPr/>
        </p:nvSpPr>
        <p:spPr>
          <a:xfrm>
            <a:off x="150046" y="1443841"/>
            <a:ext cx="643693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 </a:t>
            </a:r>
            <a:r>
              <a:rPr lang="uk-UA" b="1" i="1" u="sng" dirty="0">
                <a:solidFill>
                  <a:schemeClr val="tx2"/>
                </a:solidFill>
              </a:rPr>
              <a:t>Основні міста</a:t>
            </a:r>
          </a:p>
          <a:p>
            <a:r>
              <a:rPr lang="uk-UA" dirty="0"/>
              <a:t>   </a:t>
            </a:r>
            <a:r>
              <a:rPr lang="uk-UA" b="1" i="1" dirty="0"/>
              <a:t>Лісабон</a:t>
            </a:r>
            <a:r>
              <a:rPr lang="uk-UA" dirty="0"/>
              <a:t> - столиця з дванадцятого століття і найбільше місто, налічує близько 500 000 жителів і 3 млн. з урахуванням передмість;</a:t>
            </a:r>
          </a:p>
          <a:p>
            <a:r>
              <a:rPr lang="uk-UA" dirty="0"/>
              <a:t>   </a:t>
            </a:r>
            <a:r>
              <a:rPr lang="uk-UA" b="1" i="1" dirty="0"/>
              <a:t>Порто</a:t>
            </a:r>
            <a:r>
              <a:rPr lang="uk-UA" dirty="0"/>
              <a:t> - друге за величиною місто, чия латинська назва Портус Кале дало ім'я країні, налічує 240 000 жителів і 1,5 млн. з урахуванням передмість;</a:t>
            </a:r>
          </a:p>
          <a:p>
            <a:r>
              <a:rPr lang="uk-UA" dirty="0"/>
              <a:t>   </a:t>
            </a:r>
            <a:r>
              <a:rPr lang="uk-UA" b="1" i="1" dirty="0"/>
              <a:t>Гімарайш</a:t>
            </a:r>
            <a:r>
              <a:rPr lang="uk-UA" dirty="0"/>
              <a:t> - місто, що є колискою португальської нації;</a:t>
            </a:r>
          </a:p>
          <a:p>
            <a:r>
              <a:rPr lang="uk-UA" dirty="0"/>
              <a:t>   </a:t>
            </a:r>
            <a:r>
              <a:rPr lang="uk-UA" b="1" i="1" dirty="0"/>
              <a:t>Авейру</a:t>
            </a:r>
            <a:r>
              <a:rPr lang="uk-UA" dirty="0"/>
              <a:t> - "португальська Венеція";</a:t>
            </a:r>
          </a:p>
          <a:p>
            <a:r>
              <a:rPr lang="uk-UA" dirty="0"/>
              <a:t>   </a:t>
            </a:r>
            <a:r>
              <a:rPr lang="uk-UA" b="1" i="1" dirty="0"/>
              <a:t>Коїмбра</a:t>
            </a:r>
            <a:r>
              <a:rPr lang="uk-UA" dirty="0"/>
              <a:t> - місто, яке володіє найстарішим університетом в країні і одним з найстаріших в Європі;</a:t>
            </a:r>
          </a:p>
          <a:p>
            <a:r>
              <a:rPr lang="uk-UA" dirty="0"/>
              <a:t>   </a:t>
            </a:r>
            <a:r>
              <a:rPr lang="uk-UA" b="1" i="1" dirty="0"/>
              <a:t>Фару</a:t>
            </a:r>
            <a:r>
              <a:rPr lang="uk-UA" dirty="0"/>
              <a:t> - столиця найпівденнішої провінції Португалії - Алгарве;</a:t>
            </a:r>
          </a:p>
          <a:p>
            <a:r>
              <a:rPr lang="uk-UA" dirty="0"/>
              <a:t>   </a:t>
            </a:r>
            <a:r>
              <a:rPr lang="uk-UA" b="1" i="1" dirty="0"/>
              <a:t>Фуншал</a:t>
            </a:r>
            <a:r>
              <a:rPr lang="uk-UA" dirty="0"/>
              <a:t> - столиця о. Мадейри;</a:t>
            </a:r>
          </a:p>
          <a:p>
            <a:r>
              <a:rPr lang="uk-UA" dirty="0"/>
              <a:t>   </a:t>
            </a:r>
            <a:r>
              <a:rPr lang="uk-UA" b="1" i="1" dirty="0"/>
              <a:t>Понта Делгада </a:t>
            </a:r>
            <a:r>
              <a:rPr lang="uk-UA" dirty="0"/>
              <a:t>- адміністративний центр Азорських островів.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A8C52-1392-497C-A772-52D935E46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367" y="339820"/>
            <a:ext cx="5444200" cy="2450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DB2C4-B3D8-435A-8012-391445468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601" y="3158993"/>
            <a:ext cx="5035732" cy="3359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2F607B-069C-4FF4-BA1D-682B9316E171}"/>
              </a:ext>
            </a:extLst>
          </p:cNvPr>
          <p:cNvSpPr txBox="1"/>
          <p:nvPr/>
        </p:nvSpPr>
        <p:spPr>
          <a:xfrm>
            <a:off x="8823488" y="2789661"/>
            <a:ext cx="1385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/>
              <a:t>Лісабон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EA7AE-7CE5-4B81-A3FB-71D85ED9A605}"/>
              </a:ext>
            </a:extLst>
          </p:cNvPr>
          <p:cNvSpPr txBox="1"/>
          <p:nvPr/>
        </p:nvSpPr>
        <p:spPr>
          <a:xfrm>
            <a:off x="8989353" y="6518180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dirty="0"/>
              <a:t>Порто</a:t>
            </a:r>
          </a:p>
        </p:txBody>
      </p:sp>
    </p:spTree>
    <p:extLst>
      <p:ext uri="{BB962C8B-B14F-4D97-AF65-F5344CB8AC3E}">
        <p14:creationId xmlns:p14="http://schemas.microsoft.com/office/powerpoint/2010/main" val="597043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585972-A3F9-4709-9E92-3BBEEACB846F}"/>
              </a:ext>
            </a:extLst>
          </p:cNvPr>
          <p:cNvSpPr txBox="1"/>
          <p:nvPr/>
        </p:nvSpPr>
        <p:spPr>
          <a:xfrm>
            <a:off x="243190" y="456244"/>
            <a:ext cx="1179965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 </a:t>
            </a:r>
            <a:r>
              <a:rPr lang="uk-UA" i="1" u="sng" dirty="0">
                <a:solidFill>
                  <a:schemeClr val="tx2"/>
                </a:solidFill>
              </a:rPr>
              <a:t>Клімат</a:t>
            </a:r>
          </a:p>
          <a:p>
            <a:r>
              <a:rPr lang="uk-UA" dirty="0"/>
              <a:t>   Для клімату Португалії характерна м'яка зима і помірно жарке літо, однак він змінюється в залежності від регіону. Так на півночі випадає більше опадів і температура нижче, а у внутрішніх районах відзначаються більш значні коливання температур. На південь від Тежу, найбільшої річки Португалії, відчувається вплив середземноморського клімату з досить жарким і довгим літом і короткою зимою з незначними опадами. Клімат Мадейри середземноморський з комфортною температурою протягом усього року, а для Азорських островів характерний помірний морський клімат з рясними дощами.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B04B6-C3CD-463E-9D3A-A1FC4F390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553" y="2678034"/>
            <a:ext cx="7525965" cy="39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05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1D1182-722E-4BAF-AFA0-8EED2782B1DF}"/>
              </a:ext>
            </a:extLst>
          </p:cNvPr>
          <p:cNvSpPr txBox="1"/>
          <p:nvPr/>
        </p:nvSpPr>
        <p:spPr>
          <a:xfrm>
            <a:off x="417137" y="612844"/>
            <a:ext cx="60944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 </a:t>
            </a:r>
            <a:r>
              <a:rPr lang="uk-UA" b="1" i="1" u="sng" dirty="0">
                <a:solidFill>
                  <a:schemeClr val="tx2"/>
                </a:solidFill>
              </a:rPr>
              <a:t>Як з’явилася Португалія і чим вона прославилась?</a:t>
            </a:r>
          </a:p>
          <a:p>
            <a:r>
              <a:rPr lang="uk-UA" dirty="0"/>
              <a:t>   У 1143 році Дон Афонсу Енрікеш проголосив незалежність Португалії від сусідніх королівств і став її першим королем. Поступово Португалія розширила свої кордони і здобула територію, яка майже не змінилась до сьогодні.</a:t>
            </a:r>
          </a:p>
          <a:p>
            <a:r>
              <a:rPr lang="uk-UA" dirty="0"/>
              <a:t>   У </a:t>
            </a:r>
            <a:r>
              <a:rPr lang="en-US" dirty="0"/>
              <a:t>XIII </a:t>
            </a:r>
            <a:r>
              <a:rPr lang="uk-UA" dirty="0"/>
              <a:t>столітті король Дон Диниш заснував один з найстаріших університетів Європи — </a:t>
            </a:r>
            <a:r>
              <a:rPr lang="uk-UA" b="1" i="1" dirty="0"/>
              <a:t>Університет Коїмбри</a:t>
            </a:r>
            <a:r>
              <a:rPr lang="uk-UA" dirty="0"/>
              <a:t>. Почали будувати замки, палаци й собори, створювалась система управління державою.</a:t>
            </a:r>
          </a:p>
          <a:p>
            <a:r>
              <a:rPr lang="uk-UA" dirty="0"/>
              <a:t>   Але Португалія була маленькою країною, а мрії її королів — великими. Вони вирушили в море й почали відкривати нові землі. Так почалась </a:t>
            </a:r>
            <a:r>
              <a:rPr lang="uk-UA" b="1" i="1" dirty="0"/>
              <a:t>епоха Великих географічних відкриттів</a:t>
            </a:r>
            <a:r>
              <a:rPr lang="uk-UA" dirty="0"/>
              <a:t>, якою керував інфант Дон Енріке. Португальські кораблі допливали до Африки, Азії та навіть до Південної Америки. Звідти везли багатства, незвичайні товари та нові знання.</a:t>
            </a:r>
          </a:p>
          <a:p>
            <a:r>
              <a:rPr lang="uk-UA" dirty="0"/>
              <a:t>   Здавалося, маленька Португалія стала найбільшою імперією у світі! Та все змінилося після трагічної загибелі молодого короля Себастьяна. Португальський трон на 60 років перейшов до іспанських королів.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395CF-2BD6-4708-A72E-4549CC2DB4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324" y="1251564"/>
            <a:ext cx="5194954" cy="360323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FE2ED3-3ED0-4EC2-B2D1-D02BC7852440}"/>
              </a:ext>
            </a:extLst>
          </p:cNvPr>
          <p:cNvSpPr txBox="1"/>
          <p:nvPr/>
        </p:nvSpPr>
        <p:spPr>
          <a:xfrm>
            <a:off x="8194251" y="4934088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dirty="0"/>
              <a:t>Університет Коїмбри</a:t>
            </a:r>
          </a:p>
        </p:txBody>
      </p:sp>
    </p:spTree>
    <p:extLst>
      <p:ext uri="{BB962C8B-B14F-4D97-AF65-F5344CB8AC3E}">
        <p14:creationId xmlns:p14="http://schemas.microsoft.com/office/powerpoint/2010/main" val="3705000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78DAF7-5C76-4F3A-BA77-1E7C92160B9F}"/>
              </a:ext>
            </a:extLst>
          </p:cNvPr>
          <p:cNvSpPr txBox="1"/>
          <p:nvPr/>
        </p:nvSpPr>
        <p:spPr>
          <a:xfrm>
            <a:off x="263951" y="474345"/>
            <a:ext cx="7342694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1" u="sng" dirty="0">
                <a:solidFill>
                  <a:schemeClr val="tx2"/>
                </a:solidFill>
              </a:rPr>
              <a:t> Що було з Португалією після її «золотого віку»?</a:t>
            </a:r>
          </a:p>
          <a:p>
            <a:r>
              <a:rPr lang="uk-UA" dirty="0"/>
              <a:t>   У 1640 році Португалія знову стала незалежною, і новим королем став Дон Жуан </a:t>
            </a:r>
            <a:r>
              <a:rPr lang="en-US" dirty="0"/>
              <a:t>IV. </a:t>
            </a:r>
            <a:r>
              <a:rPr lang="uk-UA" dirty="0"/>
              <a:t>У 1700-х роках один із португальських королів — Дон Жуан </a:t>
            </a:r>
            <a:r>
              <a:rPr lang="en-US" dirty="0"/>
              <a:t>V — </a:t>
            </a:r>
            <a:r>
              <a:rPr lang="uk-UA" dirty="0"/>
              <a:t>дуже любив мистецтво. За його наказом у місті Мафра побудували величезний палац-монастир, а в Лісабоні — високий акведук для води.</a:t>
            </a:r>
          </a:p>
          <a:p>
            <a:r>
              <a:rPr lang="uk-UA" dirty="0"/>
              <a:t>   </a:t>
            </a:r>
            <a:r>
              <a:rPr lang="uk-UA" b="1" i="1" dirty="0"/>
              <a:t>Та у 1755 році сталося лихо — сильний землетрус майже зруйнував Лісабон</a:t>
            </a:r>
            <a:r>
              <a:rPr lang="uk-UA" dirty="0"/>
              <a:t>. Столицю перебудували з нуля — красиву, міцну і безпечнішу, завдяки зусиллям маркіза Помбала, міністра короля.</a:t>
            </a:r>
          </a:p>
          <a:p>
            <a:r>
              <a:rPr lang="uk-UA" dirty="0"/>
              <a:t>  У 1800-х роках Португалію захопили війська Наполеона, і король утік до Бразилії. Там з 1808 по 1815 новою столицею Португалії був Ріо-де-Жанейро.</a:t>
            </a:r>
          </a:p>
          <a:p>
            <a:r>
              <a:rPr lang="uk-UA" dirty="0"/>
              <a:t> Через 13 років він повернувся в країну, яка вже була знесилена війнами. Люди дедалі більше хотіли змін, і </a:t>
            </a:r>
            <a:r>
              <a:rPr lang="uk-UA" b="1" i="1" dirty="0"/>
              <a:t>в 1910 році Португалія стала республікою</a:t>
            </a:r>
            <a:r>
              <a:rPr lang="uk-UA" dirty="0"/>
              <a:t>, без короля.</a:t>
            </a:r>
          </a:p>
          <a:p>
            <a:r>
              <a:rPr lang="uk-UA" dirty="0"/>
              <a:t>   Проте згодом до влади прийшов суворий диктатор Антоніо Салазар, який керував країною майже 50 років. У 1974 році мирна «Революція гвоздик» скинула диктатуру і повернула свободу.</a:t>
            </a:r>
          </a:p>
          <a:p>
            <a:r>
              <a:rPr lang="uk-UA" dirty="0"/>
              <a:t>   Після цього Португалія знову повернулася до своїх традиційних кордонів і стала частиною європейської родини. У 1986 році вона приєдналася до Європейського Союзу й активно бере участь у розвитку нової Європи — пам’ятаючи свою багату історію.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26C9C6-2C21-4FE9-AE62-D0222E6AECC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663" y="339660"/>
            <a:ext cx="3749819" cy="6178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0692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C0C2A5-F472-41A9-8659-A5939F2B7062}"/>
              </a:ext>
            </a:extLst>
          </p:cNvPr>
          <p:cNvSpPr txBox="1"/>
          <p:nvPr/>
        </p:nvSpPr>
        <p:spPr>
          <a:xfrm>
            <a:off x="313441" y="273009"/>
            <a:ext cx="1180942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i="1" u="sng" dirty="0">
                <a:solidFill>
                  <a:schemeClr val="tx2"/>
                </a:solidFill>
              </a:rPr>
              <a:t> Мова</a:t>
            </a:r>
          </a:p>
          <a:p>
            <a:r>
              <a:rPr lang="uk-UA" dirty="0"/>
              <a:t>   Поет Фернандо Пессоа писав: “</a:t>
            </a:r>
            <a:r>
              <a:rPr lang="uk-UA" i="1" dirty="0"/>
              <a:t>Моя батьківщина – це моя мова</a:t>
            </a:r>
            <a:r>
              <a:rPr lang="uk-UA" dirty="0"/>
              <a:t>”. І для понад 200 мільйонів чоловік в Європі, Африці, Південній Америці та Азії ця батьківщина зветься португальською мовою.</a:t>
            </a:r>
          </a:p>
          <a:p>
            <a:r>
              <a:rPr lang="uk-UA" dirty="0"/>
              <a:t>   Португальська мова в даний час займає </a:t>
            </a:r>
            <a:r>
              <a:rPr lang="uk-UA" b="1" i="1" dirty="0"/>
              <a:t>п’яте місце серед найпоширеніших у світі </a:t>
            </a:r>
            <a:r>
              <a:rPr lang="uk-UA" dirty="0"/>
              <a:t>і є офіційною мовою Бразилії, Анголи, Кабо-Верде, Гвінеї-Бісау, Мозамбіку, Сан-Томе і Прінсіпі і Східного Тимору. На ній також розмовляють на території Макао, який перебував під управлінням Португалії до 1999 року, і в Гоа (штат Індії). Португальська мова також є основою для двадцяти креольських мов і є важливою мовою меншин в таких країнах, як Андорра, Люксембург, Намібія, Швейцарія і Південна Африка, поширеною серед проживаючих там португальських громад.</a:t>
            </a:r>
          </a:p>
          <a:p>
            <a:r>
              <a:rPr lang="uk-UA" dirty="0"/>
              <a:t>   Саме ця універсальність португальської мови об’єдную португальців, бразильців, багато африканських і деякі азіатські народи, являючи собою їх спільну культурну спадщину. Незважаючи на те, що мова йде не про одну безперервну країну, а про великі регіони, розкидані по декількох континентах, сам факт того, що мова не є надбанням однієї громади, а сприймається однаково своєю для віддалених один від одного народів являє собою велике внутрішнє розмаїття в залежності від регіону і населення.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9C65C-82B5-45CF-B713-282686DE8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531" y="3966328"/>
            <a:ext cx="5203203" cy="2816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E7178C-D9F6-4ECB-AED7-A6EF3DE87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092" y="4095699"/>
            <a:ext cx="3925266" cy="26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247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9F5833-05F5-40B8-8A32-4CF1CA6C248C}"/>
              </a:ext>
            </a:extLst>
          </p:cNvPr>
          <p:cNvSpPr txBox="1"/>
          <p:nvPr/>
        </p:nvSpPr>
        <p:spPr>
          <a:xfrm>
            <a:off x="131976" y="335845"/>
            <a:ext cx="794679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/>
              <a:t> </a:t>
            </a:r>
            <a:r>
              <a:rPr lang="uk-UA" b="1" i="1" u="sng" dirty="0">
                <a:solidFill>
                  <a:schemeClr val="tx2"/>
                </a:solidFill>
              </a:rPr>
              <a:t>Цікаві факти:</a:t>
            </a:r>
          </a:p>
          <a:p>
            <a:r>
              <a:rPr lang="uk-UA" dirty="0"/>
              <a:t>1. Португальські мореплавці — одні з перших дослідили нові землі! Саме Васко да Гама першим дістався Індії морем!</a:t>
            </a:r>
          </a:p>
          <a:p>
            <a:r>
              <a:rPr lang="uk-UA" dirty="0"/>
              <a:t> 2. Фаду — сумна, але красива пісня</a:t>
            </a:r>
          </a:p>
          <a:p>
            <a:r>
              <a:rPr lang="uk-UA" dirty="0"/>
              <a:t>У Португалії народився особливий стиль музики — фаду. Це пісні, в яких співають про сум, любов і море. Їх співають з гітарою.</a:t>
            </a:r>
          </a:p>
          <a:p>
            <a:r>
              <a:rPr lang="uk-UA" dirty="0"/>
              <a:t>  3. Півень з Барселуша — талісман удачі</a:t>
            </a:r>
          </a:p>
          <a:p>
            <a:r>
              <a:rPr lang="uk-UA" dirty="0"/>
              <a:t>Це яскравий розмальований півник, який став символом Португалії! Його можна знайти майже всюди. Він означає правду, добро і щастя.</a:t>
            </a:r>
          </a:p>
          <a:p>
            <a:r>
              <a:rPr lang="uk-UA" dirty="0"/>
              <a:t> 4. Більше 300 сонячних днів на рік! В Португалії сонце світить майже цілий рік. Тому пляжі там надзвичайно популярні!</a:t>
            </a:r>
          </a:p>
          <a:p>
            <a:r>
              <a:rPr lang="uk-UA" dirty="0"/>
              <a:t> 5. Португалія обожнює футбол!</a:t>
            </a:r>
          </a:p>
          <a:p>
            <a:r>
              <a:rPr lang="uk-UA" dirty="0"/>
              <a:t>Тут народився один з найвідоміших футболістів у світі — Кріштіану Роналду!</a:t>
            </a:r>
          </a:p>
          <a:p>
            <a:r>
              <a:rPr lang="uk-UA" dirty="0"/>
              <a:t> 6. Замки, як у казці</a:t>
            </a:r>
          </a:p>
          <a:p>
            <a:r>
              <a:rPr lang="uk-UA" dirty="0"/>
              <a:t>У Португалії багато старовинних замків — справжні кам’яні фортеці! Наприклад, замок Пена в Сінтрі — наче з мультика.</a:t>
            </a:r>
          </a:p>
          <a:p>
            <a:r>
              <a:rPr lang="uk-UA" dirty="0"/>
              <a:t> 7. Авторка серії книг про Гаррі Поттера Джоан Роулінг під час написання деяких частин проживала у місті Порто. Імовірно, саме це місто надихало її, адже в її творах можна помітити цікаві паралелі. Наприклад, один із антагоністів — Салазар — має таке саме прізвище, як і місцевий диктатор Антоніу ді Олівейра Салазар. А загадкова "мова змій", можливо, частково навіяна звучанням португальської мови.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B66C7-50AB-44D7-A447-0BA2634474C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380" y="278509"/>
            <a:ext cx="2293620" cy="305816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1094F7-0041-40F5-8124-812B8523C16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467" y="2818261"/>
            <a:ext cx="2779395" cy="3634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72395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36</TotalTime>
  <Words>1222</Words>
  <Application>Microsoft Office PowerPoint</Application>
  <PresentationFormat>Widescreen</PresentationFormat>
  <Paragraphs>52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Tw Cen MT</vt:lpstr>
      <vt:lpstr>Tw Cen MT Condensed</vt:lpstr>
      <vt:lpstr>Wingdings 3</vt:lpstr>
      <vt:lpstr>Integral</vt:lpstr>
      <vt:lpstr>ПОРТУГАЛІЯ — КРАЇНА СОНЦЯ, МОРЯ І ВЕЛИКИХ ВІДКРИТТІВ!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ПОРТУГАЛІЯ — КРАЇНА СОНЦЯ, МОРЯ І ВЕЛИКИХ ВІДКРИТТІВ!</dc:title>
  <dc:creator>София Иванова</dc:creator>
  <cp:lastModifiedBy>София Иванова</cp:lastModifiedBy>
  <cp:revision>7</cp:revision>
  <dcterms:created xsi:type="dcterms:W3CDTF">2025-04-15T14:41:02Z</dcterms:created>
  <dcterms:modified xsi:type="dcterms:W3CDTF">2025-04-15T15:18:11Z</dcterms:modified>
</cp:coreProperties>
</file>