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12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178592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CC6600">
              <a:alpha val="14902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F74E-50D2-498C-93A6-338FD8FBD707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CC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CC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CC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CC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CC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14348" y="214291"/>
            <a:ext cx="7772400" cy="910454"/>
          </a:xfrm>
        </p:spPr>
        <p:txBody>
          <a:bodyPr/>
          <a:lstStyle/>
          <a:p>
            <a:r>
              <a:rPr lang="uk-UA" dirty="0" smtClean="0"/>
              <a:t>ТИЖДЕНЬ ІСТОРІЇ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1596380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FFC000"/>
                </a:solidFill>
              </a:rPr>
              <a:t>ПОМІЧНИКИ </a:t>
            </a:r>
            <a:r>
              <a:rPr lang="uk-UA" sz="4800" b="1" dirty="0" smtClean="0">
                <a:solidFill>
                  <a:srgbClr val="FFC000"/>
                </a:solidFill>
              </a:rPr>
              <a:t>ЛІТОПИСЦІВ</a:t>
            </a:r>
            <a:endParaRPr lang="en-US" sz="4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14348" y="214291"/>
            <a:ext cx="7772400" cy="910454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ТИЖДЕНЬ ІСТОРІЇ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5289"/>
            <a:ext cx="8784976" cy="531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твір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йдеться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уривку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історичного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джерела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ctr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endParaRPr lang="ru-RU" sz="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«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Бувають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в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історії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народів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дати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які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немовби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розривають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надвоє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їхнє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життя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й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кладуть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межу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високу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посеред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рівного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шляху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історичних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подій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... Ми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маємо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таку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історичну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дату —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це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...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рік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1798-й. Того року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прилетіла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перша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ластівка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українського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національного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відродження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— невеличка книжка, од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якої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початок нового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українського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письменства</a:t>
            </a:r>
            <a:r>
              <a:rPr lang="ru-RU" sz="24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4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рахуємо</a:t>
            </a:r>
            <a:r>
              <a:rPr lang="ru-RU" sz="240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...»</a:t>
            </a:r>
          </a:p>
          <a:p>
            <a:pPr marL="342900" lvl="0" indent="-342900" algn="just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endParaRPr lang="ru-RU" sz="800" i="1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marL="538163" lvl="0" indent="-342900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«Сад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божественних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пісень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 Г. Сковороди</a:t>
            </a:r>
          </a:p>
          <a:p>
            <a:pPr marL="538163" lvl="0" indent="-342900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Енеїда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 І.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Котляревського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538163" lvl="0" indent="-342900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Кобзар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 Т.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Шевченка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538163" lvl="0" indent="-342900">
              <a:spcAft>
                <a:spcPts val="200"/>
              </a:spcAft>
              <a:buClr>
                <a:srgbClr val="000000"/>
              </a:buClr>
              <a:buSzPts val="1100"/>
              <a:buFont typeface="+mj-lt"/>
              <a:buAutoNum type="arabicPeriod"/>
              <a:tabLst>
                <a:tab pos="230505" algn="l"/>
              </a:tabLst>
            </a:pPr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Запорожець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Дунаєм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 С. </a:t>
            </a:r>
            <a:r>
              <a:rPr lang="ru-RU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Гулака-Артемовського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1"/>
            <a:ext cx="7772400" cy="910454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ТИЖДЕНЬ ІСТОРІЇ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24744"/>
            <a:ext cx="842493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подія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спонукала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дій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описаних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уривку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історичного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дже­рела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  <a:p>
            <a:pPr lvl="0" algn="ctr"/>
            <a:endParaRPr lang="ru-RU" sz="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«...Скликано “Собор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руських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учених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” —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усіх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прихильників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куль­турного та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національного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розвитку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Галицької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України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... “Собор” уважав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конче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потрібним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щоб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була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усталена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одна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одностайна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граматика</a:t>
            </a:r>
            <a:r>
              <a:rPr lang="ru-RU" sz="280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й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одностайний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правопис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для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всього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“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руського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народу в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Ав­стрії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й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Росії</a:t>
            </a:r>
            <a:r>
              <a:rPr lang="ru-RU" sz="280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”».</a:t>
            </a:r>
          </a:p>
          <a:p>
            <a:pPr algn="just"/>
            <a:endParaRPr lang="ru-RU" sz="1000" i="1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marL="174625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утворення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Руської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трійці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174625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«Весна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народів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174625"/>
            <a:r>
              <a:rPr lang="ru-RU" sz="28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видання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«Кобзаря» Т.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Шевченка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174625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заснування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Кирило-Мефодіївського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товариства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1"/>
            <a:ext cx="7772400" cy="910454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ТИЖДЕНЬ ІСТОРІЇ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24744"/>
            <a:ext cx="87849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Програмні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положення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наведені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уривку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історичного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джерела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  <a:p>
            <a:pPr lvl="0" algn="ctr"/>
            <a:endParaRPr lang="ru-RU" sz="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lvl="0" algn="just"/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«...Ми,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свідомі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Українці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рішуче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й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назавжди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пориваємо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зв’язок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з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українофілами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 Ми,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свідомі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Українці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оддаємо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всі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наші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сили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творення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культури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соціально-політичне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визволення</a:t>
            </a:r>
            <a:r>
              <a:rPr lang="ru-RU" sz="235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поневоленого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народу. Ми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вживаємо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тільки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українську</a:t>
            </a:r>
            <a:r>
              <a:rPr lang="ru-RU" sz="235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мову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 Ми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працюємо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тільки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для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народу. Ми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мусимо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агітувати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за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наші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думки,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переводячи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в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життя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між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іншим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і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тим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що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кожен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повинен 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протязі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року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вивчити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грамоти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по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вкраїнському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не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менше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двох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членів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для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нашої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організації</a:t>
            </a:r>
            <a:r>
              <a:rPr lang="ru-RU" sz="235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».</a:t>
            </a:r>
          </a:p>
          <a:p>
            <a:pPr lvl="0" algn="just"/>
            <a:endParaRPr lang="ru-RU" sz="800" i="1" dirty="0" smtClean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lvl="0" algn="just"/>
            <a:endParaRPr lang="ru-RU" sz="800" i="1" dirty="0" smtClean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marL="174625" lvl="0"/>
            <a:r>
              <a:rPr lang="ru-RU" sz="24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Кирило-Мефодіївського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братства</a:t>
            </a:r>
          </a:p>
          <a:p>
            <a:pPr marL="174625" lvl="0"/>
            <a:r>
              <a:rPr lang="ru-RU" sz="24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Загальної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української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безпартійної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організації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174625" lvl="0"/>
            <a:r>
              <a:rPr lang="ru-RU" sz="24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«Братства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тарасівців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174625" lvl="0"/>
            <a:r>
              <a:rPr lang="ru-RU" sz="24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Української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радикальної</a:t>
            </a:r>
            <a:r>
              <a:rPr lang="ru-RU" sz="24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партії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1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1"/>
            <a:ext cx="7772400" cy="910454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ТИЖДЕНЬ ІСТОРІЇ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052736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Програмні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положення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були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викладені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книзі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уривок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наведено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  <a:p>
            <a:pPr lvl="0" algn="ctr"/>
            <a:endParaRPr lang="ru-RU" sz="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lvl="0" algn="just"/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«На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її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зміст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вплинули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історичні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та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політичні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концепції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“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Історії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русів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",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поезії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Т.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Шевченка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ідеологія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панславізму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європейські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ідеї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романтизму,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утопічного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та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християнського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соціалізму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та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декабристський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рух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Назва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та стиль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були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запозичені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з “Книг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польського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народу і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польського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пілігримства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” А.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Міцкевича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Незважаючи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запозичення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вона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була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оригінальним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документом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української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35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політичної</a:t>
            </a:r>
            <a:r>
              <a:rPr lang="ru-RU" sz="235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думки</a:t>
            </a:r>
            <a:r>
              <a:rPr lang="ru-RU" sz="235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».</a:t>
            </a:r>
          </a:p>
          <a:p>
            <a:pPr lvl="0" algn="just"/>
            <a:endParaRPr lang="ru-RU" sz="2350" i="1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Кирило-Мефодіївського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братства</a:t>
            </a: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Товариства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об’єднаних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слов’ян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«Братства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тарасівців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Руської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трійці</a:t>
            </a:r>
            <a:r>
              <a:rPr lang="ru-RU" sz="280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4348" y="214291"/>
            <a:ext cx="7772400" cy="910454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ТИЖДЕНЬ ІСТОРІЇ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052736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Яка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організація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звернулася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українського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народу в 1848 р.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такою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відозвою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</a:t>
            </a:r>
          </a:p>
          <a:p>
            <a:pPr lvl="0" algn="ctr"/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lvl="0" algn="just"/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«Але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тепер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коли для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всіх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блиснуло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сонце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волі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пробудився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і наш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український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лев і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гарне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нам ворожить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майбутнє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 Встаньте,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браття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але не до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звади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й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негоди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!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Будьмо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тим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чим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бути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можемо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, </a:t>
            </a:r>
            <a:r>
              <a:rPr lang="ru-RU" sz="2800" i="1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будьмо</a:t>
            </a:r>
            <a:r>
              <a:rPr lang="ru-RU" sz="2800" i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— Народом</a:t>
            </a:r>
            <a:r>
              <a:rPr lang="ru-RU" sz="2800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!»</a:t>
            </a:r>
          </a:p>
          <a:p>
            <a:pPr lvl="0" algn="just"/>
            <a:endParaRPr lang="ru-RU" sz="2800" i="1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Головна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Руська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Рада</a:t>
            </a: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Б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Кирило-Мефодіївське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братство</a:t>
            </a:r>
          </a:p>
          <a:p>
            <a:pPr marL="174625" lvl="0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Руська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трійця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»</a:t>
            </a:r>
          </a:p>
          <a:p>
            <a:pPr marL="444500" lvl="0" indent="-269875"/>
            <a:r>
              <a:rPr lang="ru-RU" sz="2800" b="1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Перемишльський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гурток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греко-</a:t>
            </a:r>
            <a:r>
              <a:rPr lang="ru-RU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католицьких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священиків</a:t>
            </a:r>
            <a:endParaRPr lang="ru-RU" sz="2800" dirty="0">
              <a:solidFill>
                <a:srgbClr val="FFC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book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Status xmlns="9d035d7d-02e5-4a00-8b62-9a556aabc7b5">InProgress</ApprovalStatus>
    <EditorialTags xmlns="9d035d7d-02e5-4a00-8b62-9a556aabc7b5" xsi:nil="true"/>
    <MarketSpecific xmlns="9d035d7d-02e5-4a00-8b62-9a556aabc7b5">true</MarketSpecific>
    <TPLaunchHelpLinkType xmlns="9d035d7d-02e5-4a00-8b62-9a556aabc7b5">Template</TPLaunchHelpLinkType>
    <TPNamespace xmlns="9d035d7d-02e5-4a00-8b62-9a556aabc7b5" xsi:nil="true"/>
    <TemplateTemplateType xmlns="9d035d7d-02e5-4a00-8b62-9a556aabc7b5">PowerPoint 12 Default</TemplateTemplateType>
    <UANotes xmlns="9d035d7d-02e5-4a00-8b62-9a556aabc7b5" xsi:nil="true"/>
    <VoteCount xmlns="9d035d7d-02e5-4a00-8b62-9a556aabc7b5" xsi:nil="true"/>
    <HandoffToMSDN xmlns="9d035d7d-02e5-4a00-8b62-9a556aabc7b5" xsi:nil="true"/>
    <OriginAsset xmlns="9d035d7d-02e5-4a00-8b62-9a556aabc7b5" xsi:nil="true"/>
    <PublishTargets xmlns="9d035d7d-02e5-4a00-8b62-9a556aabc7b5">OfficeOnline</PublishTargets>
    <AssetType xmlns="9d035d7d-02e5-4a00-8b62-9a556aabc7b5">TP</AssetType>
    <IntlLangReview xmlns="9d035d7d-02e5-4a00-8b62-9a556aabc7b5" xsi:nil="true"/>
    <NumericId xmlns="9d035d7d-02e5-4a00-8b62-9a556aabc7b5" xsi:nil="true"/>
    <OOCacheId xmlns="9d035d7d-02e5-4a00-8b62-9a556aabc7b5" xsi:nil="true"/>
    <ClipArtFilename xmlns="9d035d7d-02e5-4a00-8b62-9a556aabc7b5" xsi:nil="true"/>
    <OpenTemplate xmlns="9d035d7d-02e5-4a00-8b62-9a556aabc7b5">true</OpenTemplate>
    <TPExecutable xmlns="9d035d7d-02e5-4a00-8b62-9a556aabc7b5" xsi:nil="true"/>
    <LastHandOff xmlns="9d035d7d-02e5-4a00-8b62-9a556aabc7b5" xsi:nil="true"/>
    <TPLaunchHelpLink xmlns="9d035d7d-02e5-4a00-8b62-9a556aabc7b5" xsi:nil="true"/>
    <Providers xmlns="9d035d7d-02e5-4a00-8b62-9a556aabc7b5" xsi:nil="true"/>
    <TPAppVersion xmlns="9d035d7d-02e5-4a00-8b62-9a556aabc7b5" xsi:nil="true"/>
    <IsSearchable xmlns="9d035d7d-02e5-4a00-8b62-9a556aabc7b5">true</IsSearchable>
    <EditorialStatus xmlns="9d035d7d-02e5-4a00-8b62-9a556aabc7b5">Complete</EditorialStatus>
    <UALocComments xmlns="9d035d7d-02e5-4a00-8b62-9a556aabc7b5" xsi:nil="true"/>
    <CSXHash xmlns="9d035d7d-02e5-4a00-8b62-9a556aabc7b5" xsi:nil="true"/>
    <DirectSourceMarket xmlns="9d035d7d-02e5-4a00-8b62-9a556aabc7b5" xsi:nil="true"/>
    <DSATActionTaken xmlns="9d035d7d-02e5-4a00-8b62-9a556aabc7b5" xsi:nil="true"/>
    <PolicheckWords xmlns="9d035d7d-02e5-4a00-8b62-9a556aabc7b5" xsi:nil="true"/>
    <BugNumber xmlns="9d035d7d-02e5-4a00-8b62-9a556aabc7b5" xsi:nil="true"/>
    <Downloads xmlns="9d035d7d-02e5-4a00-8b62-9a556aabc7b5">0</Downloads>
    <ThumbnailAssetId xmlns="9d035d7d-02e5-4a00-8b62-9a556aabc7b5" xsi:nil="true"/>
    <TrustLevel xmlns="9d035d7d-02e5-4a00-8b62-9a556aabc7b5">1 Microsoft Managed Content</TrustLevel>
    <UALocRecommendation xmlns="9d035d7d-02e5-4a00-8b62-9a556aabc7b5">Localize</UALocRecommendation>
    <TPApplication xmlns="9d035d7d-02e5-4a00-8b62-9a556aabc7b5" xsi:nil="true"/>
    <AssetId xmlns="9d035d7d-02e5-4a00-8b62-9a556aabc7b5">TP101908686</AssetId>
    <APEditor xmlns="9d035d7d-02e5-4a00-8b62-9a556aabc7b5">
      <UserInfo>
        <DisplayName/>
        <AccountId xsi:nil="true"/>
        <AccountType/>
      </UserInfo>
    </APEditor>
    <PrimaryImageGen xmlns="9d035d7d-02e5-4a00-8b62-9a556aabc7b5">true</PrimaryImageGen>
    <TPInstallLocation xmlns="9d035d7d-02e5-4a00-8b62-9a556aabc7b5" xsi:nil="true"/>
    <Manager xmlns="9d035d7d-02e5-4a00-8b62-9a556aabc7b5" xsi:nil="true"/>
    <ParentAssetId xmlns="9d035d7d-02e5-4a00-8b62-9a556aabc7b5" xsi:nil="true"/>
    <SubmitterId xmlns="9d035d7d-02e5-4a00-8b62-9a556aabc7b5" xsi:nil="true"/>
    <TemplateStatus xmlns="9d035d7d-02e5-4a00-8b62-9a556aabc7b5">Complete</TemplateStatus>
    <APAuthor xmlns="9d035d7d-02e5-4a00-8b62-9a556aabc7b5">
      <UserInfo>
        <DisplayName>FAREAST\v-thjoth</DisplayName>
        <AccountId>39</AccountId>
        <AccountType/>
      </UserInfo>
    </APAuthor>
    <TPCommandLine xmlns="9d035d7d-02e5-4a00-8b62-9a556aabc7b5" xsi:nil="true"/>
    <APDescription xmlns="9d035d7d-02e5-4a00-8b62-9a556aabc7b5" xsi:nil="true"/>
    <UAProjectedTotalWords xmlns="9d035d7d-02e5-4a00-8b62-9a556aabc7b5" xsi:nil="true"/>
    <Provider xmlns="9d035d7d-02e5-4a00-8b62-9a556aabc7b5" xsi:nil="true"/>
    <ApprovalLog xmlns="9d035d7d-02e5-4a00-8b62-9a556aabc7b5" xsi:nil="true"/>
    <Component xmlns="91e8d559-4d54-460d-ba58-5d5027f88b4d" xsi:nil="true"/>
    <LastPublishResultLookup xmlns="9d035d7d-02e5-4a00-8b62-9a556aabc7b5" xsi:nil="true"/>
    <BusinessGroup xmlns="9d035d7d-02e5-4a00-8b62-9a556aabc7b5" xsi:nil="true"/>
    <PublishStatusLookup xmlns="9d035d7d-02e5-4a00-8b62-9a556aabc7b5">
      <Value>267183</Value>
      <Value>407229</Value>
    </PublishStatusLookup>
    <SourceTitle xmlns="9d035d7d-02e5-4a00-8b62-9a556aabc7b5" xsi:nil="true"/>
    <AcquiredFrom xmlns="9d035d7d-02e5-4a00-8b62-9a556aabc7b5">Internal MS</AcquiredFrom>
    <CSXSubmissionMarket xmlns="9d035d7d-02e5-4a00-8b62-9a556aabc7b5" xsi:nil="true"/>
    <Markets xmlns="9d035d7d-02e5-4a00-8b62-9a556aabc7b5"/>
    <OriginalSourceMarket xmlns="9d035d7d-02e5-4a00-8b62-9a556aabc7b5" xsi:nil="true"/>
    <ArtSampleDocs xmlns="9d035d7d-02e5-4a00-8b62-9a556aabc7b5" xsi:nil="true"/>
    <ShowIn xmlns="9d035d7d-02e5-4a00-8b62-9a556aabc7b5">Show everywhere</ShowIn>
    <TPClientViewer xmlns="9d035d7d-02e5-4a00-8b62-9a556aabc7b5" xsi:nil="true"/>
    <IntlLangReviewDate xmlns="9d035d7d-02e5-4a00-8b62-9a556aabc7b5" xsi:nil="true"/>
    <TPFriendlyName xmlns="9d035d7d-02e5-4a00-8b62-9a556aabc7b5" xsi:nil="true"/>
    <AverageRating xmlns="9d035d7d-02e5-4a00-8b62-9a556aabc7b5" xsi:nil="true"/>
    <AssetStart xmlns="9d035d7d-02e5-4a00-8b62-9a556aabc7b5">2010-06-18T10:05:00+00:00</AssetStart>
    <TPComponent xmlns="9d035d7d-02e5-4a00-8b62-9a556aabc7b5" xsi:nil="true"/>
    <CrawlForDependencies xmlns="9d035d7d-02e5-4a00-8b62-9a556aabc7b5">false</CrawlForDependencies>
    <FriendlyTitle xmlns="9d035d7d-02e5-4a00-8b62-9a556aabc7b5" xsi:nil="true"/>
    <LastModifiedDateTime xmlns="9d035d7d-02e5-4a00-8b62-9a556aabc7b5" xsi:nil="true"/>
    <LegacyData xmlns="9d035d7d-02e5-4a00-8b62-9a556aabc7b5" xsi:nil="true"/>
    <Milestone xmlns="9d035d7d-02e5-4a00-8b62-9a556aabc7b5" xsi:nil="true"/>
    <TimesCloned xmlns="9d035d7d-02e5-4a00-8b62-9a556aabc7b5" xsi:nil="true"/>
    <ContentItem xmlns="9d035d7d-02e5-4a00-8b62-9a556aabc7b5" xsi:nil="true"/>
    <IsDeleted xmlns="9d035d7d-02e5-4a00-8b62-9a556aabc7b5">false</IsDeleted>
    <UACurrentWords xmlns="9d035d7d-02e5-4a00-8b62-9a556aabc7b5" xsi:nil="true"/>
    <AssetExpire xmlns="9d035d7d-02e5-4a00-8b62-9a556aabc7b5">2100-01-01T08:00:00+00:00</AssetExpire>
    <Description0 xmlns="91e8d559-4d54-460d-ba58-5d5027f88b4d" xsi:nil="true"/>
    <MachineTranslated xmlns="9d035d7d-02e5-4a00-8b62-9a556aabc7b5">false</MachineTranslated>
    <OutputCachingOn xmlns="9d035d7d-02e5-4a00-8b62-9a556aabc7b5">true</OutputCachingOn>
    <PlannedPubDate xmlns="9d035d7d-02e5-4a00-8b62-9a556aabc7b5" xsi:nil="true"/>
    <CSXUpdate xmlns="9d035d7d-02e5-4a00-8b62-9a556aabc7b5">false</CSXUpdate>
    <IntlLangReviewer xmlns="9d035d7d-02e5-4a00-8b62-9a556aabc7b5" xsi:nil="true"/>
    <IntlLocPriority xmlns="9d035d7d-02e5-4a00-8b62-9a556aabc7b5" xsi:nil="true"/>
    <CSXSubmissionDate xmlns="9d035d7d-02e5-4a00-8b62-9a556aabc7b5" xsi:nil="true"/>
    <BlockPublish xmlns="9d035d7d-02e5-4a00-8b62-9a556aabc7b5" xsi:nil="true"/>
    <InternalTagsTaxHTField0 xmlns="9d035d7d-02e5-4a00-8b62-9a556aabc7b5">
      <Terms xmlns="http://schemas.microsoft.com/office/infopath/2007/PartnerControls"/>
    </InternalTagsTaxHTField0>
    <LocComments xmlns="9d035d7d-02e5-4a00-8b62-9a556aabc7b5" xsi:nil="true"/>
    <OriginalRelease xmlns="9d035d7d-02e5-4a00-8b62-9a556aabc7b5">14</OriginalRelease>
    <LocLastLocAttemptVersionLookup xmlns="9d035d7d-02e5-4a00-8b62-9a556aabc7b5">184647</LocLastLocAttemptVersionLookup>
    <CampaignTagsTaxHTField0 xmlns="9d035d7d-02e5-4a00-8b62-9a556aabc7b5">
      <Terms xmlns="http://schemas.microsoft.com/office/infopath/2007/PartnerControls"/>
    </CampaignTagsTaxHTField0>
    <TaxCatchAll xmlns="9d035d7d-02e5-4a00-8b62-9a556aabc7b5"/>
    <LocRecommendedHandoff xmlns="9d035d7d-02e5-4a00-8b62-9a556aabc7b5" xsi:nil="true"/>
    <LocalizationTagsTaxHTField0 xmlns="9d035d7d-02e5-4a00-8b62-9a556aabc7b5">
      <Terms xmlns="http://schemas.microsoft.com/office/infopath/2007/PartnerControls"/>
    </LocalizationTagsTaxHTField0>
    <RecommendationsModifier xmlns="9d035d7d-02e5-4a00-8b62-9a556aabc7b5" xsi:nil="true"/>
    <LocManualTestRequired xmlns="9d035d7d-02e5-4a00-8b62-9a556aabc7b5">false</LocManualTestRequired>
    <ScenarioTagsTaxHTField0 xmlns="9d035d7d-02e5-4a00-8b62-9a556aabc7b5">
      <Terms xmlns="http://schemas.microsoft.com/office/infopath/2007/PartnerControls"/>
    </ScenarioTagsTaxHTField0>
    <FeatureTagsTaxHTField0 xmlns="9d035d7d-02e5-4a00-8b62-9a556aabc7b5">
      <Terms xmlns="http://schemas.microsoft.com/office/infopath/2007/PartnerControls"/>
    </FeatureTagsTaxHTField0>
    <LocMarketGroupTiers2 xmlns="9d035d7d-02e5-4a00-8b62-9a556aabc7b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55" ma:contentTypeDescription="Create a new document." ma:contentTypeScope="" ma:versionID="2c496a0f341a72d7e8cbd42eb499a6d4">
  <xsd:schema xmlns:xsd="http://www.w3.org/2001/XMLSchema" xmlns:xs="http://www.w3.org/2001/XMLSchema" xmlns:p="http://schemas.microsoft.com/office/2006/metadata/properties" xmlns:ns2="9d035d7d-02e5-4a00-8b62-9a556aabc7b5" xmlns:ns3="91e8d559-4d54-460d-ba58-5d5027f88b4d" targetNamespace="http://schemas.microsoft.com/office/2006/metadata/properties" ma:root="true" ma:fieldsID="2bcea688bd265da693c2f253e50f4ab0" ns2:_="" ns3:_="">
    <xsd:import namespace="9d035d7d-02e5-4a00-8b62-9a556aabc7b5"/>
    <xsd:import namespace="91e8d559-4d54-460d-ba58-5d5027f88b4d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5d7d-02e5-4a00-8b62-9a556aabc7b5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117081-80f4-4e10-b46d-e6dc6854316c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41FC7ADF-4C62-4413-95B2-CDE72C4AD396}" ma:internalName="CSXSubmissionMarket" ma:readOnly="false" ma:showField="MarketName" ma:web="9d035d7d-02e5-4a00-8b62-9a556aabc7b5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e663266-dbf1-446f-b076-28feab654dae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CD722278-12DA-4BA9-B56C-2624CA46C480}" ma:internalName="InProjectListLookup" ma:readOnly="true" ma:showField="InProjectLis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65226a81-6f17-445b-9321-8ea42e2eee04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CD722278-12DA-4BA9-B56C-2624CA46C480}" ma:internalName="LastCompleteVersionLookup" ma:readOnly="true" ma:showField="LastComplete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CD722278-12DA-4BA9-B56C-2624CA46C480}" ma:internalName="LastPreviewErrorLookup" ma:readOnly="true" ma:showField="LastPreview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CD722278-12DA-4BA9-B56C-2624CA46C480}" ma:internalName="LastPreviewResultLookup" ma:readOnly="true" ma:showField="LastPreview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CD722278-12DA-4BA9-B56C-2624CA46C480}" ma:internalName="LastPreviewAttemptDateLookup" ma:readOnly="true" ma:showField="LastPreview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CD722278-12DA-4BA9-B56C-2624CA46C480}" ma:internalName="LastPreviewedByLookup" ma:readOnly="true" ma:showField="LastPreview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CD722278-12DA-4BA9-B56C-2624CA46C480}" ma:internalName="LastPreviewTimeLookup" ma:readOnly="true" ma:showField="LastPreview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CD722278-12DA-4BA9-B56C-2624CA46C480}" ma:internalName="LastPreviewVersionLookup" ma:readOnly="true" ma:showField="LastPreview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CD722278-12DA-4BA9-B56C-2624CA46C480}" ma:internalName="LastPublishErrorLookup" ma:readOnly="true" ma:showField="LastPublish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CD722278-12DA-4BA9-B56C-2624CA46C480}" ma:internalName="LastPublishResultLookup" ma:readOnly="true" ma:showField="LastPublish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CD722278-12DA-4BA9-B56C-2624CA46C480}" ma:internalName="LastPublishAttemptDateLookup" ma:readOnly="true" ma:showField="LastPublish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CD722278-12DA-4BA9-B56C-2624CA46C480}" ma:internalName="LastPublishedByLookup" ma:readOnly="true" ma:showField="LastPublish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CD722278-12DA-4BA9-B56C-2624CA46C480}" ma:internalName="LastPublishTimeLookup" ma:readOnly="true" ma:showField="LastPublish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CD722278-12DA-4BA9-B56C-2624CA46C480}" ma:internalName="LastPublishVersionLookup" ma:readOnly="true" ma:showField="LastPublish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116CC8E-FCD3-4331-849C-1BF4DB8052AE}" ma:internalName="LocLastLocAttemptVersionLookup" ma:readOnly="false" ma:showField="LastLocAttemptVersion" ma:web="9d035d7d-02e5-4a00-8b62-9a556aabc7b5">
      <xsd:simpleType>
        <xsd:restriction base="dms:Lookup"/>
      </xsd:simpleType>
    </xsd:element>
    <xsd:element name="LocLastLocAttemptVersionTypeLookup" ma:index="72" nillable="true" ma:displayName="Loc Last Loc Attempt Version Type" ma:default="" ma:list="{B116CC8E-FCD3-4331-849C-1BF4DB8052AE}" ma:internalName="LocLastLocAttemptVersionTypeLookup" ma:readOnly="true" ma:showField="LastLocAttemptVersionType" ma:web="9d035d7d-02e5-4a00-8b62-9a556aabc7b5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116CC8E-FCD3-4331-849C-1BF4DB8052AE}" ma:internalName="LocNewPublishedVersionLookup" ma:readOnly="true" ma:showField="NewPublishedVersion" ma:web="9d035d7d-02e5-4a00-8b62-9a556aabc7b5">
      <xsd:simpleType>
        <xsd:restriction base="dms:Lookup"/>
      </xsd:simpleType>
    </xsd:element>
    <xsd:element name="LocOverallHandbackStatusLookup" ma:index="76" nillable="true" ma:displayName="Loc Overall Handback Status" ma:default="" ma:list="{B116CC8E-FCD3-4331-849C-1BF4DB8052AE}" ma:internalName="LocOverallHandbackStatusLookup" ma:readOnly="true" ma:showField="OverallHandbackStatus" ma:web="9d035d7d-02e5-4a00-8b62-9a556aabc7b5">
      <xsd:simpleType>
        <xsd:restriction base="dms:Lookup"/>
      </xsd:simpleType>
    </xsd:element>
    <xsd:element name="LocOverallLocStatusLookup" ma:index="77" nillable="true" ma:displayName="Loc Overall Localize Status" ma:default="" ma:list="{B116CC8E-FCD3-4331-849C-1BF4DB8052AE}" ma:internalName="LocOverallLocStatusLookup" ma:readOnly="true" ma:showField="OverallLocStatus" ma:web="9d035d7d-02e5-4a00-8b62-9a556aabc7b5">
      <xsd:simpleType>
        <xsd:restriction base="dms:Lookup"/>
      </xsd:simpleType>
    </xsd:element>
    <xsd:element name="LocOverallPreviewStatusLookup" ma:index="78" nillable="true" ma:displayName="Loc Overall Preview Status" ma:default="" ma:list="{B116CC8E-FCD3-4331-849C-1BF4DB8052AE}" ma:internalName="LocOverallPreviewStatusLookup" ma:readOnly="true" ma:showField="OverallPreviewStatus" ma:web="9d035d7d-02e5-4a00-8b62-9a556aabc7b5">
      <xsd:simpleType>
        <xsd:restriction base="dms:Lookup"/>
      </xsd:simpleType>
    </xsd:element>
    <xsd:element name="LocOverallPublishStatusLookup" ma:index="79" nillable="true" ma:displayName="Loc Overall Publish Status" ma:default="" ma:list="{B116CC8E-FCD3-4331-849C-1BF4DB8052AE}" ma:internalName="LocOverallPublishStatusLookup" ma:readOnly="true" ma:showField="OverallPublishStatus" ma:web="9d035d7d-02e5-4a00-8b62-9a556aabc7b5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116CC8E-FCD3-4331-849C-1BF4DB8052AE}" ma:internalName="LocProcessedForHandoffsLookup" ma:readOnly="true" ma:showField="ProcessedForHandoffs" ma:web="9d035d7d-02e5-4a00-8b62-9a556aabc7b5">
      <xsd:simpleType>
        <xsd:restriction base="dms:Lookup"/>
      </xsd:simpleType>
    </xsd:element>
    <xsd:element name="LocProcessedForMarketsLookup" ma:index="82" nillable="true" ma:displayName="Loc Processed For Markets" ma:default="" ma:list="{B116CC8E-FCD3-4331-849C-1BF4DB8052AE}" ma:internalName="LocProcessedForMarketsLookup" ma:readOnly="true" ma:showField="ProcessedForMarkets" ma:web="9d035d7d-02e5-4a00-8b62-9a556aabc7b5">
      <xsd:simpleType>
        <xsd:restriction base="dms:Lookup"/>
      </xsd:simpleType>
    </xsd:element>
    <xsd:element name="LocPublishedDependentAssetsLookup" ma:index="83" nillable="true" ma:displayName="Loc Published Dependent Assets" ma:default="" ma:list="{B116CC8E-FCD3-4331-849C-1BF4DB8052AE}" ma:internalName="LocPublishedDependentAssetsLookup" ma:readOnly="true" ma:showField="PublishedDependentAssets" ma:web="9d035d7d-02e5-4a00-8b62-9a556aabc7b5">
      <xsd:simpleType>
        <xsd:restriction base="dms:Lookup"/>
      </xsd:simpleType>
    </xsd:element>
    <xsd:element name="LocPublishedLinkedAssetsLookup" ma:index="84" nillable="true" ma:displayName="Loc Published Linked Assets" ma:default="" ma:list="{B116CC8E-FCD3-4331-849C-1BF4DB8052AE}" ma:internalName="LocPublishedLinkedAssetsLookup" ma:readOnly="true" ma:showField="PublishedLinkedAssets" ma:web="9d035d7d-02e5-4a00-8b62-9a556aabc7b5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c95181ba-569f-436f-adb3-78c3831fea5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41FC7ADF-4C62-4413-95B2-CDE72C4AD396}" ma:internalName="Markets" ma:readOnly="false" ma:showField="MarketNa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CD722278-12DA-4BA9-B56C-2624CA46C480}" ma:internalName="NumOfRatingsLookup" ma:readOnly="true" ma:showField="NumOfRating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CD722278-12DA-4BA9-B56C-2624CA46C480}" ma:internalName="PublishStatusLookup" ma:readOnly="false" ma:showField="PublishStatu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a34c0026-7bf6-479c-b6e7-24710140ce31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0ef119a3-9350-4d50-81f0-e824a5745f43}" ma:internalName="TaxCatchAll" ma:showField="CatchAllData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0ef119a3-9350-4d50-81f0-e824a5745f43}" ma:internalName="TaxCatchAllLabel" ma:readOnly="true" ma:showField="CatchAllDataLabel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8d559-4d54-460d-ba58-5d5027f88b4d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4FB333-DA0F-4FEA-A48D-D8BB741AA469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1e8d559-4d54-460d-ba58-5d5027f88b4d"/>
    <ds:schemaRef ds:uri="9d035d7d-02e5-4a00-8b62-9a556aabc7b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70BBBFD-AEF8-4896-BBF8-8B04058838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840E3B-515B-493E-A2E0-060D867918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5d7d-02e5-4a00-8b62-9a556aabc7b5"/>
    <ds:schemaRef ds:uri="91e8d559-4d54-460d-ba58-5d5027f88b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TF01908701</Template>
  <TotalTime>224</TotalTime>
  <Words>473</Words>
  <Application>Microsoft Office PowerPoint</Application>
  <PresentationFormat>Экран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 Unicode MS</vt:lpstr>
      <vt:lpstr>Arial</vt:lpstr>
      <vt:lpstr>Calibri</vt:lpstr>
      <vt:lpstr>Times New Roman</vt:lpstr>
      <vt:lpstr>5_books</vt:lpstr>
      <vt:lpstr>ТИЖДЕНЬ ІСТОРІЇ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>Шаблон оформления</dc:subject>
  <dc:creator>Alex</dc:creator>
  <cp:keywords>Шаблон оформления</cp:keywords>
  <dc:description>Шаблон оформления
Корпорация Майкрософт</dc:description>
  <cp:lastModifiedBy>Alex</cp:lastModifiedBy>
  <cp:revision>15</cp:revision>
  <dcterms:created xsi:type="dcterms:W3CDTF">2026-02-18T09:41:40Z</dcterms:created>
  <dcterms:modified xsi:type="dcterms:W3CDTF">2026-02-18T13:25:56Z</dcterms:modified>
  <cp:category>Шаблон оформления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0x010100BB2780C3CC07BD4BAA623FF9571645580400D1570604EA743043A2641365C0E91715</vt:lpwstr>
  </property>
</Properties>
</file>