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9DE28-717A-4D81-AA93-8B18FAC6E9AB}" type="datetimeFigureOut">
              <a:rPr lang="uk-UA"/>
              <a:pPr>
                <a:defRPr/>
              </a:pPr>
              <a:t>12.09.2017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CAA7C-2125-4E3A-A0DB-FD2CC8ADDE4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D29D8-4ABA-442B-948F-1A179EAE8C94}" type="datetimeFigureOut">
              <a:rPr lang="uk-UA"/>
              <a:pPr>
                <a:defRPr/>
              </a:pPr>
              <a:t>12.09.2017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2C45C-F1B3-49FE-9F42-A257F7B6E20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23F7B-CD66-4513-92D0-3D93FCA31DAB}" type="datetimeFigureOut">
              <a:rPr lang="uk-UA"/>
              <a:pPr>
                <a:defRPr/>
              </a:pPr>
              <a:t>12.09.2017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1AC46-1908-46D2-9524-46EDA293A70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E0E99-05BD-4FE4-BBD4-7FB3C258F54E}" type="datetimeFigureOut">
              <a:rPr lang="uk-UA"/>
              <a:pPr>
                <a:defRPr/>
              </a:pPr>
              <a:t>12.09.2017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96632-3D72-40B9-ACE3-C2C8CDEA091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2281F-577F-4C99-9188-32AD1CE7D718}" type="datetimeFigureOut">
              <a:rPr lang="uk-UA"/>
              <a:pPr>
                <a:defRPr/>
              </a:pPr>
              <a:t>12.09.2017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DE3CF-6D70-43A3-A01A-ADBE7B8105F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D0AEF-C8BA-43EC-98FC-72D8390F5EC5}" type="datetimeFigureOut">
              <a:rPr lang="uk-UA"/>
              <a:pPr>
                <a:defRPr/>
              </a:pPr>
              <a:t>12.09.2017</a:t>
            </a:fld>
            <a:endParaRPr lang="uk-UA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0D35C-58B8-4EFF-988A-0FA8CB43347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D24D9-9830-4305-B5D7-38F8884FE322}" type="datetimeFigureOut">
              <a:rPr lang="uk-UA"/>
              <a:pPr>
                <a:defRPr/>
              </a:pPr>
              <a:t>12.09.2017</a:t>
            </a:fld>
            <a:endParaRPr lang="uk-UA"/>
          </a:p>
        </p:txBody>
      </p:sp>
      <p:sp>
        <p:nvSpPr>
          <p:cNvPr id="8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BEF69-BF1B-4DCF-B6BF-CF1C133608B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62AD9-E700-4748-8A72-72CFD9AC4323}" type="datetimeFigureOut">
              <a:rPr lang="uk-UA"/>
              <a:pPr>
                <a:defRPr/>
              </a:pPr>
              <a:t>12.09.2017</a:t>
            </a:fld>
            <a:endParaRPr lang="uk-UA"/>
          </a:p>
        </p:txBody>
      </p:sp>
      <p:sp>
        <p:nvSpPr>
          <p:cNvPr id="4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09890-EC45-4F19-AE05-364F15452E6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51DF4-8C82-4DBA-8856-7561ABB128B6}" type="datetimeFigureOut">
              <a:rPr lang="uk-UA"/>
              <a:pPr>
                <a:defRPr/>
              </a:pPr>
              <a:t>12.09.2017</a:t>
            </a:fld>
            <a:endParaRPr lang="uk-UA"/>
          </a:p>
        </p:txBody>
      </p:sp>
      <p:sp>
        <p:nvSpPr>
          <p:cNvPr id="3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17437-2468-444A-8D76-D4AB4374A9F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30242-C6A2-4DF3-BF58-03D4E8E4EF5B}" type="datetimeFigureOut">
              <a:rPr lang="uk-UA"/>
              <a:pPr>
                <a:defRPr/>
              </a:pPr>
              <a:t>12.09.2017</a:t>
            </a:fld>
            <a:endParaRPr lang="uk-UA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857DB-B625-4675-B1A5-EB670DB9B67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A8B20-DC80-4332-8777-F2390C30F5EA}" type="datetimeFigureOut">
              <a:rPr lang="uk-UA"/>
              <a:pPr>
                <a:defRPr/>
              </a:pPr>
              <a:t>12.09.2017</a:t>
            </a:fld>
            <a:endParaRPr lang="uk-UA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3591C-28FD-4365-B9E3-E2902DA21F3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</a:p>
        </p:txBody>
      </p:sp>
      <p:sp>
        <p:nvSpPr>
          <p:cNvPr id="1027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3D4E22-1C90-4C0C-974F-61E76A87CA54}" type="datetimeFigureOut">
              <a:rPr lang="uk-UA"/>
              <a:pPr>
                <a:defRPr/>
              </a:pPr>
              <a:t>12.09.2017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F5D70E-65C6-4421-BDC0-5D8D99AB5E9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25"/>
            <a:ext cx="7772400" cy="857250"/>
          </a:xfrm>
          <a:solidFill>
            <a:srgbClr val="FFFF00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b="1" i="1" dirty="0" smtClean="0"/>
              <a:t>Quiz</a:t>
            </a:r>
            <a:endParaRPr lang="uk-UA" sz="5400" b="1" i="1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500188"/>
            <a:ext cx="6400800" cy="41386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600" b="1" dirty="0" smtClean="0">
                <a:solidFill>
                  <a:srgbClr val="C00000"/>
                </a:solidFill>
                <a:latin typeface="+mj-lt"/>
              </a:rPr>
              <a:t>Around the English- Speaking World</a:t>
            </a:r>
            <a:endParaRPr lang="uk-UA" sz="66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50" cy="1143000"/>
          </a:xfrm>
          <a:solidFill>
            <a:srgbClr val="FFFF00"/>
          </a:solidFill>
        </p:spPr>
        <p:txBody>
          <a:bodyPr/>
          <a:lstStyle/>
          <a:p>
            <a:r>
              <a:rPr lang="en-US" sz="4000" b="1" i="1" smtClean="0"/>
              <a:t>Name the country the flag belongs to</a:t>
            </a:r>
            <a:endParaRPr lang="uk-UA" sz="4000" b="1" i="1" smtClean="0"/>
          </a:p>
        </p:txBody>
      </p:sp>
      <p:pic>
        <p:nvPicPr>
          <p:cNvPr id="3" name="Picture 2" descr="C:\Documents and Settings\Алексеенко\Мои документы\Flag_of_the_United_Kingdo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13" y="3500438"/>
            <a:ext cx="3071812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Documents and Settings\Алексеенко\Мои документы\us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4929188"/>
            <a:ext cx="27146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Алексеенко\Мои документы\cde1c2c7bb0a459a_bcff12b71662c3bc_p.jpg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25" y="1500188"/>
            <a:ext cx="2894013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ocuments and Settings\Алексеенко\Мои документы\Australia_bandiera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63" y="5000625"/>
            <a:ext cx="2643187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Алексеенко\Мои документы\7293a47c0f4cdddd46ff10bcf3d23287_X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" y="1643063"/>
            <a:ext cx="300037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8643938" cy="1143000"/>
          </a:xfrm>
          <a:solidFill>
            <a:srgbClr val="FFFF00"/>
          </a:solidFill>
        </p:spPr>
        <p:txBody>
          <a:bodyPr/>
          <a:lstStyle/>
          <a:p>
            <a:r>
              <a:rPr lang="en-US" sz="3600" b="1" i="1" smtClean="0"/>
              <a:t>Name the country acc. to </a:t>
            </a:r>
            <a:br>
              <a:rPr lang="en-US" sz="3600" b="1" i="1" smtClean="0"/>
            </a:br>
            <a:r>
              <a:rPr lang="en-US" sz="3600" b="1" i="1" smtClean="0"/>
              <a:t>the national emblem</a:t>
            </a:r>
            <a:endParaRPr lang="uk-UA" sz="3600" b="1" smtClean="0"/>
          </a:p>
        </p:txBody>
      </p:sp>
      <p:pic>
        <p:nvPicPr>
          <p:cNvPr id="3" name="Picture 3" descr="C:\Documents and Settings\Алексеенко\Мои документы\619px-Coat_of_Arms_of_New_Zealand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1357313"/>
            <a:ext cx="26797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Documents and Settings\Алексеенко\Мои документы\26454637_aus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500188"/>
            <a:ext cx="3000375" cy="217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Алексеенко\Мои документы\canada-coat-of-arm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63" y="1928813"/>
            <a:ext cx="2928937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Алексеенко\Мои документы\024370007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3929063"/>
            <a:ext cx="2841625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Алексеенко\Мои документы\87644329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00" y="4000500"/>
            <a:ext cx="260508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274638"/>
            <a:ext cx="8715375" cy="725487"/>
          </a:xfrm>
          <a:solidFill>
            <a:srgbClr val="FFFF00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i="1" dirty="0" smtClean="0"/>
              <a:t>Name the famous places and the cities</a:t>
            </a:r>
            <a:endParaRPr lang="uk-UA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214438"/>
            <a:ext cx="3714750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4214813"/>
            <a:ext cx="4602163" cy="238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Алексеенко\Мои документы\_Picture_file_path_3819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57725" y="1249363"/>
            <a:ext cx="3700463" cy="275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Documents and Settings\Алексеенко\Мои документы\s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4071938"/>
            <a:ext cx="3797300" cy="266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sz="4000" b="1" i="1" smtClean="0"/>
              <a:t>Name the people living in the country</a:t>
            </a:r>
            <a:endParaRPr lang="uk-UA" sz="4000" b="1" i="1" smtClean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600" smtClean="0">
                <a:solidFill>
                  <a:srgbClr val="0070C0"/>
                </a:solidFill>
              </a:rPr>
              <a:t>Wales</a:t>
            </a:r>
          </a:p>
          <a:p>
            <a:r>
              <a:rPr lang="en-US" sz="3600" smtClean="0">
                <a:solidFill>
                  <a:srgbClr val="0070C0"/>
                </a:solidFill>
              </a:rPr>
              <a:t>Canada</a:t>
            </a:r>
          </a:p>
          <a:p>
            <a:r>
              <a:rPr lang="en-US" sz="3600" smtClean="0">
                <a:solidFill>
                  <a:srgbClr val="0070C0"/>
                </a:solidFill>
              </a:rPr>
              <a:t>England</a:t>
            </a:r>
          </a:p>
          <a:p>
            <a:r>
              <a:rPr lang="en-US" sz="3600" smtClean="0">
                <a:solidFill>
                  <a:srgbClr val="0070C0"/>
                </a:solidFill>
              </a:rPr>
              <a:t>America</a:t>
            </a:r>
          </a:p>
          <a:p>
            <a:r>
              <a:rPr lang="en-US" sz="3600" smtClean="0">
                <a:solidFill>
                  <a:srgbClr val="0070C0"/>
                </a:solidFill>
              </a:rPr>
              <a:t>Scotland</a:t>
            </a:r>
          </a:p>
          <a:p>
            <a:r>
              <a:rPr lang="en-US" sz="3600" smtClean="0">
                <a:solidFill>
                  <a:srgbClr val="0070C0"/>
                </a:solidFill>
              </a:rPr>
              <a:t>Northern Ireland</a:t>
            </a:r>
          </a:p>
          <a:p>
            <a:r>
              <a:rPr lang="en-US" sz="3600" smtClean="0">
                <a:solidFill>
                  <a:srgbClr val="0070C0"/>
                </a:solidFill>
              </a:rPr>
              <a:t>Australia </a:t>
            </a:r>
            <a:endParaRPr lang="uk-UA" sz="3600" smtClean="0">
              <a:solidFill>
                <a:srgbClr val="0070C0"/>
              </a:solidFill>
            </a:endParaRP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3600" smtClean="0">
                <a:solidFill>
                  <a:srgbClr val="FF0000"/>
                </a:solidFill>
              </a:rPr>
              <a:t>The Welsh</a:t>
            </a:r>
          </a:p>
          <a:p>
            <a:r>
              <a:rPr lang="en-US" sz="3600" smtClean="0">
                <a:solidFill>
                  <a:srgbClr val="FF0000"/>
                </a:solidFill>
              </a:rPr>
              <a:t>Canadians </a:t>
            </a:r>
          </a:p>
          <a:p>
            <a:r>
              <a:rPr lang="en-US" sz="3600" smtClean="0">
                <a:solidFill>
                  <a:srgbClr val="FF0000"/>
                </a:solidFill>
              </a:rPr>
              <a:t>The English</a:t>
            </a:r>
          </a:p>
          <a:p>
            <a:r>
              <a:rPr lang="en-US" sz="3600" smtClean="0">
                <a:solidFill>
                  <a:srgbClr val="FF0000"/>
                </a:solidFill>
              </a:rPr>
              <a:t>Americans </a:t>
            </a:r>
          </a:p>
          <a:p>
            <a:r>
              <a:rPr lang="en-US" sz="3600" smtClean="0">
                <a:solidFill>
                  <a:srgbClr val="FF0000"/>
                </a:solidFill>
              </a:rPr>
              <a:t>The Scots</a:t>
            </a:r>
          </a:p>
          <a:p>
            <a:r>
              <a:rPr lang="en-US" sz="3600" smtClean="0">
                <a:solidFill>
                  <a:srgbClr val="FF0000"/>
                </a:solidFill>
              </a:rPr>
              <a:t>The Irish</a:t>
            </a:r>
          </a:p>
          <a:p>
            <a:r>
              <a:rPr lang="en-US" sz="3600" smtClean="0">
                <a:solidFill>
                  <a:srgbClr val="FF0000"/>
                </a:solidFill>
              </a:rPr>
              <a:t>Australians </a:t>
            </a:r>
            <a:endParaRPr lang="uk-UA" sz="360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i="1" dirty="0" smtClean="0"/>
              <a:t>Match the date with the month and name the British holidays</a:t>
            </a:r>
            <a:endParaRPr lang="uk-UA" sz="4000" b="1" i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4000" smtClean="0">
                <a:solidFill>
                  <a:srgbClr val="00B050"/>
                </a:solidFill>
                <a:latin typeface="Arial Narrow" pitchFamily="34" charset="0"/>
              </a:rPr>
              <a:t>25</a:t>
            </a:r>
            <a:r>
              <a:rPr lang="en-US" sz="4000" baseline="30000" smtClean="0">
                <a:solidFill>
                  <a:srgbClr val="00B050"/>
                </a:solidFill>
                <a:latin typeface="Arial Narrow" pitchFamily="34" charset="0"/>
              </a:rPr>
              <a:t>th</a:t>
            </a:r>
            <a:r>
              <a:rPr lang="en-US" sz="4000" smtClean="0">
                <a:solidFill>
                  <a:srgbClr val="00B050"/>
                </a:solidFill>
                <a:latin typeface="Arial Narrow" pitchFamily="34" charset="0"/>
              </a:rPr>
              <a:t>  December</a:t>
            </a:r>
          </a:p>
          <a:p>
            <a:r>
              <a:rPr lang="en-US" sz="4000" smtClean="0">
                <a:solidFill>
                  <a:srgbClr val="00B050"/>
                </a:solidFill>
                <a:latin typeface="Arial Narrow" pitchFamily="34" charset="0"/>
              </a:rPr>
              <a:t>31</a:t>
            </a:r>
            <a:r>
              <a:rPr lang="en-US" sz="4000" baseline="30000" smtClean="0">
                <a:solidFill>
                  <a:srgbClr val="00B050"/>
                </a:solidFill>
                <a:latin typeface="Arial Narrow" pitchFamily="34" charset="0"/>
              </a:rPr>
              <a:t>st</a:t>
            </a:r>
            <a:r>
              <a:rPr lang="en-US" sz="4000" smtClean="0">
                <a:solidFill>
                  <a:srgbClr val="00B050"/>
                </a:solidFill>
                <a:latin typeface="Arial Narrow" pitchFamily="34" charset="0"/>
              </a:rPr>
              <a:t>  December</a:t>
            </a:r>
          </a:p>
          <a:p>
            <a:r>
              <a:rPr lang="en-US" sz="4000" smtClean="0">
                <a:solidFill>
                  <a:srgbClr val="00B050"/>
                </a:solidFill>
                <a:latin typeface="Arial Narrow" pitchFamily="34" charset="0"/>
              </a:rPr>
              <a:t>14</a:t>
            </a:r>
            <a:r>
              <a:rPr lang="en-US" sz="4000" baseline="30000" smtClean="0">
                <a:solidFill>
                  <a:srgbClr val="00B050"/>
                </a:solidFill>
                <a:latin typeface="Arial Narrow" pitchFamily="34" charset="0"/>
              </a:rPr>
              <a:t>th</a:t>
            </a:r>
            <a:r>
              <a:rPr lang="en-US" sz="4000" smtClean="0">
                <a:solidFill>
                  <a:srgbClr val="00B050"/>
                </a:solidFill>
                <a:latin typeface="Arial Narrow" pitchFamily="34" charset="0"/>
              </a:rPr>
              <a:t>  February</a:t>
            </a:r>
          </a:p>
          <a:p>
            <a:r>
              <a:rPr lang="en-US" sz="4000" smtClean="0">
                <a:solidFill>
                  <a:srgbClr val="00B050"/>
                </a:solidFill>
                <a:latin typeface="Arial Narrow" pitchFamily="34" charset="0"/>
              </a:rPr>
              <a:t>31</a:t>
            </a:r>
            <a:r>
              <a:rPr lang="en-US" sz="4000" baseline="30000" smtClean="0">
                <a:solidFill>
                  <a:srgbClr val="00B050"/>
                </a:solidFill>
                <a:latin typeface="Arial Narrow" pitchFamily="34" charset="0"/>
              </a:rPr>
              <a:t>st</a:t>
            </a:r>
            <a:r>
              <a:rPr lang="en-US" sz="4000" smtClean="0">
                <a:solidFill>
                  <a:srgbClr val="00B050"/>
                </a:solidFill>
                <a:latin typeface="Arial Narrow" pitchFamily="34" charset="0"/>
              </a:rPr>
              <a:t>   October</a:t>
            </a:r>
          </a:p>
          <a:p>
            <a:r>
              <a:rPr lang="en-US" sz="4000" smtClean="0">
                <a:solidFill>
                  <a:srgbClr val="00B050"/>
                </a:solidFill>
                <a:latin typeface="Arial Narrow" pitchFamily="34" charset="0"/>
              </a:rPr>
              <a:t>April or May</a:t>
            </a:r>
            <a:endParaRPr lang="uk-UA" sz="4000" smtClean="0">
              <a:solidFill>
                <a:srgbClr val="00B050"/>
              </a:solidFill>
              <a:latin typeface="Arial Narrow" pitchFamily="34" charset="0"/>
            </a:endParaRP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Halloween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Easter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New Year’s Day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Christmas Day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St. Valentine’s Day</a:t>
            </a:r>
            <a:endParaRPr lang="uk-UA" sz="4000" dirty="0">
              <a:solidFill>
                <a:schemeClr val="accent6">
                  <a:lumMod val="50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rgbClr val="FFFF00"/>
          </a:solidFill>
        </p:spPr>
        <p:txBody>
          <a:bodyPr/>
          <a:lstStyle/>
          <a:p>
            <a:r>
              <a:rPr lang="en-US" sz="4000" b="1" i="1" smtClean="0"/>
              <a:t>Guess the writer</a:t>
            </a:r>
            <a:endParaRPr lang="uk-UA" sz="4000" b="1" i="1" smtClean="0"/>
          </a:p>
        </p:txBody>
      </p:sp>
      <p:pic>
        <p:nvPicPr>
          <p:cNvPr id="2050" name="Picture 2" descr="C:\Documents and Settings\Алексеенко\Мои документы\31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285875"/>
            <a:ext cx="2179637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Documents and Settings\Алексеенко\Мои документы\89664_q_200x2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88" y="1285875"/>
            <a:ext cx="1976437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Documents and Settings\Алексеенко\Мои документы\26236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63" y="1285875"/>
            <a:ext cx="192881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C:\Documents and Settings\Алексеенко\Мои документы\1290353943_2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3929063"/>
            <a:ext cx="223520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C:\Documents and Settings\Алексеенко\Мои документы\шекспір\tvc20090310-235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38" y="4214813"/>
            <a:ext cx="3016250" cy="226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C:\Documents and Settings\Алексеенко\Мои документы\разне\MarkTwai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13" y="3929063"/>
            <a:ext cx="21082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rgbClr val="FFFF00"/>
          </a:solidFill>
        </p:spPr>
        <p:txBody>
          <a:bodyPr/>
          <a:lstStyle/>
          <a:p>
            <a:r>
              <a:rPr lang="en-US" sz="4000" b="1" i="1" smtClean="0"/>
              <a:t>Complete the sentences</a:t>
            </a:r>
            <a:endParaRPr lang="uk-UA" sz="4000" b="1" i="1" smtClean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00063" y="1000125"/>
            <a:ext cx="8229600" cy="5643563"/>
          </a:xfrm>
        </p:spPr>
        <p:txBody>
          <a:bodyPr/>
          <a:lstStyle/>
          <a:p>
            <a:r>
              <a:rPr lang="en-US" b="1" smtClean="0">
                <a:latin typeface="Century" pitchFamily="18" charset="0"/>
              </a:rPr>
              <a:t>1) In Britain the … reigns but has no real power.</a:t>
            </a:r>
          </a:p>
          <a:p>
            <a:r>
              <a:rPr lang="en-US" b="1" smtClean="0">
                <a:latin typeface="Century" pitchFamily="18" charset="0"/>
              </a:rPr>
              <a:t>2) The flag of the United States is called … and … .</a:t>
            </a:r>
          </a:p>
          <a:p>
            <a:r>
              <a:rPr lang="en-US" b="1" smtClean="0">
                <a:latin typeface="Century" pitchFamily="18" charset="0"/>
              </a:rPr>
              <a:t>3) … is the smallest land in the United Kingdom.</a:t>
            </a:r>
          </a:p>
          <a:p>
            <a:r>
              <a:rPr lang="en-US" b="1" smtClean="0">
                <a:latin typeface="Century" pitchFamily="18" charset="0"/>
              </a:rPr>
              <a:t>4) In London cars and buses travel on the … side of the road.</a:t>
            </a:r>
          </a:p>
          <a:p>
            <a:r>
              <a:rPr lang="en-US" b="1" smtClean="0">
                <a:latin typeface="Century" pitchFamily="18" charset="0"/>
              </a:rPr>
              <a:t>5) London … is the oldest and the longest in Europe</a:t>
            </a:r>
            <a:r>
              <a:rPr lang="en-US" smtClean="0"/>
              <a:t>.</a:t>
            </a:r>
            <a:endParaRPr lang="uk-UA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i="1" dirty="0" smtClean="0"/>
              <a:t>Find the English equivalent for the American one</a:t>
            </a:r>
            <a:endParaRPr lang="uk-UA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600" smtClean="0">
                <a:solidFill>
                  <a:srgbClr val="0070C0"/>
                </a:solidFill>
                <a:latin typeface="Century" pitchFamily="18" charset="0"/>
              </a:rPr>
              <a:t>Penpal </a:t>
            </a:r>
          </a:p>
          <a:p>
            <a:r>
              <a:rPr lang="en-US" sz="3600" smtClean="0">
                <a:solidFill>
                  <a:srgbClr val="0070C0"/>
                </a:solidFill>
                <a:latin typeface="Century" pitchFamily="18" charset="0"/>
              </a:rPr>
              <a:t>Apartment </a:t>
            </a:r>
          </a:p>
          <a:p>
            <a:r>
              <a:rPr lang="en-US" sz="3600" smtClean="0">
                <a:solidFill>
                  <a:srgbClr val="0070C0"/>
                </a:solidFill>
                <a:latin typeface="Century" pitchFamily="18" charset="0"/>
              </a:rPr>
              <a:t>Railroad </a:t>
            </a:r>
          </a:p>
          <a:p>
            <a:r>
              <a:rPr lang="en-US" sz="3600" smtClean="0">
                <a:solidFill>
                  <a:srgbClr val="0070C0"/>
                </a:solidFill>
                <a:latin typeface="Century" pitchFamily="18" charset="0"/>
              </a:rPr>
              <a:t>Drug </a:t>
            </a:r>
          </a:p>
          <a:p>
            <a:r>
              <a:rPr lang="en-US" sz="3600" smtClean="0">
                <a:solidFill>
                  <a:srgbClr val="0070C0"/>
                </a:solidFill>
                <a:latin typeface="Century" pitchFamily="18" charset="0"/>
              </a:rPr>
              <a:t>Cookies </a:t>
            </a:r>
          </a:p>
          <a:p>
            <a:r>
              <a:rPr lang="en-US" sz="3600" smtClean="0">
                <a:solidFill>
                  <a:srgbClr val="0070C0"/>
                </a:solidFill>
                <a:latin typeface="Century" pitchFamily="18" charset="0"/>
              </a:rPr>
              <a:t>Fall </a:t>
            </a:r>
            <a:endParaRPr lang="uk-UA" sz="3600" smtClean="0">
              <a:solidFill>
                <a:srgbClr val="0070C0"/>
              </a:solidFill>
              <a:latin typeface="Century" pitchFamily="18" charset="0"/>
            </a:endParaRP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3438" y="1628775"/>
            <a:ext cx="4038600" cy="4525963"/>
          </a:xfrm>
        </p:spPr>
        <p:txBody>
          <a:bodyPr/>
          <a:lstStyle/>
          <a:p>
            <a:r>
              <a:rPr lang="en-US" sz="3600" smtClean="0">
                <a:solidFill>
                  <a:srgbClr val="FF0000"/>
                </a:solidFill>
                <a:latin typeface="Century" pitchFamily="18" charset="0"/>
              </a:rPr>
              <a:t>Penfriend </a:t>
            </a:r>
          </a:p>
          <a:p>
            <a:r>
              <a:rPr lang="en-US" sz="3600" smtClean="0">
                <a:solidFill>
                  <a:srgbClr val="FF0000"/>
                </a:solidFill>
                <a:latin typeface="Century" pitchFamily="18" charset="0"/>
              </a:rPr>
              <a:t>Flat</a:t>
            </a:r>
          </a:p>
          <a:p>
            <a:r>
              <a:rPr lang="en-US" sz="3600" smtClean="0">
                <a:solidFill>
                  <a:srgbClr val="FF0000"/>
                </a:solidFill>
                <a:latin typeface="Century" pitchFamily="18" charset="0"/>
              </a:rPr>
              <a:t>Railway</a:t>
            </a:r>
          </a:p>
          <a:p>
            <a:r>
              <a:rPr lang="en-US" sz="3600" smtClean="0">
                <a:solidFill>
                  <a:srgbClr val="FF0000"/>
                </a:solidFill>
                <a:latin typeface="Century" pitchFamily="18" charset="0"/>
              </a:rPr>
              <a:t>Medicine </a:t>
            </a:r>
          </a:p>
          <a:p>
            <a:r>
              <a:rPr lang="en-US" sz="3600" smtClean="0">
                <a:solidFill>
                  <a:srgbClr val="FF0000"/>
                </a:solidFill>
                <a:latin typeface="Century" pitchFamily="18" charset="0"/>
              </a:rPr>
              <a:t>Biscuits </a:t>
            </a:r>
          </a:p>
          <a:p>
            <a:r>
              <a:rPr lang="en-US" sz="3600" smtClean="0">
                <a:solidFill>
                  <a:srgbClr val="FF0000"/>
                </a:solidFill>
                <a:latin typeface="Century" pitchFamily="18" charset="0"/>
              </a:rPr>
              <a:t>Autumn  </a:t>
            </a:r>
          </a:p>
          <a:p>
            <a:endParaRPr lang="uk-UA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164</Words>
  <Application>Microsoft Office PowerPoint</Application>
  <PresentationFormat>Экран (4:3)</PresentationFormat>
  <Paragraphs>51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Calibri</vt:lpstr>
      <vt:lpstr>Arial</vt:lpstr>
      <vt:lpstr>Arial Narrow</vt:lpstr>
      <vt:lpstr>Century</vt:lpstr>
      <vt:lpstr>Тема Office</vt:lpstr>
      <vt:lpstr>Quiz</vt:lpstr>
      <vt:lpstr>Name the country the flag belongs to</vt:lpstr>
      <vt:lpstr>Name the country acc. to  the national emblem</vt:lpstr>
      <vt:lpstr>Name the famous places and the cities</vt:lpstr>
      <vt:lpstr>Name the people living in the country</vt:lpstr>
      <vt:lpstr>Match the date with the month and name the British holidays</vt:lpstr>
      <vt:lpstr>Guess the writer</vt:lpstr>
      <vt:lpstr>Complete the sentences</vt:lpstr>
      <vt:lpstr>Find the English equivalent for the American one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Quiz-game:</dc:title>
  <dc:creator>Алексеенко</dc:creator>
  <cp:lastModifiedBy>admin</cp:lastModifiedBy>
  <cp:revision>23</cp:revision>
  <dcterms:created xsi:type="dcterms:W3CDTF">2011-02-20T11:33:02Z</dcterms:created>
  <dcterms:modified xsi:type="dcterms:W3CDTF">2017-09-12T18:31:09Z</dcterms:modified>
</cp:coreProperties>
</file>