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Raleway Bold" charset="1" panose="020B0803030101060003"/>
      <p:regular r:id="rId14"/>
    </p:embeddedFont>
    <p:embeddedFont>
      <p:font typeface="Raleway Thin" charset="1" panose="020B0203030101060003"/>
      <p:regular r:id="rId15"/>
    </p:embeddedFont>
    <p:embeddedFont>
      <p:font typeface="Raleway" charset="1" panose="020B0503030101060003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png" Type="http://schemas.openxmlformats.org/officeDocument/2006/relationships/image"/><Relationship Id="rId11" Target="../media/image9.svg" Type="http://schemas.openxmlformats.org/officeDocument/2006/relationships/image"/><Relationship Id="rId12" Target="https://naurok.com.ua/prezentaciya-integraciya-ta-integrovane-navchannya-v-umovah-nush-449969.html" TargetMode="External" Type="http://schemas.openxmlformats.org/officeDocument/2006/relationships/hyperlink"/><Relationship Id="rId13" Target="https://naurok.com.ua/prezentaciya-integraciya-ta-integrovane-navchannya-v-umovah-nush-449969.html" TargetMode="External" Type="http://schemas.openxmlformats.org/officeDocument/2006/relationships/hyperlink"/><Relationship Id="rId14" Target="../media/image10.png" Type="http://schemas.openxmlformats.org/officeDocument/2006/relationships/image"/><Relationship Id="rId15" Target="../media/image11.svg" Type="http://schemas.openxmlformats.org/officeDocument/2006/relationships/image"/><Relationship Id="rId16" Target="https://youtu.be/_cbI5h_DWq4?si=D_biMPOKyYUglROy" TargetMode="External" Type="http://schemas.openxmlformats.org/officeDocument/2006/relationships/hyperlink"/><Relationship Id="rId17" Target="https://youtu.be/_cbI5h_DWq4?si=D_biMPOKyYUglROy" TargetMode="External" Type="http://schemas.openxmlformats.org/officeDocument/2006/relationships/hyperlink"/><Relationship Id="rId18" Target="../media/image12.png" Type="http://schemas.openxmlformats.org/officeDocument/2006/relationships/image"/><Relationship Id="rId19" Target="../media/image13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https://www.youtube.com/live/cmO4CjbC2IE?si=dIim_PZ73fYjBP4o" TargetMode="External" Type="http://schemas.openxmlformats.org/officeDocument/2006/relationships/hyperlink"/><Relationship Id="rId5" Target="https://www.youtube.com/live/cmO4CjbC2IE?si=dIim_PZ73fYjBP4o" TargetMode="External" Type="http://schemas.openxmlformats.org/officeDocument/2006/relationships/hyperlink"/><Relationship Id="rId6" Target="../media/image6.png" Type="http://schemas.openxmlformats.org/officeDocument/2006/relationships/image"/><Relationship Id="rId7" Target="../media/image7.svg" Type="http://schemas.openxmlformats.org/officeDocument/2006/relationships/image"/><Relationship Id="rId8" Target="https://nus.org.ua/2024/07/10/rozbyrayemo-integrovane-navchannya-na-atomy-razom-z-innoyu-dominoyu-abo-chomu-integratsiya-tse-ne-strashno/" TargetMode="External" Type="http://schemas.openxmlformats.org/officeDocument/2006/relationships/hyperlink"/><Relationship Id="rId9" Target="https://nus.org.ua/2024/07/10/rozbyrayemo-integrovane-navchannya-na-atomy-razom-z-innoyu-dominoyu-abo-chomu-integratsiya-tse-ne-strashno/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E6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4448" y="-335755"/>
            <a:ext cx="18469591" cy="10936830"/>
          </a:xfrm>
          <a:custGeom>
            <a:avLst/>
            <a:gdLst/>
            <a:ahLst/>
            <a:cxnLst/>
            <a:rect r="r" b="b" t="t" l="l"/>
            <a:pathLst>
              <a:path h="10936830" w="18469591">
                <a:moveTo>
                  <a:pt x="0" y="0"/>
                </a:moveTo>
                <a:lnTo>
                  <a:pt x="18469590" y="0"/>
                </a:lnTo>
                <a:lnTo>
                  <a:pt x="18469590" y="10936830"/>
                </a:lnTo>
                <a:lnTo>
                  <a:pt x="0" y="109368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80" t="-31525" r="0" b="-38498"/>
            </a:stretch>
          </a:blipFill>
        </p:spPr>
      </p:sp>
      <p:sp>
        <p:nvSpPr>
          <p:cNvPr name="AutoShape 3" id="3"/>
          <p:cNvSpPr/>
          <p:nvPr/>
        </p:nvSpPr>
        <p:spPr>
          <a:xfrm rot="0">
            <a:off x="2038385" y="2114620"/>
            <a:ext cx="14839950" cy="6705600"/>
          </a:xfrm>
          <a:prstGeom prst="rect">
            <a:avLst/>
          </a:prstGeom>
          <a:solidFill>
            <a:srgbClr val="0F7D80"/>
          </a:solidFill>
        </p:spPr>
      </p:sp>
      <p:sp>
        <p:nvSpPr>
          <p:cNvPr name="AutoShape 4" id="4"/>
          <p:cNvSpPr/>
          <p:nvPr/>
        </p:nvSpPr>
        <p:spPr>
          <a:xfrm rot="0">
            <a:off x="1390510" y="1466745"/>
            <a:ext cx="14747428" cy="6613323"/>
          </a:xfrm>
          <a:prstGeom prst="rect">
            <a:avLst/>
          </a:prstGeom>
          <a:solidFill>
            <a:srgbClr val="FFE6DE"/>
          </a:solidFill>
        </p:spPr>
      </p:sp>
      <p:sp>
        <p:nvSpPr>
          <p:cNvPr name="TextBox 5" id="5"/>
          <p:cNvSpPr txBox="true"/>
          <p:nvPr/>
        </p:nvSpPr>
        <p:spPr>
          <a:xfrm rot="0">
            <a:off x="2170246" y="2189650"/>
            <a:ext cx="13138857" cy="5213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60"/>
              </a:lnSpc>
            </a:pPr>
            <a:r>
              <a:rPr lang="en-US" b="true" sz="3200" spc="160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Гуманітарно-філологічний цикл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170246" y="3491338"/>
            <a:ext cx="13138858" cy="30918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5"/>
              </a:lnSpc>
            </a:pPr>
            <a:r>
              <a:rPr lang="en-US" b="true" sz="8500" spc="-85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Інтегр</a:t>
            </a:r>
            <a:r>
              <a:rPr lang="en-US" b="true" sz="8500" spc="-85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ація предметів гуманітарного циклу в умовах НУШ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170246" y="6858692"/>
            <a:ext cx="13138858" cy="4597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40"/>
              </a:lnSpc>
            </a:pPr>
            <a:r>
              <a:rPr lang="en-US" sz="2800" spc="392">
                <a:solidFill>
                  <a:srgbClr val="0F7D80"/>
                </a:solidFill>
                <a:latin typeface="Raleway Thin"/>
                <a:ea typeface="Raleway Thin"/>
                <a:cs typeface="Raleway Thin"/>
                <a:sym typeface="Raleway Thin"/>
              </a:rPr>
              <a:t>БЕРЕЗЕНЬ 2026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F7D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1095" y="-114090"/>
            <a:ext cx="18387532" cy="10696150"/>
          </a:xfrm>
          <a:custGeom>
            <a:avLst/>
            <a:gdLst/>
            <a:ahLst/>
            <a:cxnLst/>
            <a:rect r="r" b="b" t="t" l="l"/>
            <a:pathLst>
              <a:path h="10696150" w="18387532">
                <a:moveTo>
                  <a:pt x="0" y="0"/>
                </a:moveTo>
                <a:lnTo>
                  <a:pt x="18387532" y="0"/>
                </a:lnTo>
                <a:lnTo>
                  <a:pt x="18387532" y="10696150"/>
                </a:lnTo>
                <a:lnTo>
                  <a:pt x="0" y="106961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754" t="-34219" r="-175" b="-39286"/>
            </a:stretch>
          </a:blipFill>
        </p:spPr>
      </p:sp>
      <p:sp>
        <p:nvSpPr>
          <p:cNvPr name="AutoShape 3" id="3"/>
          <p:cNvSpPr/>
          <p:nvPr/>
        </p:nvSpPr>
        <p:spPr>
          <a:xfrm rot="0">
            <a:off x="1389986" y="-169247"/>
            <a:ext cx="3623637" cy="10682539"/>
          </a:xfrm>
          <a:prstGeom prst="rect">
            <a:avLst/>
          </a:prstGeom>
          <a:solidFill>
            <a:srgbClr val="0F7D80"/>
          </a:solidFill>
        </p:spPr>
      </p:sp>
      <p:sp>
        <p:nvSpPr>
          <p:cNvPr name="TextBox 4" id="4"/>
          <p:cNvSpPr txBox="true"/>
          <p:nvPr/>
        </p:nvSpPr>
        <p:spPr>
          <a:xfrm rot="-5400000">
            <a:off x="-405961" y="3504880"/>
            <a:ext cx="7444129" cy="3458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95"/>
              </a:lnSpc>
            </a:pPr>
            <a:r>
              <a:rPr lang="en-US" b="true" sz="6500" spc="-65">
                <a:solidFill>
                  <a:srgbClr val="FFE6DE"/>
                </a:solidFill>
                <a:latin typeface="Raleway Bold"/>
                <a:ea typeface="Raleway Bold"/>
                <a:cs typeface="Raleway Bold"/>
                <a:sym typeface="Raleway Bold"/>
              </a:rPr>
              <a:t>Інтеграція предмет</a:t>
            </a:r>
            <a:r>
              <a:rPr lang="en-US" b="true" sz="6500" spc="-65">
                <a:solidFill>
                  <a:srgbClr val="FFE6DE"/>
                </a:solidFill>
                <a:latin typeface="Raleway Bold"/>
                <a:ea typeface="Raleway Bold"/>
                <a:cs typeface="Raleway Bold"/>
                <a:sym typeface="Raleway Bold"/>
              </a:rPr>
              <a:t>ів гуманітарного циклу в умовах НУШ</a:t>
            </a:r>
          </a:p>
        </p:txBody>
      </p:sp>
      <p:sp>
        <p:nvSpPr>
          <p:cNvPr name="AutoShape 5" id="5"/>
          <p:cNvSpPr/>
          <p:nvPr/>
        </p:nvSpPr>
        <p:spPr>
          <a:xfrm rot="0">
            <a:off x="5812695" y="1436806"/>
            <a:ext cx="11815447" cy="7519243"/>
          </a:xfrm>
          <a:prstGeom prst="rect">
            <a:avLst/>
          </a:prstGeom>
          <a:solidFill>
            <a:srgbClr val="FFE6DE"/>
          </a:solidFill>
        </p:spPr>
      </p:sp>
      <p:sp>
        <p:nvSpPr>
          <p:cNvPr name="TextBox 6" id="6"/>
          <p:cNvSpPr txBox="true"/>
          <p:nvPr/>
        </p:nvSpPr>
        <p:spPr>
          <a:xfrm rot="0">
            <a:off x="5999311" y="1922694"/>
            <a:ext cx="10866494" cy="7595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93"/>
              </a:lnSpc>
            </a:pPr>
            <a:r>
              <a:rPr lang="en-US" sz="3145" spc="31" b="true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І</a:t>
            </a:r>
            <a:r>
              <a:rPr lang="en-US" b="true" sz="3145" spc="31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нтеграція - це поєднання змісту різних навчальних предметів для формування цілісного світогляду учнів.</a:t>
            </a:r>
          </a:p>
        </p:txBody>
      </p:sp>
      <p:sp>
        <p:nvSpPr>
          <p:cNvPr name="AutoShape 7" id="7"/>
          <p:cNvSpPr/>
          <p:nvPr/>
        </p:nvSpPr>
        <p:spPr>
          <a:xfrm rot="0">
            <a:off x="5021856" y="-116791"/>
            <a:ext cx="86841" cy="10511403"/>
          </a:xfrm>
          <a:prstGeom prst="rect">
            <a:avLst/>
          </a:prstGeom>
          <a:solidFill>
            <a:srgbClr val="FFE6DE"/>
          </a:solidFill>
        </p:spPr>
      </p:sp>
      <p:sp>
        <p:nvSpPr>
          <p:cNvPr name="TextBox 8" id="8"/>
          <p:cNvSpPr txBox="true"/>
          <p:nvPr/>
        </p:nvSpPr>
        <p:spPr>
          <a:xfrm rot="0">
            <a:off x="6287172" y="4669946"/>
            <a:ext cx="10866494" cy="29312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93"/>
              </a:lnSpc>
            </a:pPr>
            <a:r>
              <a:rPr lang="en-US" sz="3145" spc="31" b="true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Відповід</a:t>
            </a:r>
            <a:r>
              <a:rPr lang="en-US" b="true" sz="3145" spc="31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но до концепції Нової української школи (НУШ) та вимог Міністерство освіти і науки України:</a:t>
            </a:r>
          </a:p>
          <a:p>
            <a:pPr algn="l" marL="679125" indent="-339562" lvl="1">
              <a:lnSpc>
                <a:spcPts val="2893"/>
              </a:lnSpc>
              <a:buFont typeface="Arial"/>
              <a:buChar char="•"/>
            </a:pPr>
            <a:r>
              <a:rPr lang="en-US" b="true" sz="3145" spc="31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навчання має бути компетентнісним;</a:t>
            </a:r>
          </a:p>
          <a:p>
            <a:pPr algn="l" marL="679125" indent="-339562" lvl="1">
              <a:lnSpc>
                <a:spcPts val="2893"/>
              </a:lnSpc>
              <a:buFont typeface="Arial"/>
              <a:buChar char="•"/>
            </a:pPr>
            <a:r>
              <a:rPr lang="en-US" b="true" sz="3145" spc="31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знання застосовуються у реальних життєвих ситуаціях;</a:t>
            </a:r>
          </a:p>
          <a:p>
            <a:pPr algn="l" marL="679125" indent="-339562" lvl="1">
              <a:lnSpc>
                <a:spcPts val="2893"/>
              </a:lnSpc>
              <a:buFont typeface="Arial"/>
              <a:buChar char="•"/>
            </a:pPr>
            <a:r>
              <a:rPr lang="en-US" b="true" sz="3145" spc="31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формується цілісне бачення культури, історії та духовних цінностей.</a:t>
            </a:r>
          </a:p>
          <a:p>
            <a:pPr algn="l">
              <a:lnSpc>
                <a:spcPts val="2893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E6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4448" y="-335755"/>
            <a:ext cx="18469591" cy="10936830"/>
          </a:xfrm>
          <a:custGeom>
            <a:avLst/>
            <a:gdLst/>
            <a:ahLst/>
            <a:cxnLst/>
            <a:rect r="r" b="b" t="t" l="l"/>
            <a:pathLst>
              <a:path h="10936830" w="18469591">
                <a:moveTo>
                  <a:pt x="0" y="0"/>
                </a:moveTo>
                <a:lnTo>
                  <a:pt x="18469590" y="0"/>
                </a:lnTo>
                <a:lnTo>
                  <a:pt x="18469590" y="10936830"/>
                </a:lnTo>
                <a:lnTo>
                  <a:pt x="0" y="109368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80" t="-31525" r="0" b="-38498"/>
            </a:stretch>
          </a:blipFill>
        </p:spPr>
      </p:sp>
      <p:sp>
        <p:nvSpPr>
          <p:cNvPr name="AutoShape 3" id="3"/>
          <p:cNvSpPr/>
          <p:nvPr/>
        </p:nvSpPr>
        <p:spPr>
          <a:xfrm rot="0">
            <a:off x="9525000" y="1465486"/>
            <a:ext cx="7353230" cy="7373644"/>
          </a:xfrm>
          <a:prstGeom prst="rect">
            <a:avLst/>
          </a:prstGeom>
          <a:solidFill>
            <a:srgbClr val="0F7D80"/>
          </a:solidFill>
        </p:spPr>
      </p:sp>
      <p:sp>
        <p:nvSpPr>
          <p:cNvPr name="TextBox 4" id="4"/>
          <p:cNvSpPr txBox="true"/>
          <p:nvPr/>
        </p:nvSpPr>
        <p:spPr>
          <a:xfrm rot="0">
            <a:off x="10291796" y="1737142"/>
            <a:ext cx="6071308" cy="6280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40"/>
              </a:lnSpc>
            </a:pPr>
            <a:r>
              <a:rPr lang="en-US" sz="3800" spc="190">
                <a:solidFill>
                  <a:srgbClr val="FFE6DE"/>
                </a:solidFill>
                <a:latin typeface="Raleway"/>
                <a:ea typeface="Raleway"/>
                <a:cs typeface="Raleway"/>
                <a:sym typeface="Raleway"/>
              </a:rPr>
              <a:t>КЛЮЧОВІ ПРИНЦИПИ: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165961" y="3792417"/>
            <a:ext cx="6071308" cy="4552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 міжп</a:t>
            </a: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редметні зв’язки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формування ключових компетентностей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 розвиток критичного мислення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 виховання цінностей</a:t>
            </a:r>
          </a:p>
          <a:p>
            <a:pPr algn="ctr">
              <a:lnSpc>
                <a:spcPts val="4500"/>
              </a:lnSpc>
            </a:pPr>
          </a:p>
          <a:p>
            <a:pPr algn="ctr">
              <a:lnSpc>
                <a:spcPts val="4500"/>
              </a:lnSpc>
            </a:pPr>
          </a:p>
        </p:txBody>
      </p:sp>
      <p:sp>
        <p:nvSpPr>
          <p:cNvPr name="AutoShape 6" id="6"/>
          <p:cNvSpPr/>
          <p:nvPr/>
        </p:nvSpPr>
        <p:spPr>
          <a:xfrm rot="0">
            <a:off x="1390650" y="1464853"/>
            <a:ext cx="7353230" cy="7354629"/>
          </a:xfrm>
          <a:prstGeom prst="rect">
            <a:avLst/>
          </a:prstGeom>
          <a:solidFill>
            <a:srgbClr val="FFE6DE"/>
          </a:solidFill>
        </p:spPr>
      </p:sp>
      <p:sp>
        <p:nvSpPr>
          <p:cNvPr name="TextBox 7" id="7"/>
          <p:cNvSpPr txBox="true"/>
          <p:nvPr/>
        </p:nvSpPr>
        <p:spPr>
          <a:xfrm rot="0">
            <a:off x="1842856" y="1518559"/>
            <a:ext cx="6071308" cy="1866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40"/>
              </a:lnSpc>
            </a:pPr>
            <a:r>
              <a:rPr lang="en-US" sz="3800" spc="190">
                <a:solidFill>
                  <a:srgbClr val="0F7D80"/>
                </a:solidFill>
                <a:latin typeface="Raleway"/>
                <a:ea typeface="Raleway"/>
                <a:cs typeface="Raleway"/>
                <a:sym typeface="Raleway"/>
              </a:rPr>
              <a:t>НОРМА</a:t>
            </a:r>
            <a:r>
              <a:rPr lang="en-US" sz="3800" spc="190">
                <a:solidFill>
                  <a:srgbClr val="0F7D80"/>
                </a:solidFill>
                <a:latin typeface="Raleway"/>
                <a:ea typeface="Raleway"/>
                <a:cs typeface="Raleway"/>
                <a:sym typeface="Raleway"/>
              </a:rPr>
              <a:t>ТИВНА БАЗА ТА ПРИНЦИПИ ІНТЕГРАЦІЇ (ЗГІДНО МОН І НУШ)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031612" y="4344269"/>
            <a:ext cx="6071308" cy="3409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3000" spc="30">
                <a:solidFill>
                  <a:srgbClr val="0F7D80"/>
                </a:solidFill>
                <a:latin typeface="Raleway Thin"/>
                <a:ea typeface="Raleway Thin"/>
                <a:cs typeface="Raleway Thin"/>
                <a:sym typeface="Raleway Thin"/>
              </a:rPr>
              <a:t>І</a:t>
            </a:r>
            <a:r>
              <a:rPr lang="en-US" sz="3000" spc="30">
                <a:solidFill>
                  <a:srgbClr val="0F7D80"/>
                </a:solidFill>
                <a:latin typeface="Raleway Thin"/>
                <a:ea typeface="Raleway Thin"/>
                <a:cs typeface="Raleway Thin"/>
                <a:sym typeface="Raleway Thin"/>
              </a:rPr>
              <a:t>нтеграція ґрунтується на: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0F7D80"/>
                </a:solidFill>
                <a:latin typeface="Raleway Thin"/>
                <a:ea typeface="Raleway Thin"/>
                <a:cs typeface="Raleway Thin"/>
                <a:sym typeface="Raleway Thin"/>
              </a:rPr>
              <a:t>Державному стандарті базової середньої освіти;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0F7D80"/>
                </a:solidFill>
                <a:latin typeface="Raleway Thin"/>
                <a:ea typeface="Raleway Thin"/>
                <a:cs typeface="Raleway Thin"/>
                <a:sym typeface="Raleway Thin"/>
              </a:rPr>
              <a:t>компетентнісному підході;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0F7D80"/>
                </a:solidFill>
                <a:latin typeface="Raleway Thin"/>
                <a:ea typeface="Raleway Thin"/>
                <a:cs typeface="Raleway Thin"/>
                <a:sym typeface="Raleway Thin"/>
              </a:rPr>
              <a:t>діяльнісному методі навчання.</a:t>
            </a:r>
          </a:p>
          <a:p>
            <a:pPr algn="ctr">
              <a:lnSpc>
                <a:spcPts val="4500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0F7D8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170265" y="1028700"/>
            <a:ext cx="15776743" cy="8567134"/>
            <a:chOff x="0" y="0"/>
            <a:chExt cx="10881615" cy="590896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0881615" cy="5908967"/>
            </a:xfrm>
            <a:custGeom>
              <a:avLst/>
              <a:gdLst/>
              <a:ahLst/>
              <a:cxnLst/>
              <a:rect r="r" b="b" t="t" l="l"/>
              <a:pathLst>
                <a:path h="5908967" w="10881615">
                  <a:moveTo>
                    <a:pt x="0" y="0"/>
                  </a:moveTo>
                  <a:lnTo>
                    <a:pt x="10881615" y="0"/>
                  </a:lnTo>
                  <a:lnTo>
                    <a:pt x="10881615" y="5908967"/>
                  </a:lnTo>
                  <a:lnTo>
                    <a:pt x="0" y="5908967"/>
                  </a:lnTo>
                  <a:close/>
                </a:path>
              </a:pathLst>
            </a:custGeom>
            <a:solidFill>
              <a:srgbClr val="FFE6DE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59690" y="59690"/>
              <a:ext cx="10760965" cy="5788317"/>
            </a:xfrm>
            <a:custGeom>
              <a:avLst/>
              <a:gdLst/>
              <a:ahLst/>
              <a:cxnLst/>
              <a:rect r="r" b="b" t="t" l="l"/>
              <a:pathLst>
                <a:path h="5788317" w="10760965">
                  <a:moveTo>
                    <a:pt x="0" y="0"/>
                  </a:moveTo>
                  <a:lnTo>
                    <a:pt x="10760965" y="0"/>
                  </a:lnTo>
                  <a:lnTo>
                    <a:pt x="10760965" y="5788317"/>
                  </a:lnTo>
                  <a:lnTo>
                    <a:pt x="0" y="5788317"/>
                  </a:lnTo>
                  <a:close/>
                </a:path>
              </a:pathLst>
            </a:custGeom>
            <a:solidFill>
              <a:srgbClr val="0F7D80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452943" y="2960490"/>
            <a:ext cx="5195005" cy="3184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50"/>
              </a:lnSpc>
            </a:pPr>
            <a:r>
              <a:rPr lang="en-US" sz="6500" spc="-65" b="true">
                <a:solidFill>
                  <a:srgbClr val="FFE6DE"/>
                </a:solidFill>
                <a:latin typeface="Raleway Bold"/>
                <a:ea typeface="Raleway Bold"/>
                <a:cs typeface="Raleway Bold"/>
                <a:sym typeface="Raleway Bold"/>
              </a:rPr>
              <a:t>Очікувані р</a:t>
            </a:r>
            <a:r>
              <a:rPr lang="en-US" b="true" sz="6500" spc="-65">
                <a:solidFill>
                  <a:srgbClr val="FFE6DE"/>
                </a:solidFill>
                <a:latin typeface="Raleway Bold"/>
                <a:ea typeface="Raleway Bold"/>
                <a:cs typeface="Raleway Bold"/>
                <a:sym typeface="Raleway Bold"/>
              </a:rPr>
              <a:t>езультати інтеграції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8085162" y="2416667"/>
            <a:ext cx="7734956" cy="5695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00"/>
              </a:lnSpc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Відповідно д</a:t>
            </a: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о підходів НУШ, інтеграція сприяє: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формуванню цілісного світогляду;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розвитку мовлення й критичного мислення;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усвідомленню історичної пам’яті;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вихованню духовно-моральних цінностей;</a:t>
            </a:r>
          </a:p>
          <a:p>
            <a:pPr algn="l" marL="647700" indent="-323850" lvl="1">
              <a:lnSpc>
                <a:spcPts val="4500"/>
              </a:lnSpc>
              <a:buFont typeface="Arial"/>
              <a:buChar char="•"/>
            </a:pPr>
            <a:r>
              <a:rPr lang="en-US" sz="3000" spc="30">
                <a:solidFill>
                  <a:srgbClr val="FFE6DE"/>
                </a:solidFill>
                <a:latin typeface="Raleway Thin"/>
                <a:ea typeface="Raleway Thin"/>
                <a:cs typeface="Raleway Thin"/>
                <a:sym typeface="Raleway Thin"/>
              </a:rPr>
              <a:t>підвищенню мотивації до навчання.</a:t>
            </a:r>
          </a:p>
          <a:p>
            <a:pPr algn="l">
              <a:lnSpc>
                <a:spcPts val="4500"/>
              </a:lnSpc>
            </a:p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E6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8100" y="-152120"/>
            <a:ext cx="18436748" cy="10734180"/>
          </a:xfrm>
          <a:custGeom>
            <a:avLst/>
            <a:gdLst/>
            <a:ahLst/>
            <a:cxnLst/>
            <a:rect r="r" b="b" t="t" l="l"/>
            <a:pathLst>
              <a:path h="10734180" w="18436748">
                <a:moveTo>
                  <a:pt x="0" y="0"/>
                </a:moveTo>
                <a:lnTo>
                  <a:pt x="18436748" y="0"/>
                </a:lnTo>
                <a:lnTo>
                  <a:pt x="18436748" y="10734180"/>
                </a:lnTo>
                <a:lnTo>
                  <a:pt x="0" y="1073418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60" t="-33744" r="0" b="-39147"/>
            </a:stretch>
          </a:blipFill>
        </p:spPr>
      </p:sp>
      <p:sp>
        <p:nvSpPr>
          <p:cNvPr name="AutoShape 3" id="3"/>
          <p:cNvSpPr/>
          <p:nvPr/>
        </p:nvSpPr>
        <p:spPr>
          <a:xfrm rot="0">
            <a:off x="9294300" y="1028700"/>
            <a:ext cx="8868406" cy="9087032"/>
          </a:xfrm>
          <a:prstGeom prst="rect">
            <a:avLst/>
          </a:prstGeom>
          <a:solidFill>
            <a:srgbClr val="FFE6DE"/>
          </a:solidFill>
        </p:spPr>
      </p:sp>
      <p:sp>
        <p:nvSpPr>
          <p:cNvPr name="AutoShape 4" id="4"/>
          <p:cNvSpPr/>
          <p:nvPr/>
        </p:nvSpPr>
        <p:spPr>
          <a:xfrm rot="0">
            <a:off x="1314275" y="1418968"/>
            <a:ext cx="7407627" cy="4426594"/>
          </a:xfrm>
          <a:prstGeom prst="rect">
            <a:avLst/>
          </a:prstGeom>
          <a:solidFill>
            <a:srgbClr val="0F7D80"/>
          </a:solidFill>
        </p:spPr>
      </p:sp>
      <p:sp>
        <p:nvSpPr>
          <p:cNvPr name="AutoShape 5" id="5"/>
          <p:cNvSpPr/>
          <p:nvPr/>
        </p:nvSpPr>
        <p:spPr>
          <a:xfrm rot="0">
            <a:off x="648400" y="724460"/>
            <a:ext cx="7312552" cy="4369549"/>
          </a:xfrm>
          <a:prstGeom prst="rect">
            <a:avLst/>
          </a:prstGeom>
          <a:solidFill>
            <a:srgbClr val="FFE6DE"/>
          </a:solidFill>
        </p:spPr>
      </p:sp>
      <p:sp>
        <p:nvSpPr>
          <p:cNvPr name="TextBox 6" id="6"/>
          <p:cNvSpPr txBox="true"/>
          <p:nvPr/>
        </p:nvSpPr>
        <p:spPr>
          <a:xfrm rot="0">
            <a:off x="10269308" y="3084286"/>
            <a:ext cx="7301074" cy="4880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00"/>
              </a:lnSpc>
            </a:pPr>
          </a:p>
          <a:p>
            <a:pPr algn="l">
              <a:lnSpc>
                <a:spcPts val="4949"/>
              </a:lnSpc>
            </a:pPr>
            <a:r>
              <a:rPr lang="en-US" sz="3299" spc="32" b="true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 Інтегровані уроки гуманітарного циклу допомагають учням бачити взаємозв’язок мови, культури, історії та духовної спадщини українського народу та відповідають сучасним вимогам освітньої політики України</a:t>
            </a:r>
            <a:r>
              <a:rPr lang="en-US" b="true" sz="3299" spc="32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14275" y="2350434"/>
            <a:ext cx="5979972" cy="1050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50"/>
              </a:lnSpc>
            </a:pPr>
            <a:r>
              <a:rPr lang="en-US" b="true" sz="6500" spc="-65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Виснов</a:t>
            </a:r>
            <a:r>
              <a:rPr lang="en-US" b="true" sz="6500" spc="-65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ок: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solidFill>
          <a:srgbClr val="FFE6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73909" y="-268145"/>
            <a:ext cx="3817483" cy="11086675"/>
            <a:chOff x="0" y="0"/>
            <a:chExt cx="5089978" cy="14782234"/>
          </a:xfrm>
        </p:grpSpPr>
        <p:sp>
          <p:nvSpPr>
            <p:cNvPr name="AutoShape 3" id="3"/>
            <p:cNvSpPr/>
            <p:nvPr/>
          </p:nvSpPr>
          <p:spPr>
            <a:xfrm rot="5400000">
              <a:off x="-770393" y="12876148"/>
              <a:ext cx="3690614" cy="121558"/>
            </a:xfrm>
            <a:prstGeom prst="rect">
              <a:avLst/>
            </a:prstGeom>
            <a:solidFill>
              <a:srgbClr val="B8627D"/>
            </a:solidFill>
          </p:spPr>
        </p:sp>
        <p:sp>
          <p:nvSpPr>
            <p:cNvPr name="AutoShape 4" id="4"/>
            <p:cNvSpPr/>
            <p:nvPr/>
          </p:nvSpPr>
          <p:spPr>
            <a:xfrm rot="5400000">
              <a:off x="218178" y="12876148"/>
              <a:ext cx="3690614" cy="121558"/>
            </a:xfrm>
            <a:prstGeom prst="rect">
              <a:avLst/>
            </a:prstGeom>
            <a:solidFill>
              <a:srgbClr val="B8627D"/>
            </a:solidFill>
          </p:spPr>
        </p:sp>
        <p:sp>
          <p:nvSpPr>
            <p:cNvPr name="AutoShape 5" id="5"/>
            <p:cNvSpPr/>
            <p:nvPr/>
          </p:nvSpPr>
          <p:spPr>
            <a:xfrm rot="5400000">
              <a:off x="1206749" y="12876148"/>
              <a:ext cx="3690614" cy="121558"/>
            </a:xfrm>
            <a:prstGeom prst="rect">
              <a:avLst/>
            </a:prstGeom>
            <a:solidFill>
              <a:srgbClr val="B8627D"/>
            </a:solidFill>
          </p:spPr>
        </p:sp>
        <p:sp>
          <p:nvSpPr>
            <p:cNvPr name="AutoShape 6" id="6"/>
            <p:cNvSpPr/>
            <p:nvPr/>
          </p:nvSpPr>
          <p:spPr>
            <a:xfrm rot="5400000">
              <a:off x="2195321" y="12876148"/>
              <a:ext cx="3690614" cy="121558"/>
            </a:xfrm>
            <a:prstGeom prst="rect">
              <a:avLst/>
            </a:prstGeom>
            <a:solidFill>
              <a:srgbClr val="B8627D"/>
            </a:solidFill>
          </p:spPr>
        </p:sp>
        <p:sp>
          <p:nvSpPr>
            <p:cNvPr name="AutoShape 7" id="7"/>
            <p:cNvSpPr/>
            <p:nvPr/>
          </p:nvSpPr>
          <p:spPr>
            <a:xfrm rot="5400000">
              <a:off x="3183892" y="12876148"/>
              <a:ext cx="3690614" cy="121558"/>
            </a:xfrm>
            <a:prstGeom prst="rect">
              <a:avLst/>
            </a:prstGeom>
            <a:solidFill>
              <a:srgbClr val="B8627D"/>
            </a:solidFill>
          </p:spPr>
        </p:sp>
        <p:sp>
          <p:nvSpPr>
            <p:cNvPr name="AutoShape 8" id="8"/>
            <p:cNvSpPr/>
            <p:nvPr/>
          </p:nvSpPr>
          <p:spPr>
            <a:xfrm rot="5400000">
              <a:off x="-1784528" y="12876148"/>
              <a:ext cx="3690614" cy="121558"/>
            </a:xfrm>
            <a:prstGeom prst="rect">
              <a:avLst/>
            </a:prstGeom>
            <a:solidFill>
              <a:srgbClr val="B8627D"/>
            </a:solidFill>
          </p:spPr>
        </p:sp>
        <p:grpSp>
          <p:nvGrpSpPr>
            <p:cNvPr name="Group 9" id="9"/>
            <p:cNvGrpSpPr/>
            <p:nvPr/>
          </p:nvGrpSpPr>
          <p:grpSpPr>
            <a:xfrm rot="0">
              <a:off x="0" y="0"/>
              <a:ext cx="5088060" cy="11157902"/>
              <a:chOff x="0" y="0"/>
              <a:chExt cx="2289194" cy="5020106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2289194" cy="5020106"/>
              </a:xfrm>
              <a:custGeom>
                <a:avLst/>
                <a:gdLst/>
                <a:ahLst/>
                <a:cxnLst/>
                <a:rect r="r" b="b" t="t" l="l"/>
                <a:pathLst>
                  <a:path h="5020106" w="2289194">
                    <a:moveTo>
                      <a:pt x="0" y="0"/>
                    </a:moveTo>
                    <a:lnTo>
                      <a:pt x="0" y="5020106"/>
                    </a:lnTo>
                    <a:lnTo>
                      <a:pt x="2289194" y="5020106"/>
                    </a:lnTo>
                    <a:lnTo>
                      <a:pt x="2289194" y="0"/>
                    </a:lnTo>
                    <a:lnTo>
                      <a:pt x="0" y="0"/>
                    </a:lnTo>
                    <a:close/>
                    <a:moveTo>
                      <a:pt x="2228234" y="4959145"/>
                    </a:moveTo>
                    <a:lnTo>
                      <a:pt x="59690" y="4959145"/>
                    </a:lnTo>
                    <a:lnTo>
                      <a:pt x="59690" y="59690"/>
                    </a:lnTo>
                    <a:lnTo>
                      <a:pt x="2228234" y="59690"/>
                    </a:lnTo>
                    <a:lnTo>
                      <a:pt x="2228234" y="4959145"/>
                    </a:lnTo>
                    <a:close/>
                  </a:path>
                </a:pathLst>
              </a:custGeom>
              <a:solidFill>
                <a:srgbClr val="B8627D"/>
              </a:solidFill>
            </p:spPr>
          </p:sp>
        </p:grpSp>
      </p:grpSp>
      <p:sp>
        <p:nvSpPr>
          <p:cNvPr name="TextBox 11" id="11"/>
          <p:cNvSpPr txBox="true"/>
          <p:nvPr/>
        </p:nvSpPr>
        <p:spPr>
          <a:xfrm rot="-5400000">
            <a:off x="-673212" y="2889108"/>
            <a:ext cx="6235945" cy="2397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75"/>
              </a:lnSpc>
            </a:pPr>
            <a:r>
              <a:rPr lang="en-US" sz="6500" spc="-65" b="true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При</a:t>
            </a:r>
            <a:r>
              <a:rPr lang="en-US" sz="6500" spc="-65" b="true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клади міжпредметних зв’язків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5382089" y="1080023"/>
            <a:ext cx="5506124" cy="3660965"/>
            <a:chOff x="0" y="0"/>
            <a:chExt cx="7341499" cy="4881287"/>
          </a:xfrm>
        </p:grpSpPr>
        <p:sp>
          <p:nvSpPr>
            <p:cNvPr name="AutoShape 13" id="13"/>
            <p:cNvSpPr/>
            <p:nvPr/>
          </p:nvSpPr>
          <p:spPr>
            <a:xfrm rot="0">
              <a:off x="405654" y="449657"/>
              <a:ext cx="6935845" cy="4431630"/>
            </a:xfrm>
            <a:prstGeom prst="rect">
              <a:avLst/>
            </a:prstGeom>
            <a:solidFill>
              <a:srgbClr val="B8627D"/>
            </a:solidFill>
          </p:spPr>
        </p:sp>
        <p:grpSp>
          <p:nvGrpSpPr>
            <p:cNvPr name="Group 14" id="14"/>
            <p:cNvGrpSpPr/>
            <p:nvPr/>
          </p:nvGrpSpPr>
          <p:grpSpPr>
            <a:xfrm rot="-5400000">
              <a:off x="1244868" y="-1244868"/>
              <a:ext cx="4425685" cy="6915420"/>
              <a:chOff x="0" y="0"/>
              <a:chExt cx="2289379" cy="3577304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2289379" cy="3577304"/>
              </a:xfrm>
              <a:custGeom>
                <a:avLst/>
                <a:gdLst/>
                <a:ahLst/>
                <a:cxnLst/>
                <a:rect r="r" b="b" t="t" l="l"/>
                <a:pathLst>
                  <a:path h="3577304" w="2289379">
                    <a:moveTo>
                      <a:pt x="0" y="0"/>
                    </a:moveTo>
                    <a:lnTo>
                      <a:pt x="2289379" y="0"/>
                    </a:lnTo>
                    <a:lnTo>
                      <a:pt x="2289379" y="3577304"/>
                    </a:lnTo>
                    <a:lnTo>
                      <a:pt x="0" y="3577304"/>
                    </a:lnTo>
                    <a:close/>
                  </a:path>
                </a:pathLst>
              </a:custGeom>
              <a:solidFill>
                <a:srgbClr val="B8627D"/>
              </a:solidFill>
            </p:spPr>
          </p:sp>
          <p:sp>
            <p:nvSpPr>
              <p:cNvPr name="Freeform 16" id="16"/>
              <p:cNvSpPr/>
              <p:nvPr/>
            </p:nvSpPr>
            <p:spPr>
              <a:xfrm flipH="false" flipV="false" rot="0">
                <a:off x="59690" y="59690"/>
                <a:ext cx="2168729" cy="3456654"/>
              </a:xfrm>
              <a:custGeom>
                <a:avLst/>
                <a:gdLst/>
                <a:ahLst/>
                <a:cxnLst/>
                <a:rect r="r" b="b" t="t" l="l"/>
                <a:pathLst>
                  <a:path h="3456654" w="2168729">
                    <a:moveTo>
                      <a:pt x="0" y="0"/>
                    </a:moveTo>
                    <a:lnTo>
                      <a:pt x="2168729" y="0"/>
                    </a:lnTo>
                    <a:lnTo>
                      <a:pt x="2168729" y="3456654"/>
                    </a:lnTo>
                    <a:lnTo>
                      <a:pt x="0" y="3456654"/>
                    </a:lnTo>
                    <a:close/>
                  </a:path>
                </a:pathLst>
              </a:custGeom>
              <a:solidFill>
                <a:srgbClr val="FFE6DE"/>
              </a:solidFill>
            </p:spPr>
          </p:sp>
        </p:grpSp>
      </p:grpSp>
      <p:sp>
        <p:nvSpPr>
          <p:cNvPr name="TextBox 17" id="17"/>
          <p:cNvSpPr txBox="true"/>
          <p:nvPr/>
        </p:nvSpPr>
        <p:spPr>
          <a:xfrm rot="0">
            <a:off x="5650426" y="1295271"/>
            <a:ext cx="5289011" cy="460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29"/>
              </a:lnSpc>
            </a:pPr>
            <a:r>
              <a:rPr lang="en-US" sz="3400" spc="340">
                <a:solidFill>
                  <a:srgbClr val="B8627D"/>
                </a:solidFill>
                <a:latin typeface="Raleway Thin"/>
                <a:ea typeface="Raleway Thin"/>
                <a:cs typeface="Raleway Thin"/>
                <a:sym typeface="Raleway Thin"/>
              </a:rPr>
              <a:t>1. М</a:t>
            </a:r>
            <a:r>
              <a:rPr lang="en-US" sz="3400" spc="340">
                <a:solidFill>
                  <a:srgbClr val="B8627D"/>
                </a:solidFill>
                <a:latin typeface="Raleway Thin"/>
                <a:ea typeface="Raleway Thin"/>
                <a:cs typeface="Raleway Thin"/>
                <a:sym typeface="Raleway Thin"/>
              </a:rPr>
              <a:t>ОВА + ІСТОРІЯ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5604277" y="1880824"/>
            <a:ext cx="4707019" cy="24212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30"/>
              </a:lnSpc>
            </a:pPr>
            <a:r>
              <a:rPr lang="en-US" sz="2600" spc="26" b="true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Тема: «Істо</a:t>
            </a:r>
            <a:r>
              <a:rPr lang="en-US" b="true" sz="2600" spc="26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ризми та архаїзми».</a:t>
            </a:r>
          </a:p>
          <a:p>
            <a:pPr algn="l">
              <a:lnSpc>
                <a:spcPts val="2730"/>
              </a:lnSpc>
            </a:pPr>
            <a:r>
              <a:rPr lang="en-US" b="true" sz="2600" spc="26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 Учні досліджують лексику певної історичної епохи (наприклад, доби козацтва) та аналізують історичний контекст.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5433312" y="5546011"/>
            <a:ext cx="5506124" cy="3660965"/>
            <a:chOff x="0" y="0"/>
            <a:chExt cx="7341499" cy="4881287"/>
          </a:xfrm>
        </p:grpSpPr>
        <p:sp>
          <p:nvSpPr>
            <p:cNvPr name="AutoShape 20" id="20"/>
            <p:cNvSpPr/>
            <p:nvPr/>
          </p:nvSpPr>
          <p:spPr>
            <a:xfrm rot="0">
              <a:off x="405654" y="449657"/>
              <a:ext cx="6935845" cy="4431630"/>
            </a:xfrm>
            <a:prstGeom prst="rect">
              <a:avLst/>
            </a:prstGeom>
            <a:solidFill>
              <a:srgbClr val="B8627D"/>
            </a:solidFill>
          </p:spPr>
        </p:sp>
        <p:grpSp>
          <p:nvGrpSpPr>
            <p:cNvPr name="Group 21" id="21"/>
            <p:cNvGrpSpPr/>
            <p:nvPr/>
          </p:nvGrpSpPr>
          <p:grpSpPr>
            <a:xfrm rot="-5400000">
              <a:off x="1244868" y="-1244868"/>
              <a:ext cx="4425685" cy="6915420"/>
              <a:chOff x="0" y="0"/>
              <a:chExt cx="2289379" cy="3577304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2289379" cy="3577304"/>
              </a:xfrm>
              <a:custGeom>
                <a:avLst/>
                <a:gdLst/>
                <a:ahLst/>
                <a:cxnLst/>
                <a:rect r="r" b="b" t="t" l="l"/>
                <a:pathLst>
                  <a:path h="3577304" w="2289379">
                    <a:moveTo>
                      <a:pt x="0" y="0"/>
                    </a:moveTo>
                    <a:lnTo>
                      <a:pt x="2289379" y="0"/>
                    </a:lnTo>
                    <a:lnTo>
                      <a:pt x="2289379" y="3577304"/>
                    </a:lnTo>
                    <a:lnTo>
                      <a:pt x="0" y="3577304"/>
                    </a:lnTo>
                    <a:close/>
                  </a:path>
                </a:pathLst>
              </a:custGeom>
              <a:solidFill>
                <a:srgbClr val="B8627D"/>
              </a:solidFill>
            </p:spPr>
          </p:sp>
          <p:sp>
            <p:nvSpPr>
              <p:cNvPr name="Freeform 23" id="23"/>
              <p:cNvSpPr/>
              <p:nvPr/>
            </p:nvSpPr>
            <p:spPr>
              <a:xfrm flipH="false" flipV="false" rot="0">
                <a:off x="59690" y="59690"/>
                <a:ext cx="2168729" cy="3456654"/>
              </a:xfrm>
              <a:custGeom>
                <a:avLst/>
                <a:gdLst/>
                <a:ahLst/>
                <a:cxnLst/>
                <a:rect r="r" b="b" t="t" l="l"/>
                <a:pathLst>
                  <a:path h="3456654" w="2168729">
                    <a:moveTo>
                      <a:pt x="0" y="0"/>
                    </a:moveTo>
                    <a:lnTo>
                      <a:pt x="2168729" y="0"/>
                    </a:lnTo>
                    <a:lnTo>
                      <a:pt x="2168729" y="3456654"/>
                    </a:lnTo>
                    <a:lnTo>
                      <a:pt x="0" y="3456654"/>
                    </a:lnTo>
                    <a:close/>
                  </a:path>
                </a:pathLst>
              </a:custGeom>
              <a:solidFill>
                <a:srgbClr val="FFE6DE"/>
              </a:solidFill>
            </p:spPr>
          </p:sp>
        </p:grpSp>
      </p:grpSp>
      <p:grpSp>
        <p:nvGrpSpPr>
          <p:cNvPr name="Group 24" id="24"/>
          <p:cNvGrpSpPr/>
          <p:nvPr/>
        </p:nvGrpSpPr>
        <p:grpSpPr>
          <a:xfrm rot="0">
            <a:off x="11753176" y="1080023"/>
            <a:ext cx="5506124" cy="3660965"/>
            <a:chOff x="0" y="0"/>
            <a:chExt cx="7341499" cy="4881287"/>
          </a:xfrm>
        </p:grpSpPr>
        <p:sp>
          <p:nvSpPr>
            <p:cNvPr name="AutoShape 25" id="25"/>
            <p:cNvSpPr/>
            <p:nvPr/>
          </p:nvSpPr>
          <p:spPr>
            <a:xfrm rot="0">
              <a:off x="405654" y="449657"/>
              <a:ext cx="6935845" cy="4431630"/>
            </a:xfrm>
            <a:prstGeom prst="rect">
              <a:avLst/>
            </a:prstGeom>
            <a:solidFill>
              <a:srgbClr val="B8627D"/>
            </a:solidFill>
          </p:spPr>
        </p:sp>
        <p:grpSp>
          <p:nvGrpSpPr>
            <p:cNvPr name="Group 26" id="26"/>
            <p:cNvGrpSpPr/>
            <p:nvPr/>
          </p:nvGrpSpPr>
          <p:grpSpPr>
            <a:xfrm rot="-5400000">
              <a:off x="1244868" y="-1244868"/>
              <a:ext cx="4425685" cy="6915420"/>
              <a:chOff x="0" y="0"/>
              <a:chExt cx="2289379" cy="3577304"/>
            </a:xfrm>
          </p:grpSpPr>
          <p:sp>
            <p:nvSpPr>
              <p:cNvPr name="Freeform 27" id="27"/>
              <p:cNvSpPr/>
              <p:nvPr/>
            </p:nvSpPr>
            <p:spPr>
              <a:xfrm flipH="false" flipV="false" rot="0">
                <a:off x="0" y="0"/>
                <a:ext cx="2289379" cy="3577304"/>
              </a:xfrm>
              <a:custGeom>
                <a:avLst/>
                <a:gdLst/>
                <a:ahLst/>
                <a:cxnLst/>
                <a:rect r="r" b="b" t="t" l="l"/>
                <a:pathLst>
                  <a:path h="3577304" w="2289379">
                    <a:moveTo>
                      <a:pt x="0" y="0"/>
                    </a:moveTo>
                    <a:lnTo>
                      <a:pt x="2289379" y="0"/>
                    </a:lnTo>
                    <a:lnTo>
                      <a:pt x="2289379" y="3577304"/>
                    </a:lnTo>
                    <a:lnTo>
                      <a:pt x="0" y="3577304"/>
                    </a:lnTo>
                    <a:close/>
                  </a:path>
                </a:pathLst>
              </a:custGeom>
              <a:solidFill>
                <a:srgbClr val="B8627D"/>
              </a:solidFill>
            </p:spPr>
          </p:sp>
          <p:sp>
            <p:nvSpPr>
              <p:cNvPr name="Freeform 28" id="28"/>
              <p:cNvSpPr/>
              <p:nvPr/>
            </p:nvSpPr>
            <p:spPr>
              <a:xfrm flipH="false" flipV="false" rot="0">
                <a:off x="59690" y="59690"/>
                <a:ext cx="2168729" cy="3456654"/>
              </a:xfrm>
              <a:custGeom>
                <a:avLst/>
                <a:gdLst/>
                <a:ahLst/>
                <a:cxnLst/>
                <a:rect r="r" b="b" t="t" l="l"/>
                <a:pathLst>
                  <a:path h="3456654" w="2168729">
                    <a:moveTo>
                      <a:pt x="0" y="0"/>
                    </a:moveTo>
                    <a:lnTo>
                      <a:pt x="2168729" y="0"/>
                    </a:lnTo>
                    <a:lnTo>
                      <a:pt x="2168729" y="3456654"/>
                    </a:lnTo>
                    <a:lnTo>
                      <a:pt x="0" y="3456654"/>
                    </a:lnTo>
                    <a:close/>
                  </a:path>
                </a:pathLst>
              </a:custGeom>
              <a:solidFill>
                <a:srgbClr val="FFE6DE"/>
              </a:solidFill>
            </p:spPr>
          </p:sp>
        </p:grpSp>
      </p:grpSp>
      <p:sp>
        <p:nvSpPr>
          <p:cNvPr name="TextBox 29" id="29"/>
          <p:cNvSpPr txBox="true"/>
          <p:nvPr/>
        </p:nvSpPr>
        <p:spPr>
          <a:xfrm rot="0">
            <a:off x="12025701" y="1342896"/>
            <a:ext cx="4264006" cy="7641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88"/>
              </a:lnSpc>
            </a:pPr>
            <a:r>
              <a:rPr lang="en-US" sz="3400" spc="340">
                <a:solidFill>
                  <a:srgbClr val="B8627D"/>
                </a:solidFill>
                <a:latin typeface="Raleway Thin"/>
                <a:ea typeface="Raleway Thin"/>
                <a:cs typeface="Raleway Thin"/>
                <a:sym typeface="Raleway Thin"/>
              </a:rPr>
              <a:t>2. ЛІТЕ</a:t>
            </a:r>
            <a:r>
              <a:rPr lang="en-US" sz="3400" spc="340">
                <a:solidFill>
                  <a:srgbClr val="B8627D"/>
                </a:solidFill>
                <a:latin typeface="Raleway Thin"/>
                <a:ea typeface="Raleway Thin"/>
                <a:cs typeface="Raleway Thin"/>
                <a:sym typeface="Raleway Thin"/>
              </a:rPr>
              <a:t>РАТУРА + ІСТОРІЯ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2025701" y="2154680"/>
            <a:ext cx="4625784" cy="19648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74"/>
              </a:lnSpc>
            </a:pPr>
            <a:r>
              <a:rPr lang="en-US" sz="2600" spc="26" b="true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Вивчення історичних подій че</a:t>
            </a:r>
            <a:r>
              <a:rPr lang="en-US" b="true" sz="2600" spc="26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рез художні твори (наприклад, творчість Тарас Шевченко у контексті національно-визвольної боротьби).</a:t>
            </a:r>
          </a:p>
        </p:txBody>
      </p:sp>
      <p:grpSp>
        <p:nvGrpSpPr>
          <p:cNvPr name="Group 31" id="31"/>
          <p:cNvGrpSpPr/>
          <p:nvPr/>
        </p:nvGrpSpPr>
        <p:grpSpPr>
          <a:xfrm rot="0">
            <a:off x="11753176" y="5546011"/>
            <a:ext cx="5506124" cy="3660965"/>
            <a:chOff x="0" y="0"/>
            <a:chExt cx="7341499" cy="4881287"/>
          </a:xfrm>
        </p:grpSpPr>
        <p:sp>
          <p:nvSpPr>
            <p:cNvPr name="AutoShape 32" id="32"/>
            <p:cNvSpPr/>
            <p:nvPr/>
          </p:nvSpPr>
          <p:spPr>
            <a:xfrm rot="0">
              <a:off x="405654" y="449657"/>
              <a:ext cx="6935845" cy="4431630"/>
            </a:xfrm>
            <a:prstGeom prst="rect">
              <a:avLst/>
            </a:prstGeom>
            <a:solidFill>
              <a:srgbClr val="B8627D"/>
            </a:solidFill>
          </p:spPr>
        </p:sp>
        <p:grpSp>
          <p:nvGrpSpPr>
            <p:cNvPr name="Group 33" id="33"/>
            <p:cNvGrpSpPr/>
            <p:nvPr/>
          </p:nvGrpSpPr>
          <p:grpSpPr>
            <a:xfrm rot="-5400000">
              <a:off x="1244868" y="-1244868"/>
              <a:ext cx="4425685" cy="6915420"/>
              <a:chOff x="0" y="0"/>
              <a:chExt cx="2289379" cy="3577304"/>
            </a:xfrm>
          </p:grpSpPr>
          <p:sp>
            <p:nvSpPr>
              <p:cNvPr name="Freeform 34" id="34"/>
              <p:cNvSpPr/>
              <p:nvPr/>
            </p:nvSpPr>
            <p:spPr>
              <a:xfrm flipH="false" flipV="false" rot="0">
                <a:off x="0" y="0"/>
                <a:ext cx="2289379" cy="3577304"/>
              </a:xfrm>
              <a:custGeom>
                <a:avLst/>
                <a:gdLst/>
                <a:ahLst/>
                <a:cxnLst/>
                <a:rect r="r" b="b" t="t" l="l"/>
                <a:pathLst>
                  <a:path h="3577304" w="2289379">
                    <a:moveTo>
                      <a:pt x="0" y="0"/>
                    </a:moveTo>
                    <a:lnTo>
                      <a:pt x="2289379" y="0"/>
                    </a:lnTo>
                    <a:lnTo>
                      <a:pt x="2289379" y="3577304"/>
                    </a:lnTo>
                    <a:lnTo>
                      <a:pt x="0" y="3577304"/>
                    </a:lnTo>
                    <a:close/>
                  </a:path>
                </a:pathLst>
              </a:custGeom>
              <a:solidFill>
                <a:srgbClr val="B8627D"/>
              </a:solidFill>
            </p:spPr>
          </p:sp>
          <p:sp>
            <p:nvSpPr>
              <p:cNvPr name="Freeform 35" id="35"/>
              <p:cNvSpPr/>
              <p:nvPr/>
            </p:nvSpPr>
            <p:spPr>
              <a:xfrm flipH="false" flipV="false" rot="0">
                <a:off x="59690" y="59690"/>
                <a:ext cx="2168729" cy="3456654"/>
              </a:xfrm>
              <a:custGeom>
                <a:avLst/>
                <a:gdLst/>
                <a:ahLst/>
                <a:cxnLst/>
                <a:rect r="r" b="b" t="t" l="l"/>
                <a:pathLst>
                  <a:path h="3456654" w="2168729">
                    <a:moveTo>
                      <a:pt x="0" y="0"/>
                    </a:moveTo>
                    <a:lnTo>
                      <a:pt x="2168729" y="0"/>
                    </a:lnTo>
                    <a:lnTo>
                      <a:pt x="2168729" y="3456654"/>
                    </a:lnTo>
                    <a:lnTo>
                      <a:pt x="0" y="3456654"/>
                    </a:lnTo>
                    <a:close/>
                  </a:path>
                </a:pathLst>
              </a:custGeom>
              <a:solidFill>
                <a:srgbClr val="FFE6DE"/>
              </a:solidFill>
            </p:spPr>
          </p:sp>
        </p:grpSp>
      </p:grpSp>
      <p:sp>
        <p:nvSpPr>
          <p:cNvPr name="TextBox 36" id="36"/>
          <p:cNvSpPr txBox="true"/>
          <p:nvPr/>
        </p:nvSpPr>
        <p:spPr>
          <a:xfrm rot="0">
            <a:off x="5650426" y="5691886"/>
            <a:ext cx="4600011" cy="987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42"/>
              </a:lnSpc>
            </a:pPr>
            <a:r>
              <a:rPr lang="en-US" sz="3100" spc="310">
                <a:solidFill>
                  <a:srgbClr val="B8627D"/>
                </a:solidFill>
                <a:latin typeface="Raleway Thin"/>
                <a:ea typeface="Raleway Thin"/>
                <a:cs typeface="Raleway Thin"/>
                <a:sym typeface="Raleway Thin"/>
              </a:rPr>
              <a:t>3. ЛІТЕРАТУРА + ХРИСТИЯНСЬКА ЕТИКА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650426" y="6837045"/>
            <a:ext cx="4998015" cy="1735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30"/>
              </a:lnSpc>
            </a:pPr>
            <a:r>
              <a:rPr lang="en-US" sz="2600" spc="26" b="true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Аналіз мо</a:t>
            </a:r>
            <a:r>
              <a:rPr lang="en-US" b="true" sz="2600" spc="26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рального вибору героїв, порівняння їхніх вчинків із християнськими цінностями (добро, милосердя, відповідальність).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1977661" y="5820664"/>
            <a:ext cx="4600011" cy="987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42"/>
              </a:lnSpc>
            </a:pPr>
            <a:r>
              <a:rPr lang="en-US" sz="3100" spc="310">
                <a:solidFill>
                  <a:srgbClr val="B8627D"/>
                </a:solidFill>
                <a:latin typeface="Raleway Thin"/>
                <a:ea typeface="Raleway Thin"/>
                <a:cs typeface="Raleway Thin"/>
                <a:sym typeface="Raleway Thin"/>
              </a:rPr>
              <a:t>4. МОВА + ХРИСТИЯНСЬКА ЕТИКА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2007230" y="6973715"/>
            <a:ext cx="4998015" cy="10496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30"/>
              </a:lnSpc>
            </a:pPr>
            <a:r>
              <a:rPr lang="en-US" sz="2600" spc="26" b="true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Створення есе на мо</a:t>
            </a:r>
            <a:r>
              <a:rPr lang="en-US" b="true" sz="2600" spc="26">
                <a:solidFill>
                  <a:srgbClr val="B8627D"/>
                </a:solidFill>
                <a:latin typeface="Raleway Bold"/>
                <a:ea typeface="Raleway Bold"/>
                <a:cs typeface="Raleway Bold"/>
                <a:sym typeface="Raleway Bold"/>
              </a:rPr>
              <a:t>рально-етичну тему («Що означає бути милосердним?»).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E6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60115" y="-304240"/>
            <a:ext cx="9703579" cy="10905315"/>
          </a:xfrm>
          <a:custGeom>
            <a:avLst/>
            <a:gdLst/>
            <a:ahLst/>
            <a:cxnLst/>
            <a:rect r="r" b="b" t="t" l="l"/>
            <a:pathLst>
              <a:path h="10905315" w="9703579">
                <a:moveTo>
                  <a:pt x="0" y="0"/>
                </a:moveTo>
                <a:lnTo>
                  <a:pt x="9703579" y="0"/>
                </a:lnTo>
                <a:lnTo>
                  <a:pt x="9703579" y="10905315"/>
                </a:lnTo>
                <a:lnTo>
                  <a:pt x="0" y="1090531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31906" r="-91632" b="-38609"/>
            </a:stretch>
          </a:blipFill>
        </p:spPr>
      </p:sp>
      <p:sp>
        <p:nvSpPr>
          <p:cNvPr name="AutoShape 3" id="3"/>
          <p:cNvSpPr/>
          <p:nvPr/>
        </p:nvSpPr>
        <p:spPr>
          <a:xfrm rot="0">
            <a:off x="631464" y="724461"/>
            <a:ext cx="8168228" cy="3665993"/>
          </a:xfrm>
          <a:prstGeom prst="rect">
            <a:avLst/>
          </a:prstGeom>
          <a:solidFill>
            <a:srgbClr val="0F7D80"/>
          </a:solidFill>
        </p:spPr>
      </p:sp>
      <p:sp>
        <p:nvSpPr>
          <p:cNvPr name="AutoShape 4" id="4"/>
          <p:cNvSpPr/>
          <p:nvPr/>
        </p:nvSpPr>
        <p:spPr>
          <a:xfrm rot="0">
            <a:off x="17571773" y="-121709"/>
            <a:ext cx="86841" cy="10530418"/>
          </a:xfrm>
          <a:prstGeom prst="rect">
            <a:avLst/>
          </a:prstGeom>
          <a:solidFill>
            <a:srgbClr val="0F7D80"/>
          </a:solidFill>
        </p:spPr>
      </p:sp>
      <p:sp>
        <p:nvSpPr>
          <p:cNvPr name="Freeform 5" id="5"/>
          <p:cNvSpPr/>
          <p:nvPr/>
        </p:nvSpPr>
        <p:spPr>
          <a:xfrm flipH="false" flipV="false" rot="0">
            <a:off x="1386433" y="5163354"/>
            <a:ext cx="6610483" cy="4379445"/>
          </a:xfrm>
          <a:custGeom>
            <a:avLst/>
            <a:gdLst/>
            <a:ahLst/>
            <a:cxnLst/>
            <a:rect r="r" b="b" t="t" l="l"/>
            <a:pathLst>
              <a:path h="4379445" w="6610483">
                <a:moveTo>
                  <a:pt x="0" y="0"/>
                </a:moveTo>
                <a:lnTo>
                  <a:pt x="6610483" y="0"/>
                </a:lnTo>
                <a:lnTo>
                  <a:pt x="6610483" y="4379445"/>
                </a:lnTo>
                <a:lnTo>
                  <a:pt x="0" y="437944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297754" y="1415255"/>
            <a:ext cx="6949738" cy="22940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67"/>
              </a:lnSpc>
            </a:pPr>
            <a:r>
              <a:rPr lang="en-US" b="true" sz="5525" spc="-55">
                <a:solidFill>
                  <a:srgbClr val="FFE6DE"/>
                </a:solidFill>
                <a:latin typeface="Raleway Bold"/>
                <a:ea typeface="Raleway Bold"/>
                <a:cs typeface="Raleway Bold"/>
                <a:sym typeface="Raleway Bold"/>
              </a:rPr>
              <a:t>Приклад</a:t>
            </a:r>
            <a:r>
              <a:rPr lang="en-US" b="true" sz="5525" spc="-55">
                <a:solidFill>
                  <a:srgbClr val="FFE6DE"/>
                </a:solidFill>
                <a:latin typeface="Raleway Bold"/>
                <a:ea typeface="Raleway Bold"/>
                <a:cs typeface="Raleway Bold"/>
                <a:sym typeface="Raleway Bold"/>
              </a:rPr>
              <a:t> інтегрованого уроку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9750642" y="367464"/>
            <a:ext cx="7508658" cy="7997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58"/>
              </a:lnSpc>
            </a:pPr>
            <a:r>
              <a:rPr lang="en-US" b="true" sz="3400" spc="340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ТЕМА: ОБРАЗ</a:t>
            </a:r>
            <a:r>
              <a:rPr lang="en-US" b="true" sz="3400" spc="340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 ГЕРОЯ В ІСТОРІЇ ТА ЛІТЕРАТУРІ.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750642" y="2084724"/>
            <a:ext cx="7643340" cy="7458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50"/>
              </a:lnSpc>
            </a:pPr>
            <a:r>
              <a:rPr lang="en-US" sz="2875" spc="28" b="true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Інтеграція:</a:t>
            </a:r>
          </a:p>
          <a:p>
            <a:pPr algn="l" marL="620714" indent="-310357" lvl="1">
              <a:lnSpc>
                <a:spcPts val="3450"/>
              </a:lnSpc>
              <a:buFont typeface="Arial"/>
              <a:buChar char="•"/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історія — істо</a:t>
            </a: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ричні постаті;</a:t>
            </a:r>
          </a:p>
          <a:p>
            <a:pPr algn="l" marL="620714" indent="-310357" lvl="1">
              <a:lnSpc>
                <a:spcPts val="3450"/>
              </a:lnSpc>
              <a:buFont typeface="Arial"/>
              <a:buChar char="•"/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література — художній образ героя;</a:t>
            </a:r>
          </a:p>
          <a:p>
            <a:pPr algn="l" marL="620714" indent="-310357" lvl="1">
              <a:lnSpc>
                <a:spcPts val="3450"/>
              </a:lnSpc>
              <a:buFont typeface="Arial"/>
              <a:buChar char="•"/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мова — характеристика персонажа;</a:t>
            </a:r>
          </a:p>
          <a:p>
            <a:pPr algn="l" marL="620714" indent="-310357" lvl="1">
              <a:lnSpc>
                <a:spcPts val="3450"/>
              </a:lnSpc>
              <a:buFont typeface="Arial"/>
              <a:buChar char="•"/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християнська етика — моральні чесноти героя.</a:t>
            </a:r>
          </a:p>
          <a:p>
            <a:pPr algn="l">
              <a:lnSpc>
                <a:spcPts val="3450"/>
              </a:lnSpc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Форми роботи:</a:t>
            </a:r>
          </a:p>
          <a:p>
            <a:pPr algn="l" marL="620714" indent="-310357" lvl="1">
              <a:lnSpc>
                <a:spcPts val="3450"/>
              </a:lnSpc>
              <a:buFont typeface="Arial"/>
              <a:buChar char="•"/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робота в групах;</a:t>
            </a:r>
          </a:p>
          <a:p>
            <a:pPr algn="l" marL="620714" indent="-310357" lvl="1">
              <a:lnSpc>
                <a:spcPts val="3450"/>
              </a:lnSpc>
              <a:buFont typeface="Arial"/>
              <a:buChar char="•"/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аналіз історичних джерел і художніх текстів;</a:t>
            </a:r>
          </a:p>
          <a:p>
            <a:pPr algn="l" marL="620714" indent="-310357" lvl="1">
              <a:lnSpc>
                <a:spcPts val="3450"/>
              </a:lnSpc>
              <a:buFont typeface="Arial"/>
              <a:buChar char="•"/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дискусія;</a:t>
            </a:r>
          </a:p>
          <a:p>
            <a:pPr algn="l" marL="620714" indent="-310357" lvl="1">
              <a:lnSpc>
                <a:spcPts val="3450"/>
              </a:lnSpc>
              <a:buFont typeface="Arial"/>
              <a:buChar char="•"/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творче письмо.</a:t>
            </a:r>
          </a:p>
          <a:p>
            <a:pPr algn="l">
              <a:lnSpc>
                <a:spcPts val="3450"/>
              </a:lnSpc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Результат:</a:t>
            </a:r>
          </a:p>
          <a:p>
            <a:pPr algn="l">
              <a:lnSpc>
                <a:spcPts val="3450"/>
              </a:lnSpc>
            </a:pPr>
            <a:r>
              <a:rPr lang="en-US" b="true" sz="2875" spc="28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 учні не просто засвоюють факти, а формують власну позицію та ціннісне ставлення.</a:t>
            </a:r>
          </a:p>
          <a:p>
            <a:pPr algn="l">
              <a:lnSpc>
                <a:spcPts val="3450"/>
              </a:lnSpc>
            </a:p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E6D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4448" y="-247195"/>
            <a:ext cx="5869982" cy="10848270"/>
          </a:xfrm>
          <a:custGeom>
            <a:avLst/>
            <a:gdLst/>
            <a:ahLst/>
            <a:cxnLst/>
            <a:rect r="r" b="b" t="t" l="l"/>
            <a:pathLst>
              <a:path h="10848270" w="5869982">
                <a:moveTo>
                  <a:pt x="0" y="0"/>
                </a:moveTo>
                <a:lnTo>
                  <a:pt x="5869982" y="0"/>
                </a:lnTo>
                <a:lnTo>
                  <a:pt x="5869982" y="10848270"/>
                </a:lnTo>
                <a:lnTo>
                  <a:pt x="0" y="108482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2140" t="-32599" r="-214644" b="-38812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324400" y="658462"/>
            <a:ext cx="5310575" cy="8961718"/>
            <a:chOff x="0" y="0"/>
            <a:chExt cx="4970734" cy="838822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970733" cy="8388227"/>
            </a:xfrm>
            <a:custGeom>
              <a:avLst/>
              <a:gdLst/>
              <a:ahLst/>
              <a:cxnLst/>
              <a:rect r="r" b="b" t="t" l="l"/>
              <a:pathLst>
                <a:path h="8388227" w="4970733">
                  <a:moveTo>
                    <a:pt x="0" y="0"/>
                  </a:moveTo>
                  <a:lnTo>
                    <a:pt x="4970733" y="0"/>
                  </a:lnTo>
                  <a:lnTo>
                    <a:pt x="4970733" y="8388227"/>
                  </a:lnTo>
                  <a:lnTo>
                    <a:pt x="0" y="8388227"/>
                  </a:lnTo>
                  <a:close/>
                </a:path>
              </a:pathLst>
            </a:custGeom>
            <a:solidFill>
              <a:srgbClr val="0F7D80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59690" y="59690"/>
              <a:ext cx="4850084" cy="8267577"/>
            </a:xfrm>
            <a:custGeom>
              <a:avLst/>
              <a:gdLst/>
              <a:ahLst/>
              <a:cxnLst/>
              <a:rect r="r" b="b" t="t" l="l"/>
              <a:pathLst>
                <a:path h="8267577" w="4850084">
                  <a:moveTo>
                    <a:pt x="0" y="0"/>
                  </a:moveTo>
                  <a:lnTo>
                    <a:pt x="4850084" y="0"/>
                  </a:lnTo>
                  <a:lnTo>
                    <a:pt x="4850084" y="8267577"/>
                  </a:lnTo>
                  <a:lnTo>
                    <a:pt x="0" y="8267577"/>
                  </a:lnTo>
                  <a:close/>
                </a:path>
              </a:pathLst>
            </a:custGeom>
            <a:solidFill>
              <a:srgbClr val="FFE6DE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7562850" y="630201"/>
            <a:ext cx="8629650" cy="1996567"/>
            <a:chOff x="0" y="0"/>
            <a:chExt cx="11506200" cy="2662089"/>
          </a:xfrm>
        </p:grpSpPr>
        <p:grpSp>
          <p:nvGrpSpPr>
            <p:cNvPr name="Group 7" id="7"/>
            <p:cNvGrpSpPr/>
            <p:nvPr/>
          </p:nvGrpSpPr>
          <p:grpSpPr>
            <a:xfrm rot="0">
              <a:off x="15482" y="0"/>
              <a:ext cx="11490718" cy="2662074"/>
              <a:chOff x="0" y="0"/>
              <a:chExt cx="6304671" cy="1460614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6304671" cy="1460614"/>
              </a:xfrm>
              <a:custGeom>
                <a:avLst/>
                <a:gdLst/>
                <a:ahLst/>
                <a:cxnLst/>
                <a:rect r="r" b="b" t="t" l="l"/>
                <a:pathLst>
                  <a:path h="1460614" w="6304671">
                    <a:moveTo>
                      <a:pt x="0" y="0"/>
                    </a:moveTo>
                    <a:lnTo>
                      <a:pt x="0" y="1460614"/>
                    </a:lnTo>
                    <a:lnTo>
                      <a:pt x="6304671" y="1460614"/>
                    </a:lnTo>
                    <a:lnTo>
                      <a:pt x="6304671" y="0"/>
                    </a:lnTo>
                    <a:lnTo>
                      <a:pt x="0" y="0"/>
                    </a:lnTo>
                    <a:close/>
                    <a:moveTo>
                      <a:pt x="6243711" y="1399654"/>
                    </a:moveTo>
                    <a:lnTo>
                      <a:pt x="59690" y="1399654"/>
                    </a:lnTo>
                    <a:lnTo>
                      <a:pt x="59690" y="59690"/>
                    </a:lnTo>
                    <a:lnTo>
                      <a:pt x="6243711" y="59690"/>
                    </a:lnTo>
                    <a:lnTo>
                      <a:pt x="6243711" y="1399654"/>
                    </a:lnTo>
                    <a:close/>
                  </a:path>
                </a:pathLst>
              </a:custGeom>
              <a:solidFill>
                <a:srgbClr val="0F7D80"/>
              </a:solidFill>
            </p:spPr>
          </p:sp>
        </p:grpSp>
        <p:sp>
          <p:nvSpPr>
            <p:cNvPr name="AutoShape 9" id="9"/>
            <p:cNvSpPr/>
            <p:nvPr/>
          </p:nvSpPr>
          <p:spPr>
            <a:xfrm rot="0">
              <a:off x="0" y="20489"/>
              <a:ext cx="3556000" cy="2641600"/>
            </a:xfrm>
            <a:prstGeom prst="rect">
              <a:avLst/>
            </a:prstGeom>
            <a:solidFill>
              <a:srgbClr val="0F7D80"/>
            </a:solid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1840679" y="4281645"/>
            <a:ext cx="3994855" cy="1050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50"/>
              </a:lnSpc>
            </a:pPr>
            <a:r>
              <a:rPr lang="en-US" sz="6500" spc="-65" b="true">
                <a:solidFill>
                  <a:srgbClr val="0F7D80"/>
                </a:solidFill>
                <a:latin typeface="Raleway Bold"/>
                <a:ea typeface="Raleway Bold"/>
                <a:cs typeface="Raleway Bold"/>
                <a:sym typeface="Raleway Bold"/>
              </a:rPr>
              <a:t>Джерела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7562850" y="2941612"/>
            <a:ext cx="8629650" cy="1996555"/>
            <a:chOff x="0" y="0"/>
            <a:chExt cx="11506200" cy="2662074"/>
          </a:xfrm>
        </p:grpSpPr>
        <p:grpSp>
          <p:nvGrpSpPr>
            <p:cNvPr name="Group 12" id="12"/>
            <p:cNvGrpSpPr/>
            <p:nvPr/>
          </p:nvGrpSpPr>
          <p:grpSpPr>
            <a:xfrm rot="0">
              <a:off x="15482" y="0"/>
              <a:ext cx="11490718" cy="2662074"/>
              <a:chOff x="0" y="0"/>
              <a:chExt cx="6304671" cy="1460614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6304671" cy="1460614"/>
              </a:xfrm>
              <a:custGeom>
                <a:avLst/>
                <a:gdLst/>
                <a:ahLst/>
                <a:cxnLst/>
                <a:rect r="r" b="b" t="t" l="l"/>
                <a:pathLst>
                  <a:path h="1460614" w="6304671">
                    <a:moveTo>
                      <a:pt x="0" y="0"/>
                    </a:moveTo>
                    <a:lnTo>
                      <a:pt x="0" y="1460614"/>
                    </a:lnTo>
                    <a:lnTo>
                      <a:pt x="6304671" y="1460614"/>
                    </a:lnTo>
                    <a:lnTo>
                      <a:pt x="6304671" y="0"/>
                    </a:lnTo>
                    <a:lnTo>
                      <a:pt x="0" y="0"/>
                    </a:lnTo>
                    <a:close/>
                    <a:moveTo>
                      <a:pt x="6243711" y="1399654"/>
                    </a:moveTo>
                    <a:lnTo>
                      <a:pt x="59690" y="1399654"/>
                    </a:lnTo>
                    <a:lnTo>
                      <a:pt x="59690" y="59690"/>
                    </a:lnTo>
                    <a:lnTo>
                      <a:pt x="6243711" y="59690"/>
                    </a:lnTo>
                    <a:lnTo>
                      <a:pt x="6243711" y="1399654"/>
                    </a:lnTo>
                    <a:close/>
                  </a:path>
                </a:pathLst>
              </a:custGeom>
              <a:solidFill>
                <a:srgbClr val="0F7D80"/>
              </a:solidFill>
            </p:spPr>
          </p:sp>
        </p:grpSp>
        <p:sp>
          <p:nvSpPr>
            <p:cNvPr name="AutoShape 14" id="14"/>
            <p:cNvSpPr/>
            <p:nvPr/>
          </p:nvSpPr>
          <p:spPr>
            <a:xfrm rot="0">
              <a:off x="0" y="20474"/>
              <a:ext cx="3556000" cy="2641600"/>
            </a:xfrm>
            <a:prstGeom prst="rect">
              <a:avLst/>
            </a:prstGeom>
            <a:solidFill>
              <a:srgbClr val="0F7D80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7562850" y="5260690"/>
            <a:ext cx="8629650" cy="1996555"/>
            <a:chOff x="0" y="0"/>
            <a:chExt cx="11506200" cy="2662074"/>
          </a:xfrm>
        </p:grpSpPr>
        <p:grpSp>
          <p:nvGrpSpPr>
            <p:cNvPr name="Group 16" id="16"/>
            <p:cNvGrpSpPr/>
            <p:nvPr/>
          </p:nvGrpSpPr>
          <p:grpSpPr>
            <a:xfrm rot="0">
              <a:off x="15482" y="0"/>
              <a:ext cx="11490718" cy="2662074"/>
              <a:chOff x="0" y="0"/>
              <a:chExt cx="6304671" cy="1460614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6304671" cy="1460614"/>
              </a:xfrm>
              <a:custGeom>
                <a:avLst/>
                <a:gdLst/>
                <a:ahLst/>
                <a:cxnLst/>
                <a:rect r="r" b="b" t="t" l="l"/>
                <a:pathLst>
                  <a:path h="1460614" w="6304671">
                    <a:moveTo>
                      <a:pt x="0" y="0"/>
                    </a:moveTo>
                    <a:lnTo>
                      <a:pt x="0" y="1460614"/>
                    </a:lnTo>
                    <a:lnTo>
                      <a:pt x="6304671" y="1460614"/>
                    </a:lnTo>
                    <a:lnTo>
                      <a:pt x="6304671" y="0"/>
                    </a:lnTo>
                    <a:lnTo>
                      <a:pt x="0" y="0"/>
                    </a:lnTo>
                    <a:close/>
                    <a:moveTo>
                      <a:pt x="6243711" y="1399654"/>
                    </a:moveTo>
                    <a:lnTo>
                      <a:pt x="59690" y="1399654"/>
                    </a:lnTo>
                    <a:lnTo>
                      <a:pt x="59690" y="59690"/>
                    </a:lnTo>
                    <a:lnTo>
                      <a:pt x="6243711" y="59690"/>
                    </a:lnTo>
                    <a:lnTo>
                      <a:pt x="6243711" y="1399654"/>
                    </a:lnTo>
                    <a:close/>
                  </a:path>
                </a:pathLst>
              </a:custGeom>
              <a:solidFill>
                <a:srgbClr val="0F7D80"/>
              </a:solidFill>
            </p:spPr>
          </p:sp>
        </p:grpSp>
        <p:sp>
          <p:nvSpPr>
            <p:cNvPr name="AutoShape 18" id="18"/>
            <p:cNvSpPr/>
            <p:nvPr/>
          </p:nvSpPr>
          <p:spPr>
            <a:xfrm rot="0">
              <a:off x="0" y="10237"/>
              <a:ext cx="3556000" cy="2641600"/>
            </a:xfrm>
            <a:prstGeom prst="rect">
              <a:avLst/>
            </a:prstGeom>
            <a:solidFill>
              <a:srgbClr val="0F7D80"/>
            </a:solid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7562850" y="7600950"/>
            <a:ext cx="8629650" cy="1996555"/>
            <a:chOff x="0" y="0"/>
            <a:chExt cx="11506200" cy="2662074"/>
          </a:xfrm>
        </p:grpSpPr>
        <p:grpSp>
          <p:nvGrpSpPr>
            <p:cNvPr name="Group 20" id="20"/>
            <p:cNvGrpSpPr/>
            <p:nvPr/>
          </p:nvGrpSpPr>
          <p:grpSpPr>
            <a:xfrm rot="0">
              <a:off x="15482" y="0"/>
              <a:ext cx="11490718" cy="2662074"/>
              <a:chOff x="0" y="0"/>
              <a:chExt cx="6304671" cy="1460614"/>
            </a:xfrm>
          </p:grpSpPr>
          <p:sp>
            <p:nvSpPr>
              <p:cNvPr name="Freeform 21" id="21"/>
              <p:cNvSpPr/>
              <p:nvPr/>
            </p:nvSpPr>
            <p:spPr>
              <a:xfrm flipH="false" flipV="false" rot="0">
                <a:off x="0" y="0"/>
                <a:ext cx="6304671" cy="1460614"/>
              </a:xfrm>
              <a:custGeom>
                <a:avLst/>
                <a:gdLst/>
                <a:ahLst/>
                <a:cxnLst/>
                <a:rect r="r" b="b" t="t" l="l"/>
                <a:pathLst>
                  <a:path h="1460614" w="6304671">
                    <a:moveTo>
                      <a:pt x="0" y="0"/>
                    </a:moveTo>
                    <a:lnTo>
                      <a:pt x="0" y="1460614"/>
                    </a:lnTo>
                    <a:lnTo>
                      <a:pt x="6304671" y="1460614"/>
                    </a:lnTo>
                    <a:lnTo>
                      <a:pt x="6304671" y="0"/>
                    </a:lnTo>
                    <a:lnTo>
                      <a:pt x="0" y="0"/>
                    </a:lnTo>
                    <a:close/>
                    <a:moveTo>
                      <a:pt x="6243711" y="1399654"/>
                    </a:moveTo>
                    <a:lnTo>
                      <a:pt x="59690" y="1399654"/>
                    </a:lnTo>
                    <a:lnTo>
                      <a:pt x="59690" y="59690"/>
                    </a:lnTo>
                    <a:lnTo>
                      <a:pt x="6243711" y="59690"/>
                    </a:lnTo>
                    <a:lnTo>
                      <a:pt x="6243711" y="1399654"/>
                    </a:lnTo>
                    <a:close/>
                  </a:path>
                </a:pathLst>
              </a:custGeom>
              <a:solidFill>
                <a:srgbClr val="0F7D80"/>
              </a:solidFill>
            </p:spPr>
          </p:sp>
        </p:grpSp>
        <p:sp>
          <p:nvSpPr>
            <p:cNvPr name="AutoShape 22" id="22"/>
            <p:cNvSpPr/>
            <p:nvPr/>
          </p:nvSpPr>
          <p:spPr>
            <a:xfrm rot="0">
              <a:off x="0" y="0"/>
              <a:ext cx="3556000" cy="2641600"/>
            </a:xfrm>
            <a:prstGeom prst="rect">
              <a:avLst/>
            </a:prstGeom>
            <a:solidFill>
              <a:srgbClr val="0F7D80"/>
            </a:solidFill>
          </p:spPr>
        </p:sp>
      </p:grpSp>
      <p:grpSp>
        <p:nvGrpSpPr>
          <p:cNvPr name="Group 23" id="23"/>
          <p:cNvGrpSpPr/>
          <p:nvPr/>
        </p:nvGrpSpPr>
        <p:grpSpPr>
          <a:xfrm rot="0">
            <a:off x="8140057" y="890465"/>
            <a:ext cx="7525016" cy="1512587"/>
            <a:chOff x="0" y="0"/>
            <a:chExt cx="10033355" cy="2016782"/>
          </a:xfrm>
        </p:grpSpPr>
        <p:sp>
          <p:nvSpPr>
            <p:cNvPr name="TextBox 24" id="24"/>
            <p:cNvSpPr txBox="true"/>
            <p:nvPr/>
          </p:nvSpPr>
          <p:spPr>
            <a:xfrm rot="0">
              <a:off x="3563878" y="227341"/>
              <a:ext cx="6469477" cy="14668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500"/>
                </a:lnSpc>
              </a:pPr>
              <a:r>
                <a:rPr lang="en-US" sz="3000" spc="30" u="sng">
                  <a:solidFill>
                    <a:srgbClr val="0F7D80"/>
                  </a:solidFill>
                  <a:latin typeface="Raleway Thin"/>
                  <a:ea typeface="Raleway Thin"/>
                  <a:cs typeface="Raleway Thin"/>
                  <a:sym typeface="Raleway Thin"/>
                  <a:hlinkClick r:id="rId4" tooltip="https://www.youtube.com/live/cmO4CjbC2IE?si=dIim_PZ73fYjBP4o"/>
                </a:rPr>
                <a:t>Інтег</a:t>
              </a:r>
              <a:r>
                <a:rPr lang="en-US" sz="3000" spc="30" u="sng">
                  <a:solidFill>
                    <a:srgbClr val="0F7D80"/>
                  </a:solidFill>
                  <a:latin typeface="Raleway Thin"/>
                  <a:ea typeface="Raleway Thin"/>
                  <a:cs typeface="Raleway Thin"/>
                  <a:sym typeface="Raleway Thin"/>
                  <a:hlinkClick r:id="rId5" tooltip="https://www.youtube.com/live/cmO4CjbC2IE?si=dIim_PZ73fYjBP4o"/>
                </a:rPr>
                <a:t>раційний підхід у НУШ</a:t>
              </a:r>
            </a:p>
            <a:p>
              <a:pPr algn="l">
                <a:lnSpc>
                  <a:spcPts val="4500"/>
                </a:lnSpc>
              </a:pPr>
            </a:p>
          </p:txBody>
        </p:sp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2016782" cy="2016782"/>
            </a:xfrm>
            <a:custGeom>
              <a:avLst/>
              <a:gdLst/>
              <a:ahLst/>
              <a:cxnLst/>
              <a:rect r="r" b="b" t="t" l="l"/>
              <a:pathLst>
                <a:path h="2016782" w="2016782">
                  <a:moveTo>
                    <a:pt x="0" y="0"/>
                  </a:moveTo>
                  <a:lnTo>
                    <a:pt x="2016782" y="0"/>
                  </a:lnTo>
                  <a:lnTo>
                    <a:pt x="2016782" y="2016782"/>
                  </a:lnTo>
                  <a:lnTo>
                    <a:pt x="0" y="20167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8287459" y="2978557"/>
            <a:ext cx="7880958" cy="1959610"/>
            <a:chOff x="0" y="0"/>
            <a:chExt cx="10507943" cy="2612813"/>
          </a:xfrm>
        </p:grpSpPr>
        <p:sp>
          <p:nvSpPr>
            <p:cNvPr name="TextBox 27" id="27"/>
            <p:cNvSpPr txBox="true"/>
            <p:nvPr/>
          </p:nvSpPr>
          <p:spPr>
            <a:xfrm rot="0">
              <a:off x="2612325" y="38100"/>
              <a:ext cx="7895618" cy="257471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800" spc="28" u="sng">
                  <a:solidFill>
                    <a:srgbClr val="0F7D80"/>
                  </a:solidFill>
                  <a:latin typeface="Raleway Thin"/>
                  <a:ea typeface="Raleway Thin"/>
                  <a:cs typeface="Raleway Thin"/>
                  <a:sym typeface="Raleway Thin"/>
                  <a:hlinkClick r:id="rId8" tooltip="https://nus.org.ua/2024/07/10/rozbyrayemo-integrovane-navchannya-na-atomy-razom-z-innoyu-dominoyu-abo-chomu-integratsiya-tse-ne-strashno/"/>
                </a:rPr>
                <a:t>Розбир</a:t>
              </a:r>
              <a:r>
                <a:rPr lang="en-US" sz="2800" spc="28" u="sng">
                  <a:solidFill>
                    <a:srgbClr val="0F7D80"/>
                  </a:solidFill>
                  <a:latin typeface="Raleway Thin"/>
                  <a:ea typeface="Raleway Thin"/>
                  <a:cs typeface="Raleway Thin"/>
                  <a:sym typeface="Raleway Thin"/>
                  <a:hlinkClick r:id="rId9" tooltip="https://nus.org.ua/2024/07/10/rozbyrayemo-integrovane-navchannya-na-atomy-razom-z-innoyu-dominoyu-abo-chomu-integratsiya-tse-ne-strashno/"/>
                </a:rPr>
                <a:t>аємо інтегроване навчання “на атоми” разом з Інною Дьоміною або Чому інтеграція – це не страшно</a:t>
              </a:r>
            </a:p>
            <a:p>
              <a:pPr algn="l">
                <a:lnSpc>
                  <a:spcPts val="4500"/>
                </a:lnSpc>
              </a:pPr>
            </a:p>
          </p:txBody>
        </p:sp>
        <p:sp>
          <p:nvSpPr>
            <p:cNvPr name="Freeform 28" id="28"/>
            <p:cNvSpPr/>
            <p:nvPr/>
          </p:nvSpPr>
          <p:spPr>
            <a:xfrm flipH="false" flipV="false" rot="0">
              <a:off x="0" y="289175"/>
              <a:ext cx="2007336" cy="2034463"/>
            </a:xfrm>
            <a:custGeom>
              <a:avLst/>
              <a:gdLst/>
              <a:ahLst/>
              <a:cxnLst/>
              <a:rect r="r" b="b" t="t" l="l"/>
              <a:pathLst>
                <a:path h="2034463" w="2007336">
                  <a:moveTo>
                    <a:pt x="0" y="0"/>
                  </a:moveTo>
                  <a:lnTo>
                    <a:pt x="2007336" y="0"/>
                  </a:lnTo>
                  <a:lnTo>
                    <a:pt x="2007336" y="2034463"/>
                  </a:lnTo>
                  <a:lnTo>
                    <a:pt x="0" y="20344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9" id="29"/>
          <p:cNvGrpSpPr/>
          <p:nvPr/>
        </p:nvGrpSpPr>
        <p:grpSpPr>
          <a:xfrm rot="0">
            <a:off x="8003707" y="5332570"/>
            <a:ext cx="7661366" cy="1852794"/>
            <a:chOff x="0" y="0"/>
            <a:chExt cx="10215155" cy="2470392"/>
          </a:xfrm>
        </p:grpSpPr>
        <p:sp>
          <p:nvSpPr>
            <p:cNvPr name="TextBox 30" id="30"/>
            <p:cNvSpPr txBox="true"/>
            <p:nvPr/>
          </p:nvSpPr>
          <p:spPr>
            <a:xfrm rot="0">
              <a:off x="3745678" y="87268"/>
              <a:ext cx="6469477" cy="22288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500"/>
                </a:lnSpc>
              </a:pPr>
              <a:r>
                <a:rPr lang="en-US" sz="3000" spc="30" u="sng">
                  <a:solidFill>
                    <a:srgbClr val="0F7D80"/>
                  </a:solidFill>
                  <a:latin typeface="Raleway Thin"/>
                  <a:ea typeface="Raleway Thin"/>
                  <a:cs typeface="Raleway Thin"/>
                  <a:sym typeface="Raleway Thin"/>
                  <a:hlinkClick r:id="rId12" tooltip="https://naurok.com.ua/prezentaciya-integraciya-ta-integrovane-navchannya-v-umovah-nush-449969.html"/>
                </a:rPr>
                <a:t>"Інт</a:t>
              </a:r>
              <a:r>
                <a:rPr lang="en-US" sz="3000" spc="30" u="sng">
                  <a:solidFill>
                    <a:srgbClr val="0F7D80"/>
                  </a:solidFill>
                  <a:latin typeface="Raleway Thin"/>
                  <a:ea typeface="Raleway Thin"/>
                  <a:cs typeface="Raleway Thin"/>
                  <a:sym typeface="Raleway Thin"/>
                  <a:hlinkClick r:id="rId13" tooltip="https://naurok.com.ua/prezentaciya-integraciya-ta-integrovane-navchannya-v-umovah-nush-449969.html"/>
                </a:rPr>
                <a:t>еграція та інтегроване навчання в умовах НУШ"</a:t>
              </a:r>
            </a:p>
            <a:p>
              <a:pPr algn="l">
                <a:lnSpc>
                  <a:spcPts val="4500"/>
                </a:lnSpc>
              </a:pPr>
            </a:p>
          </p:txBody>
        </p:sp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2470392" cy="2470392"/>
            </a:xfrm>
            <a:custGeom>
              <a:avLst/>
              <a:gdLst/>
              <a:ahLst/>
              <a:cxnLst/>
              <a:rect r="r" b="b" t="t" l="l"/>
              <a:pathLst>
                <a:path h="2470392" w="2470392">
                  <a:moveTo>
                    <a:pt x="0" y="0"/>
                  </a:moveTo>
                  <a:lnTo>
                    <a:pt x="2470392" y="0"/>
                  </a:lnTo>
                  <a:lnTo>
                    <a:pt x="2470392" y="2470392"/>
                  </a:lnTo>
                  <a:lnTo>
                    <a:pt x="0" y="24703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32" id="32"/>
          <p:cNvSpPr txBox="true"/>
          <p:nvPr/>
        </p:nvSpPr>
        <p:spPr>
          <a:xfrm rot="0">
            <a:off x="10262432" y="7747521"/>
            <a:ext cx="5402640" cy="1704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50"/>
              </a:lnSpc>
            </a:pPr>
            <a:r>
              <a:rPr lang="en-US" sz="3000" spc="30" u="sng">
                <a:solidFill>
                  <a:srgbClr val="0F7D80"/>
                </a:solidFill>
                <a:latin typeface="Raleway Thin"/>
                <a:ea typeface="Raleway Thin"/>
                <a:cs typeface="Raleway Thin"/>
                <a:sym typeface="Raleway Thin"/>
                <a:hlinkClick r:id="rId16" tooltip="https://youtu.be/_cbI5h_DWq4?si=D_biMPOKyYUglROy"/>
              </a:rPr>
              <a:t>Інт</a:t>
            </a:r>
            <a:r>
              <a:rPr lang="en-US" sz="3000" spc="30" u="sng">
                <a:solidFill>
                  <a:srgbClr val="0F7D80"/>
                </a:solidFill>
                <a:latin typeface="Raleway Thin"/>
                <a:ea typeface="Raleway Thin"/>
                <a:cs typeface="Raleway Thin"/>
                <a:sym typeface="Raleway Thin"/>
                <a:hlinkClick r:id="rId17" tooltip="https://youtu.be/_cbI5h_DWq4?si=D_biMPOKyYUglROy"/>
              </a:rPr>
              <a:t>еграція навчальних дисциплін як діюча модель навчання в НУШ</a:t>
            </a:r>
          </a:p>
          <a:p>
            <a:pPr algn="l">
              <a:lnSpc>
                <a:spcPts val="4500"/>
              </a:lnSpc>
            </a:pPr>
          </a:p>
        </p:txBody>
      </p:sp>
      <p:sp>
        <p:nvSpPr>
          <p:cNvPr name="Freeform 33" id="33"/>
          <p:cNvSpPr/>
          <p:nvPr/>
        </p:nvSpPr>
        <p:spPr>
          <a:xfrm flipH="false" flipV="false" rot="0">
            <a:off x="8186571" y="8020987"/>
            <a:ext cx="1355252" cy="1156482"/>
          </a:xfrm>
          <a:custGeom>
            <a:avLst/>
            <a:gdLst/>
            <a:ahLst/>
            <a:cxnLst/>
            <a:rect r="r" b="b" t="t" l="l"/>
            <a:pathLst>
              <a:path h="1156482" w="1355252">
                <a:moveTo>
                  <a:pt x="0" y="0"/>
                </a:moveTo>
                <a:lnTo>
                  <a:pt x="1355252" y="0"/>
                </a:lnTo>
                <a:lnTo>
                  <a:pt x="1355252" y="1156481"/>
                </a:lnTo>
                <a:lnTo>
                  <a:pt x="0" y="115648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DAHCtsKm4E4</dc:identifier>
  <dcterms:modified xsi:type="dcterms:W3CDTF">2011-08-01T06:04:30Z</dcterms:modified>
  <cp:revision>1</cp:revision>
  <dc:title>Вибір та підготовка премій</dc:title>
</cp:coreProperties>
</file>