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4630400" cy="8229600"/>
  <p:notesSz cx="8229600" cy="14630400"/>
  <p:embeddedFontLst>
    <p:embeddedFont>
      <p:font typeface="Geist" pitchFamily="34" charset="0"/>
      <p:bold r:id="rId15"/>
    </p:embeddedFont>
    <p:embeddedFont>
      <p:font typeface="Geist" pitchFamily="34" charset="-122"/>
      <p:bold r:id="rId16"/>
    </p:embeddedFont>
    <p:embeddedFont>
      <p:font typeface="Geist" pitchFamily="34" charset="-120"/>
      <p:bold r:id="rId17"/>
    </p:embeddedFont>
    <p:embeddedFont>
      <p:font typeface="Calibri" panose="020F0502020204030204" charset="0"/>
      <p:regular r:id="rId18"/>
      <p:bold r:id="rId19"/>
      <p:italic r:id="rId20"/>
      <p:boldItalic r:id="rId2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10815"/>
            <a:ext cx="7556421" cy="12401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Плюси та мінуси </a:t>
            </a:r>
            <a:r>
              <a:rPr lang="uk-UA" alt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І</a:t>
            </a: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нтернету: Цифровий світ навколо нас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405920" y="4931251"/>
            <a:ext cx="7556421" cy="12701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Інтернет став невід'ємною частиною нашого життя, надаючи безліч можливостей для навчання, роботи та спілкування. Однак, разом з перевагами, існують і ризики, такі як дезінформація та загрози безпеці. Важливо знайти баланс у використанні цифрового світу.</a:t>
            </a:r>
            <a:endParaRPr lang="en-US" sz="240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 flipH="1">
            <a:off x="1292225" y="533400"/>
            <a:ext cx="1668145" cy="584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Вступ: Інтернет як невід'ємна частина життя</a:t>
            </a:r>
            <a:endParaRPr lang="en-US" sz="4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48070" y="2186265"/>
            <a:ext cx="6339007" cy="119681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Інтернет проник у всі сфери нашого життя, став важливим інструментом для отримання інформації, спілкування та розваг. Від освіти до бізнесу, від соціальних мереж до електронної комерції, інтернет змінив спосіб нашої взаємодії зі світом.</a:t>
            </a:r>
            <a:endParaRPr lang="en-US" sz="240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334685" y="5787787"/>
            <a:ext cx="6339007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3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Глобальна мережа зв'язку</a:t>
            </a:r>
            <a:endParaRPr lang="en-US" sz="320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34685" y="6636861"/>
            <a:ext cx="6339007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3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Інформаційна платформа</a:t>
            </a:r>
            <a:endParaRPr lang="en-US" sz="320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334685" y="7343061"/>
            <a:ext cx="6339007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3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Інструмент для освіти та розвитку</a:t>
            </a:r>
            <a:endParaRPr lang="en-US" sz="320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0229" y="173057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4550" y="834390"/>
            <a:ext cx="13042821" cy="12401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Неоціненні переваги: </a:t>
            </a:r>
            <a:endParaRPr lang="en-US" sz="39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Доступ до знань та навчання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0" y="3208655"/>
            <a:ext cx="998855" cy="99885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455676"/>
            <a:ext cx="2480905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Освіта</a:t>
            </a:r>
            <a:endParaRPr lang="en-US" sz="36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884896"/>
            <a:ext cx="4182189" cy="12701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Інтернет надає доступ до безлічі освітніх ресурсів, онлайн-курсів та віртуальних бібліотек, роблячи навчання доступним для кожного.</a:t>
            </a:r>
            <a:endParaRPr lang="en-US" sz="240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145" y="3219450"/>
            <a:ext cx="988060" cy="9880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4455676"/>
            <a:ext cx="2480905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Інформація</a:t>
            </a:r>
            <a:endParaRPr lang="en-US" sz="36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23986" y="4884896"/>
            <a:ext cx="4182308" cy="12701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ошукові системи та онлайн-енциклопедії дозволяють швидко знаходити відповіді на будь-які питання та досліджувати різні теми.</a:t>
            </a:r>
            <a:endParaRPr lang="en-US" sz="2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540" y="3237230"/>
            <a:ext cx="970280" cy="9702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4455676"/>
            <a:ext cx="2480905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Глобальний обмін</a:t>
            </a:r>
            <a:endParaRPr lang="en-US" sz="3600" dirty="0"/>
          </a:p>
        </p:txBody>
      </p:sp>
      <p:sp>
        <p:nvSpPr>
          <p:cNvPr id="11" name="Text 6"/>
          <p:cNvSpPr/>
          <p:nvPr/>
        </p:nvSpPr>
        <p:spPr>
          <a:xfrm>
            <a:off x="9654302" y="4884896"/>
            <a:ext cx="4182308" cy="12701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Інтернет сприяє обміну знаннями та досвідом між людьми з різних країн та культур, розширюючи горизонти та сприяючи розвитку.</a:t>
            </a: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68770" y="532130"/>
            <a:ext cx="11025068" cy="5843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Соціальні зв'язки: Комунікація та спільноти</a:t>
            </a:r>
            <a:endParaRPr lang="en-US" sz="4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48070" y="1360130"/>
            <a:ext cx="6339007" cy="8976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Інтернет об'єднує людей з усього світу, дозволяючи підтримувати зв'язок з друзями та родиною, знаходити нових знайомих та об'єднуватися у спільноти за інтересами.</a:t>
            </a:r>
            <a:endParaRPr lang="en-US" sz="320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45150" y="5320943"/>
            <a:ext cx="6339007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3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Соціальні мережі та месенджери</a:t>
            </a:r>
            <a:endParaRPr lang="en-US" sz="320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245150" y="6439257"/>
            <a:ext cx="6339007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3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Форуми та онлайн-групи</a:t>
            </a:r>
            <a:endParaRPr lang="en-US" sz="3200" dirty="0"/>
          </a:p>
        </p:txBody>
      </p:sp>
      <p:sp>
        <p:nvSpPr>
          <p:cNvPr id="6" name="Text 4"/>
          <p:cNvSpPr/>
          <p:nvPr/>
        </p:nvSpPr>
        <p:spPr>
          <a:xfrm>
            <a:off x="245150" y="7439462"/>
            <a:ext cx="6339007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3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Віртуальні світи та ігри</a:t>
            </a:r>
            <a:endParaRPr lang="en-US" sz="3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4170" y="1589405"/>
            <a:ext cx="6518910" cy="65189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50" y="610870"/>
            <a:ext cx="13042900" cy="1851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Можливості для розвитку: </a:t>
            </a:r>
            <a:endParaRPr lang="en-US" sz="4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  <a:p>
            <a:pPr marL="0" indent="0" algn="ctr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Робота, бізнес та інновації</a:t>
            </a:r>
            <a:endParaRPr lang="en-US" sz="4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488293"/>
            <a:ext cx="4347567" cy="793790"/>
          </a:xfrm>
          <a:prstGeom prst="rect">
            <a:avLst/>
          </a:prstGeom>
          <a:ln>
            <a:noFill/>
          </a:ln>
        </p:spPr>
      </p:pic>
      <p:sp>
        <p:nvSpPr>
          <p:cNvPr id="4" name="Text 1"/>
          <p:cNvSpPr/>
          <p:nvPr/>
        </p:nvSpPr>
        <p:spPr>
          <a:xfrm>
            <a:off x="992148" y="4480441"/>
            <a:ext cx="2480905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Робота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992148" y="4909661"/>
            <a:ext cx="3950851" cy="9526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Інтернет надає можливості для віддаленої роботи, фрілансу та пошуку нових кар'єрних можливостей.</a:t>
            </a:r>
            <a:endParaRPr lang="en-US" sz="2800" b="1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3488293"/>
            <a:ext cx="4347567" cy="793790"/>
          </a:xfrm>
          <a:prstGeom prst="rect">
            <a:avLst/>
          </a:prstGeom>
          <a:ln>
            <a:noFill/>
          </a:ln>
        </p:spPr>
      </p:pic>
      <p:sp>
        <p:nvSpPr>
          <p:cNvPr id="7" name="Text 3"/>
          <p:cNvSpPr/>
          <p:nvPr/>
        </p:nvSpPr>
        <p:spPr>
          <a:xfrm>
            <a:off x="5339715" y="4480441"/>
            <a:ext cx="2480905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Бізнес</a:t>
            </a:r>
            <a:endParaRPr lang="en-US" sz="36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339715" y="4909661"/>
            <a:ext cx="3950851" cy="9526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Інтернет дозволяє підприємцям створювати та розвивати свій бізнес, знаходити нових клієнтів та партнерів.</a:t>
            </a:r>
            <a:endParaRPr lang="en-US" sz="28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3488293"/>
            <a:ext cx="4347567" cy="793790"/>
          </a:xfrm>
          <a:prstGeom prst="rect">
            <a:avLst/>
          </a:prstGeom>
          <a:ln>
            <a:noFill/>
          </a:ln>
        </p:spPr>
      </p:pic>
      <p:sp>
        <p:nvSpPr>
          <p:cNvPr id="10" name="Text 5"/>
          <p:cNvSpPr/>
          <p:nvPr/>
        </p:nvSpPr>
        <p:spPr>
          <a:xfrm>
            <a:off x="9687282" y="4480441"/>
            <a:ext cx="2480905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Інновації</a:t>
            </a:r>
            <a:endParaRPr lang="en-US" sz="36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687282" y="4909661"/>
            <a:ext cx="3950851" cy="12701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Інтернет стимулює інновації та творчість, надаючи платформу для обміну ідеями та створення нових продуктів і послуг.</a:t>
            </a:r>
            <a:endParaRPr 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66330" y="514350"/>
            <a:ext cx="10497145" cy="5843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Темний бік: Дезінформація та кібербулінг</a:t>
            </a:r>
            <a:endParaRPr lang="en-US" sz="4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48070" y="1404580"/>
            <a:ext cx="6339007" cy="8976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Інтернет може бути джерелом дезінформації, фейкових новин та пропаганди. Важливо критично оцінювати інформацію та перевіряти її достовірність.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586780" y="5200928"/>
            <a:ext cx="6339007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Поширення неправдивої інформації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586780" y="6391632"/>
            <a:ext cx="6339007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Маніпулювання громадською думкою</a:t>
            </a:r>
            <a:endParaRPr lang="en-US" sz="280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86780" y="7385487"/>
            <a:ext cx="6339007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Кібербулінг та онлайн-харассмент</a:t>
            </a:r>
            <a:endParaRPr lang="en-US" sz="28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3399" y="175089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95590" y="630992"/>
            <a:ext cx="9812893" cy="62007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Загрози безпеці: Приватність та дані</a:t>
            </a:r>
            <a:endParaRPr lang="en-US" sz="4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05790" y="1934845"/>
            <a:ext cx="4215130" cy="4801235"/>
          </a:xfrm>
          <a:prstGeom prst="roundRect">
            <a:avLst>
              <a:gd name="adj" fmla="val 7354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257300" y="2123440"/>
            <a:ext cx="3127375" cy="3098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Приватність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856258" y="2815233"/>
            <a:ext cx="3803333" cy="15876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Інтернет збирає велику кількість даних про користувачів, що може призвести до порушення приватності та несанкціонованого доступу до особистої інформації.</a:t>
            </a:r>
            <a:endParaRPr lang="en-US" sz="2800" dirty="0"/>
          </a:p>
        </p:txBody>
      </p:sp>
      <p:sp>
        <p:nvSpPr>
          <p:cNvPr id="6" name="Shape 4"/>
          <p:cNvSpPr/>
          <p:nvPr/>
        </p:nvSpPr>
        <p:spPr>
          <a:xfrm>
            <a:off x="5207635" y="1934845"/>
            <a:ext cx="4232910" cy="4763135"/>
          </a:xfrm>
          <a:prstGeom prst="roundRect">
            <a:avLst>
              <a:gd name="adj" fmla="val 7354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871885" y="1934528"/>
            <a:ext cx="2903815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Віруси та </a:t>
            </a:r>
            <a:endParaRPr lang="en-US" sz="36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шахрайство</a:t>
            </a:r>
            <a:endParaRPr lang="en-US" sz="3600" dirty="0"/>
          </a:p>
        </p:txBody>
      </p:sp>
      <p:sp>
        <p:nvSpPr>
          <p:cNvPr id="8" name="Text 6"/>
          <p:cNvSpPr/>
          <p:nvPr/>
        </p:nvSpPr>
        <p:spPr>
          <a:xfrm>
            <a:off x="5422305" y="3408958"/>
            <a:ext cx="3803452" cy="15876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Інтернет є середовищем для поширення вірусів, шкідливих програм та шахрайських схем, що можуть завдати шкоди комп'ютерам та фінансам користувачів.</a:t>
            </a:r>
            <a:endParaRPr lang="en-US" sz="2800" dirty="0"/>
          </a:p>
        </p:txBody>
      </p:sp>
      <p:sp>
        <p:nvSpPr>
          <p:cNvPr id="9" name="Shape 7"/>
          <p:cNvSpPr/>
          <p:nvPr/>
        </p:nvSpPr>
        <p:spPr>
          <a:xfrm>
            <a:off x="9827260" y="1934845"/>
            <a:ext cx="4215130" cy="4725035"/>
          </a:xfrm>
          <a:prstGeom prst="roundRect">
            <a:avLst>
              <a:gd name="adj" fmla="val 7354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693956" y="2123123"/>
            <a:ext cx="2480905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Залежність</a:t>
            </a:r>
            <a:endParaRPr lang="en-US" sz="3600" dirty="0"/>
          </a:p>
        </p:txBody>
      </p:sp>
      <p:sp>
        <p:nvSpPr>
          <p:cNvPr id="11" name="Text 9"/>
          <p:cNvSpPr/>
          <p:nvPr/>
        </p:nvSpPr>
        <p:spPr>
          <a:xfrm>
            <a:off x="10042525" y="2814955"/>
            <a:ext cx="3893185" cy="127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Надмірне використання інтернету може призвести до залежності, що негативно впливає на фізичне та психічне здоров'я.</a:t>
            </a:r>
            <a:endParaRPr lang="en-US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28065" y="1014095"/>
            <a:ext cx="2261235" cy="6203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Висновок: Як знайти баланс у цифровому світі</a:t>
            </a:r>
            <a:endParaRPr lang="en-US" sz="4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96305" y="2323703"/>
            <a:ext cx="13042821" cy="6350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Інтернет - це потужний інструмент, який може принести багато користі, але також несе в собі певні ризики. Важливо знайти баланс у використанні цифрового світу, бути критичним до інформації, захищати свою приватність та дані, а також пам'ятати про реальне життя.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793790" y="4814610"/>
            <a:ext cx="13042821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Критичне мислення та перевірка інформації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793790" y="5941338"/>
            <a:ext cx="13042821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Захист приватності та даних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793790" y="6987421"/>
            <a:ext cx="13042821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Усвідомлене використання інтернету</a:t>
            </a:r>
            <a:endParaRPr lang="en-US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2970</Words>
  <Application>WPS Presentation</Application>
  <PresentationFormat>On-screen Show (16:9)</PresentationFormat>
  <Paragraphs>89</Paragraphs>
  <Slides>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2" baseType="lpstr">
      <vt:lpstr>Arial</vt:lpstr>
      <vt:lpstr>SimSun</vt:lpstr>
      <vt:lpstr>Wingdings</vt:lpstr>
      <vt:lpstr>Noto Serif SC Bold</vt:lpstr>
      <vt:lpstr>Noto Serif</vt:lpstr>
      <vt:lpstr>Noto Serif SC Bold</vt:lpstr>
      <vt:lpstr>Noto Serif SC Bold</vt:lpstr>
      <vt:lpstr>Geist</vt:lpstr>
      <vt:lpstr>Geist</vt:lpstr>
      <vt:lpstr>Geist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User</cp:lastModifiedBy>
  <cp:revision>2</cp:revision>
  <dcterms:created xsi:type="dcterms:W3CDTF">2025-07-08T08:21:00Z</dcterms:created>
  <dcterms:modified xsi:type="dcterms:W3CDTF">2025-07-08T08:43:14Z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A03FFD6D6E994A1DA9E9BD00A570B55A_12</vt:lpwstr>
  </property>
  <property fmtid="{D5CDD505-2E9C-101B-9397-08002B2CF9AE}" pid="3" name="KSOProductBuildVer">
    <vt:lpwstr>1049-12.2.0.21546</vt:lpwstr>
  </property>
</Properties>
</file>