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3" r:id="rId4"/>
    <p:sldId id="289" r:id="rId5"/>
    <p:sldId id="281" r:id="rId6"/>
    <p:sldId id="282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1" r:id="rId20"/>
    <p:sldId id="290" r:id="rId21"/>
    <p:sldId id="274" r:id="rId22"/>
    <p:sldId id="286" r:id="rId23"/>
    <p:sldId id="287" r:id="rId24"/>
    <p:sldId id="275" r:id="rId25"/>
    <p:sldId id="276" r:id="rId26"/>
    <p:sldId id="277" r:id="rId27"/>
    <p:sldId id="293" r:id="rId28"/>
    <p:sldId id="279" r:id="rId29"/>
    <p:sldId id="280" r:id="rId30"/>
    <p:sldId id="285" r:id="rId31"/>
    <p:sldId id="288" r:id="rId32"/>
    <p:sldId id="292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708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1FE7E-3885-4658-A9A2-DA6256292F6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24DA5-3B45-4E63-BD7B-6FD910BB2A87}">
      <dgm:prSet custT="1"/>
      <dgm:spPr/>
      <dgm:t>
        <a:bodyPr/>
        <a:lstStyle/>
        <a:p>
          <a:pPr algn="l" rtl="0"/>
          <a:r>
            <a:rPr lang="uk-UA" sz="1800" dirty="0" smtClean="0"/>
            <a:t>прищепити загальноприйнятні моральні норми і правила поведінки у соціумі. Тобто сприятиме ефективній соціалізації дитини, що особливо важливо під час дистанційного навчання;</a:t>
          </a:r>
          <a:endParaRPr lang="ru-RU" sz="1800" dirty="0"/>
        </a:p>
      </dgm:t>
    </dgm:pt>
    <dgm:pt modelId="{528EA4CD-AF41-4C7D-AF3B-868C22A92D88}" type="parTrans" cxnId="{1F5075BA-6BAE-4CDC-8F2A-86D1436AE772}">
      <dgm:prSet/>
      <dgm:spPr/>
      <dgm:t>
        <a:bodyPr/>
        <a:lstStyle/>
        <a:p>
          <a:endParaRPr lang="ru-RU"/>
        </a:p>
      </dgm:t>
    </dgm:pt>
    <dgm:pt modelId="{09E818D8-92AD-45BA-AA0C-5E8938F96B63}" type="sibTrans" cxnId="{1F5075BA-6BAE-4CDC-8F2A-86D1436AE772}">
      <dgm:prSet/>
      <dgm:spPr/>
      <dgm:t>
        <a:bodyPr/>
        <a:lstStyle/>
        <a:p>
          <a:endParaRPr lang="ru-RU"/>
        </a:p>
      </dgm:t>
    </dgm:pt>
    <dgm:pt modelId="{645AB86B-7A39-4AEB-97AF-8C9836F2F60B}" type="pres">
      <dgm:prSet presAssocID="{4261FE7E-3885-4658-A9A2-DA6256292F6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D5D509-ACE9-4E6A-A988-5890656C640D}" type="pres">
      <dgm:prSet presAssocID="{CDE24DA5-3B45-4E63-BD7B-6FD910BB2A87}" presName="composite" presStyleCnt="0"/>
      <dgm:spPr/>
    </dgm:pt>
    <dgm:pt modelId="{1869ED2A-FCA7-4431-AA76-6A2956963DEF}" type="pres">
      <dgm:prSet presAssocID="{CDE24DA5-3B45-4E63-BD7B-6FD910BB2A87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C67FCEA-3DA6-4EDA-964C-83DECE101CF3}" type="pres">
      <dgm:prSet presAssocID="{CDE24DA5-3B45-4E63-BD7B-6FD910BB2A87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5075BA-6BAE-4CDC-8F2A-86D1436AE772}" srcId="{4261FE7E-3885-4658-A9A2-DA6256292F64}" destId="{CDE24DA5-3B45-4E63-BD7B-6FD910BB2A87}" srcOrd="0" destOrd="0" parTransId="{528EA4CD-AF41-4C7D-AF3B-868C22A92D88}" sibTransId="{09E818D8-92AD-45BA-AA0C-5E8938F96B63}"/>
    <dgm:cxn modelId="{BFACA109-705E-4931-B560-77C58DB6CFB5}" type="presOf" srcId="{4261FE7E-3885-4658-A9A2-DA6256292F64}" destId="{645AB86B-7A39-4AEB-97AF-8C9836F2F60B}" srcOrd="0" destOrd="0" presId="urn:microsoft.com/office/officeart/2005/8/layout/vList3"/>
    <dgm:cxn modelId="{6AE48972-BC1A-425D-8022-884196698877}" type="presOf" srcId="{CDE24DA5-3B45-4E63-BD7B-6FD910BB2A87}" destId="{2C67FCEA-3DA6-4EDA-964C-83DECE101CF3}" srcOrd="0" destOrd="0" presId="urn:microsoft.com/office/officeart/2005/8/layout/vList3"/>
    <dgm:cxn modelId="{9B86E603-F0ED-4D7C-9E03-48EA3142412D}" type="presParOf" srcId="{645AB86B-7A39-4AEB-97AF-8C9836F2F60B}" destId="{20D5D509-ACE9-4E6A-A988-5890656C640D}" srcOrd="0" destOrd="0" presId="urn:microsoft.com/office/officeart/2005/8/layout/vList3"/>
    <dgm:cxn modelId="{3D6F9578-2406-42A1-9B43-008C8488B690}" type="presParOf" srcId="{20D5D509-ACE9-4E6A-A988-5890656C640D}" destId="{1869ED2A-FCA7-4431-AA76-6A2956963DEF}" srcOrd="0" destOrd="0" presId="urn:microsoft.com/office/officeart/2005/8/layout/vList3"/>
    <dgm:cxn modelId="{699F515D-D9EB-4BCE-A02A-2C5CA77D5800}" type="presParOf" srcId="{20D5D509-ACE9-4E6A-A988-5890656C640D}" destId="{2C67FCEA-3DA6-4EDA-964C-83DECE101CF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1FE7E-3885-4658-A9A2-DA6256292F6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24DA5-3B45-4E63-BD7B-6FD910BB2A87}">
      <dgm:prSet custT="1"/>
      <dgm:spPr/>
      <dgm:t>
        <a:bodyPr/>
        <a:lstStyle/>
        <a:p>
          <a:pPr algn="l" rtl="0"/>
          <a:r>
            <a:rPr lang="uk-UA" sz="1800" dirty="0" smtClean="0"/>
            <a:t>позитивно впливає на здатність дитини фантазувати, сприяє розвитку творчого мислення та уяви, розкриває внутрішній світ дитини;</a:t>
          </a:r>
          <a:endParaRPr lang="ru-RU" sz="1800" dirty="0"/>
        </a:p>
      </dgm:t>
    </dgm:pt>
    <dgm:pt modelId="{528EA4CD-AF41-4C7D-AF3B-868C22A92D88}" type="parTrans" cxnId="{1F5075BA-6BAE-4CDC-8F2A-86D1436AE772}">
      <dgm:prSet/>
      <dgm:spPr/>
      <dgm:t>
        <a:bodyPr/>
        <a:lstStyle/>
        <a:p>
          <a:endParaRPr lang="ru-RU"/>
        </a:p>
      </dgm:t>
    </dgm:pt>
    <dgm:pt modelId="{09E818D8-92AD-45BA-AA0C-5E8938F96B63}" type="sibTrans" cxnId="{1F5075BA-6BAE-4CDC-8F2A-86D1436AE772}">
      <dgm:prSet/>
      <dgm:spPr/>
      <dgm:t>
        <a:bodyPr/>
        <a:lstStyle/>
        <a:p>
          <a:endParaRPr lang="ru-RU"/>
        </a:p>
      </dgm:t>
    </dgm:pt>
    <dgm:pt modelId="{645AB86B-7A39-4AEB-97AF-8C9836F2F60B}" type="pres">
      <dgm:prSet presAssocID="{4261FE7E-3885-4658-A9A2-DA6256292F6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D5D509-ACE9-4E6A-A988-5890656C640D}" type="pres">
      <dgm:prSet presAssocID="{CDE24DA5-3B45-4E63-BD7B-6FD910BB2A87}" presName="composite" presStyleCnt="0"/>
      <dgm:spPr/>
    </dgm:pt>
    <dgm:pt modelId="{1869ED2A-FCA7-4431-AA76-6A2956963DEF}" type="pres">
      <dgm:prSet presAssocID="{CDE24DA5-3B45-4E63-BD7B-6FD910BB2A87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C67FCEA-3DA6-4EDA-964C-83DECE101CF3}" type="pres">
      <dgm:prSet presAssocID="{CDE24DA5-3B45-4E63-BD7B-6FD910BB2A87}" presName="txShp" presStyleLbl="node1" presStyleIdx="0" presStyleCnt="1" custLinFactNeighborX="648" custLinFactNeighborY="-1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E69C38-7161-4A45-BBAC-4D7BCF686744}" type="presOf" srcId="{4261FE7E-3885-4658-A9A2-DA6256292F64}" destId="{645AB86B-7A39-4AEB-97AF-8C9836F2F60B}" srcOrd="0" destOrd="0" presId="urn:microsoft.com/office/officeart/2005/8/layout/vList3"/>
    <dgm:cxn modelId="{1F5075BA-6BAE-4CDC-8F2A-86D1436AE772}" srcId="{4261FE7E-3885-4658-A9A2-DA6256292F64}" destId="{CDE24DA5-3B45-4E63-BD7B-6FD910BB2A87}" srcOrd="0" destOrd="0" parTransId="{528EA4CD-AF41-4C7D-AF3B-868C22A92D88}" sibTransId="{09E818D8-92AD-45BA-AA0C-5E8938F96B63}"/>
    <dgm:cxn modelId="{AEE6B536-012C-4F7F-8780-4B350AD9E8E3}" type="presOf" srcId="{CDE24DA5-3B45-4E63-BD7B-6FD910BB2A87}" destId="{2C67FCEA-3DA6-4EDA-964C-83DECE101CF3}" srcOrd="0" destOrd="0" presId="urn:microsoft.com/office/officeart/2005/8/layout/vList3"/>
    <dgm:cxn modelId="{F7B9B39A-08CB-44DF-B31E-52987789F632}" type="presParOf" srcId="{645AB86B-7A39-4AEB-97AF-8C9836F2F60B}" destId="{20D5D509-ACE9-4E6A-A988-5890656C640D}" srcOrd="0" destOrd="0" presId="urn:microsoft.com/office/officeart/2005/8/layout/vList3"/>
    <dgm:cxn modelId="{284D8303-8A42-4E80-92F2-D84B0EB7EF72}" type="presParOf" srcId="{20D5D509-ACE9-4E6A-A988-5890656C640D}" destId="{1869ED2A-FCA7-4431-AA76-6A2956963DEF}" srcOrd="0" destOrd="0" presId="urn:microsoft.com/office/officeart/2005/8/layout/vList3"/>
    <dgm:cxn modelId="{7B657B6F-2DB6-47CA-8B5B-02250E252186}" type="presParOf" srcId="{20D5D509-ACE9-4E6A-A988-5890656C640D}" destId="{2C67FCEA-3DA6-4EDA-964C-83DECE101CF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61FE7E-3885-4658-A9A2-DA6256292F6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24DA5-3B45-4E63-BD7B-6FD910BB2A87}">
      <dgm:prSet custT="1"/>
      <dgm:spPr/>
      <dgm:t>
        <a:bodyPr/>
        <a:lstStyle/>
        <a:p>
          <a:pPr algn="l" rtl="0"/>
          <a:r>
            <a:rPr lang="uk-UA" sz="1800" dirty="0" smtClean="0"/>
            <a:t>подолати власні страхи, надмірну тривожність, пропрацювати ті індивідуальні особливості які порушують гармонійний розвиток дошкільника;</a:t>
          </a:r>
          <a:endParaRPr lang="ru-RU" sz="1800" dirty="0"/>
        </a:p>
      </dgm:t>
    </dgm:pt>
    <dgm:pt modelId="{528EA4CD-AF41-4C7D-AF3B-868C22A92D88}" type="parTrans" cxnId="{1F5075BA-6BAE-4CDC-8F2A-86D1436AE772}">
      <dgm:prSet/>
      <dgm:spPr/>
      <dgm:t>
        <a:bodyPr/>
        <a:lstStyle/>
        <a:p>
          <a:endParaRPr lang="ru-RU"/>
        </a:p>
      </dgm:t>
    </dgm:pt>
    <dgm:pt modelId="{09E818D8-92AD-45BA-AA0C-5E8938F96B63}" type="sibTrans" cxnId="{1F5075BA-6BAE-4CDC-8F2A-86D1436AE772}">
      <dgm:prSet/>
      <dgm:spPr/>
      <dgm:t>
        <a:bodyPr/>
        <a:lstStyle/>
        <a:p>
          <a:endParaRPr lang="ru-RU"/>
        </a:p>
      </dgm:t>
    </dgm:pt>
    <dgm:pt modelId="{645AB86B-7A39-4AEB-97AF-8C9836F2F60B}" type="pres">
      <dgm:prSet presAssocID="{4261FE7E-3885-4658-A9A2-DA6256292F6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D5D509-ACE9-4E6A-A988-5890656C640D}" type="pres">
      <dgm:prSet presAssocID="{CDE24DA5-3B45-4E63-BD7B-6FD910BB2A87}" presName="composite" presStyleCnt="0"/>
      <dgm:spPr/>
    </dgm:pt>
    <dgm:pt modelId="{1869ED2A-FCA7-4431-AA76-6A2956963DEF}" type="pres">
      <dgm:prSet presAssocID="{CDE24DA5-3B45-4E63-BD7B-6FD910BB2A87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C67FCEA-3DA6-4EDA-964C-83DECE101CF3}" type="pres">
      <dgm:prSet presAssocID="{CDE24DA5-3B45-4E63-BD7B-6FD910BB2A87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D3E48B-DF4E-431E-9F2D-565C56F5D881}" type="presOf" srcId="{CDE24DA5-3B45-4E63-BD7B-6FD910BB2A87}" destId="{2C67FCEA-3DA6-4EDA-964C-83DECE101CF3}" srcOrd="0" destOrd="0" presId="urn:microsoft.com/office/officeart/2005/8/layout/vList3"/>
    <dgm:cxn modelId="{03CC831C-51C1-4AA0-A90C-0D764B1E46FA}" type="presOf" srcId="{4261FE7E-3885-4658-A9A2-DA6256292F64}" destId="{645AB86B-7A39-4AEB-97AF-8C9836F2F60B}" srcOrd="0" destOrd="0" presId="urn:microsoft.com/office/officeart/2005/8/layout/vList3"/>
    <dgm:cxn modelId="{1F5075BA-6BAE-4CDC-8F2A-86D1436AE772}" srcId="{4261FE7E-3885-4658-A9A2-DA6256292F64}" destId="{CDE24DA5-3B45-4E63-BD7B-6FD910BB2A87}" srcOrd="0" destOrd="0" parTransId="{528EA4CD-AF41-4C7D-AF3B-868C22A92D88}" sibTransId="{09E818D8-92AD-45BA-AA0C-5E8938F96B63}"/>
    <dgm:cxn modelId="{C27C9693-9B35-46D8-8C9D-DE2EDF563FF7}" type="presParOf" srcId="{645AB86B-7A39-4AEB-97AF-8C9836F2F60B}" destId="{20D5D509-ACE9-4E6A-A988-5890656C640D}" srcOrd="0" destOrd="0" presId="urn:microsoft.com/office/officeart/2005/8/layout/vList3"/>
    <dgm:cxn modelId="{E3D288C4-35D4-4B59-9DC8-07E74E56AF36}" type="presParOf" srcId="{20D5D509-ACE9-4E6A-A988-5890656C640D}" destId="{1869ED2A-FCA7-4431-AA76-6A2956963DEF}" srcOrd="0" destOrd="0" presId="urn:microsoft.com/office/officeart/2005/8/layout/vList3"/>
    <dgm:cxn modelId="{31223A25-A04B-4329-9467-D5B5BEF53FE1}" type="presParOf" srcId="{20D5D509-ACE9-4E6A-A988-5890656C640D}" destId="{2C67FCEA-3DA6-4EDA-964C-83DECE101CF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61FE7E-3885-4658-A9A2-DA6256292F6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24DA5-3B45-4E63-BD7B-6FD910BB2A87}">
      <dgm:prSet custT="1"/>
      <dgm:spPr/>
      <dgm:t>
        <a:bodyPr/>
        <a:lstStyle/>
        <a:p>
          <a:pPr algn="l" rtl="0"/>
          <a:r>
            <a:rPr lang="uk-UA" sz="1800" dirty="0" smtClean="0"/>
            <a:t>виховати культуру мовного спілкування та підвищити рівень розумового, естетичного і емоційного розвитку.</a:t>
          </a:r>
          <a:endParaRPr lang="ru-RU" sz="1800" dirty="0"/>
        </a:p>
      </dgm:t>
    </dgm:pt>
    <dgm:pt modelId="{528EA4CD-AF41-4C7D-AF3B-868C22A92D88}" type="parTrans" cxnId="{1F5075BA-6BAE-4CDC-8F2A-86D1436AE772}">
      <dgm:prSet/>
      <dgm:spPr/>
      <dgm:t>
        <a:bodyPr/>
        <a:lstStyle/>
        <a:p>
          <a:endParaRPr lang="ru-RU"/>
        </a:p>
      </dgm:t>
    </dgm:pt>
    <dgm:pt modelId="{09E818D8-92AD-45BA-AA0C-5E8938F96B63}" type="sibTrans" cxnId="{1F5075BA-6BAE-4CDC-8F2A-86D1436AE772}">
      <dgm:prSet/>
      <dgm:spPr/>
      <dgm:t>
        <a:bodyPr/>
        <a:lstStyle/>
        <a:p>
          <a:endParaRPr lang="ru-RU"/>
        </a:p>
      </dgm:t>
    </dgm:pt>
    <dgm:pt modelId="{645AB86B-7A39-4AEB-97AF-8C9836F2F60B}" type="pres">
      <dgm:prSet presAssocID="{4261FE7E-3885-4658-A9A2-DA6256292F6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D5D509-ACE9-4E6A-A988-5890656C640D}" type="pres">
      <dgm:prSet presAssocID="{CDE24DA5-3B45-4E63-BD7B-6FD910BB2A87}" presName="composite" presStyleCnt="0"/>
      <dgm:spPr/>
    </dgm:pt>
    <dgm:pt modelId="{1869ED2A-FCA7-4431-AA76-6A2956963DEF}" type="pres">
      <dgm:prSet presAssocID="{CDE24DA5-3B45-4E63-BD7B-6FD910BB2A87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C67FCEA-3DA6-4EDA-964C-83DECE101CF3}" type="pres">
      <dgm:prSet presAssocID="{CDE24DA5-3B45-4E63-BD7B-6FD910BB2A87}" presName="txShp" presStyleLbl="node1" presStyleIdx="0" presStyleCnt="1" custLinFactNeighborX="863" custLinFactNeighborY="54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743C4D-ABA3-4BD4-8DD1-5F54BE00B500}" type="presOf" srcId="{CDE24DA5-3B45-4E63-BD7B-6FD910BB2A87}" destId="{2C67FCEA-3DA6-4EDA-964C-83DECE101CF3}" srcOrd="0" destOrd="0" presId="urn:microsoft.com/office/officeart/2005/8/layout/vList3"/>
    <dgm:cxn modelId="{9CC0CD79-C000-43EB-BF61-36C6FAC42A44}" type="presOf" srcId="{4261FE7E-3885-4658-A9A2-DA6256292F64}" destId="{645AB86B-7A39-4AEB-97AF-8C9836F2F60B}" srcOrd="0" destOrd="0" presId="urn:microsoft.com/office/officeart/2005/8/layout/vList3"/>
    <dgm:cxn modelId="{1F5075BA-6BAE-4CDC-8F2A-86D1436AE772}" srcId="{4261FE7E-3885-4658-A9A2-DA6256292F64}" destId="{CDE24DA5-3B45-4E63-BD7B-6FD910BB2A87}" srcOrd="0" destOrd="0" parTransId="{528EA4CD-AF41-4C7D-AF3B-868C22A92D88}" sibTransId="{09E818D8-92AD-45BA-AA0C-5E8938F96B63}"/>
    <dgm:cxn modelId="{E7300D3D-C3B8-44B3-B996-6F284C427F8C}" type="presParOf" srcId="{645AB86B-7A39-4AEB-97AF-8C9836F2F60B}" destId="{20D5D509-ACE9-4E6A-A988-5890656C640D}" srcOrd="0" destOrd="0" presId="urn:microsoft.com/office/officeart/2005/8/layout/vList3"/>
    <dgm:cxn modelId="{9DF5F2B5-2831-4188-BB7A-629E3CF54460}" type="presParOf" srcId="{20D5D509-ACE9-4E6A-A988-5890656C640D}" destId="{1869ED2A-FCA7-4431-AA76-6A2956963DEF}" srcOrd="0" destOrd="0" presId="urn:microsoft.com/office/officeart/2005/8/layout/vList3"/>
    <dgm:cxn modelId="{AEE3D1CA-5F44-476E-888F-18B217B2CF21}" type="presParOf" srcId="{20D5D509-ACE9-4E6A-A988-5890656C640D}" destId="{2C67FCEA-3DA6-4EDA-964C-83DECE101CF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7F2B86-7632-4A62-AB65-A1DD8BE98B84}" type="doc">
      <dgm:prSet loTypeId="urn:microsoft.com/office/officeart/2005/8/layout/list1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447EB905-ECDF-42E4-9FB2-4C59A2AA2B2B}">
      <dgm:prSet phldrT="[Текст]" custT="1"/>
      <dgm:spPr/>
      <dgm:t>
        <a:bodyPr/>
        <a:lstStyle/>
        <a:p>
          <a:r>
            <a:rPr lang="uk-UA" sz="2800" smtClean="0">
              <a:ln/>
            </a:rPr>
            <a:t>Донести до дітей базові життєві цінності</a:t>
          </a:r>
          <a:endParaRPr lang="uk-UA" sz="2800" dirty="0">
            <a:ln/>
          </a:endParaRPr>
        </a:p>
      </dgm:t>
    </dgm:pt>
    <dgm:pt modelId="{8C7BF418-D4F0-4F69-BA3C-14E581C2965D}" type="parTrans" cxnId="{F1A8FCB7-4A60-4CBC-B855-7468933BF735}">
      <dgm:prSet/>
      <dgm:spPr/>
      <dgm:t>
        <a:bodyPr/>
        <a:lstStyle/>
        <a:p>
          <a:endParaRPr lang="uk-UA"/>
        </a:p>
      </dgm:t>
    </dgm:pt>
    <dgm:pt modelId="{7A1E923C-556A-421A-B800-7C16542FD165}" type="sibTrans" cxnId="{F1A8FCB7-4A60-4CBC-B855-7468933BF735}">
      <dgm:prSet/>
      <dgm:spPr/>
      <dgm:t>
        <a:bodyPr/>
        <a:lstStyle/>
        <a:p>
          <a:endParaRPr lang="uk-UA"/>
        </a:p>
      </dgm:t>
    </dgm:pt>
    <dgm:pt modelId="{1506593F-AF89-4D5A-9D1F-FE0273286343}">
      <dgm:prSet phldrT="[Текст]" custT="1"/>
      <dgm:spPr/>
      <dgm:t>
        <a:bodyPr/>
        <a:lstStyle/>
        <a:p>
          <a:r>
            <a:rPr lang="uk-UA" sz="2800" smtClean="0">
              <a:ln/>
            </a:rPr>
            <a:t>Принцип життєвої сили</a:t>
          </a:r>
          <a:endParaRPr lang="uk-UA" sz="2800" dirty="0">
            <a:ln/>
          </a:endParaRPr>
        </a:p>
      </dgm:t>
    </dgm:pt>
    <dgm:pt modelId="{C5683DDC-B63D-448F-B445-8FABDA49EC39}" type="parTrans" cxnId="{4017BE24-2001-4669-8692-1116D8D9E56B}">
      <dgm:prSet/>
      <dgm:spPr/>
      <dgm:t>
        <a:bodyPr/>
        <a:lstStyle/>
        <a:p>
          <a:endParaRPr lang="uk-UA"/>
        </a:p>
      </dgm:t>
    </dgm:pt>
    <dgm:pt modelId="{8A2646FC-BA0B-49B9-91A2-52883562681D}" type="sibTrans" cxnId="{4017BE24-2001-4669-8692-1116D8D9E56B}">
      <dgm:prSet/>
      <dgm:spPr/>
      <dgm:t>
        <a:bodyPr/>
        <a:lstStyle/>
        <a:p>
          <a:endParaRPr lang="uk-UA"/>
        </a:p>
      </dgm:t>
    </dgm:pt>
    <dgm:pt modelId="{543119D6-2B6C-4916-B62B-A26AED632935}">
      <dgm:prSet phldrT="[Текст]" custT="1"/>
      <dgm:spPr/>
      <dgm:t>
        <a:bodyPr/>
        <a:lstStyle/>
        <a:p>
          <a:r>
            <a:rPr lang="uk-UA" sz="2800" smtClean="0">
              <a:ln/>
            </a:rPr>
            <a:t>Принцип багатогранності</a:t>
          </a:r>
          <a:endParaRPr lang="uk-UA" sz="2800" dirty="0">
            <a:ln/>
          </a:endParaRPr>
        </a:p>
      </dgm:t>
    </dgm:pt>
    <dgm:pt modelId="{DEB816E5-5FC9-4612-BFE1-5B47E2EEA5F8}" type="parTrans" cxnId="{197D9D4E-9A1C-4969-81C6-614C39C72351}">
      <dgm:prSet/>
      <dgm:spPr/>
      <dgm:t>
        <a:bodyPr/>
        <a:lstStyle/>
        <a:p>
          <a:endParaRPr lang="uk-UA"/>
        </a:p>
      </dgm:t>
    </dgm:pt>
    <dgm:pt modelId="{3175EE63-953F-4B82-813B-28C0AB9FC14D}" type="sibTrans" cxnId="{197D9D4E-9A1C-4969-81C6-614C39C72351}">
      <dgm:prSet/>
      <dgm:spPr/>
      <dgm:t>
        <a:bodyPr/>
        <a:lstStyle/>
        <a:p>
          <a:endParaRPr lang="uk-UA"/>
        </a:p>
      </dgm:t>
    </dgm:pt>
    <dgm:pt modelId="{98E6BFD1-6FE6-4759-ACA5-E2D5D6E391E5}">
      <dgm:prSet phldrT="[Текст]" custT="1"/>
      <dgm:spPr/>
      <dgm:t>
        <a:bodyPr/>
        <a:lstStyle/>
        <a:p>
          <a:endParaRPr lang="uk-UA" sz="2800" smtClean="0">
            <a:ln/>
          </a:endParaRPr>
        </a:p>
        <a:p>
          <a:r>
            <a:rPr lang="uk-UA" sz="2800" smtClean="0">
              <a:ln/>
            </a:rPr>
            <a:t>Зв’язок між реальностями</a:t>
          </a:r>
        </a:p>
        <a:p>
          <a:endParaRPr lang="uk-UA" sz="1800" dirty="0"/>
        </a:p>
      </dgm:t>
    </dgm:pt>
    <dgm:pt modelId="{AB80522F-A2A9-411F-BBA1-6D662196DA18}" type="parTrans" cxnId="{DD41D599-D72F-48F7-825D-45A93AB5D27E}">
      <dgm:prSet/>
      <dgm:spPr/>
      <dgm:t>
        <a:bodyPr/>
        <a:lstStyle/>
        <a:p>
          <a:endParaRPr lang="uk-UA"/>
        </a:p>
      </dgm:t>
    </dgm:pt>
    <dgm:pt modelId="{4CF9E3AD-0C10-486E-9910-1AE2F7791353}" type="sibTrans" cxnId="{DD41D599-D72F-48F7-825D-45A93AB5D27E}">
      <dgm:prSet/>
      <dgm:spPr/>
      <dgm:t>
        <a:bodyPr/>
        <a:lstStyle/>
        <a:p>
          <a:endParaRPr lang="uk-UA"/>
        </a:p>
      </dgm:t>
    </dgm:pt>
    <dgm:pt modelId="{2D4A43D1-9B6A-4D82-A066-B2B7371F012B}" type="pres">
      <dgm:prSet presAssocID="{AF7F2B86-7632-4A62-AB65-A1DD8BE98B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806187-3332-441E-8A17-DF369396BE82}" type="pres">
      <dgm:prSet presAssocID="{447EB905-ECDF-42E4-9FB2-4C59A2AA2B2B}" presName="parentLin" presStyleCnt="0"/>
      <dgm:spPr/>
    </dgm:pt>
    <dgm:pt modelId="{F877BBD4-E6DA-46E6-8FF0-B653199C905E}" type="pres">
      <dgm:prSet presAssocID="{447EB905-ECDF-42E4-9FB2-4C59A2AA2B2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E15319B-2513-44D8-A00C-FFCD22D24117}" type="pres">
      <dgm:prSet presAssocID="{447EB905-ECDF-42E4-9FB2-4C59A2AA2B2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100F0-7704-4808-A61E-84C87E95F3C1}" type="pres">
      <dgm:prSet presAssocID="{447EB905-ECDF-42E4-9FB2-4C59A2AA2B2B}" presName="negativeSpace" presStyleCnt="0"/>
      <dgm:spPr/>
    </dgm:pt>
    <dgm:pt modelId="{4058CCC7-76F3-4230-95C7-B91E4B74C5EB}" type="pres">
      <dgm:prSet presAssocID="{447EB905-ECDF-42E4-9FB2-4C59A2AA2B2B}" presName="childText" presStyleLbl="conFgAcc1" presStyleIdx="0" presStyleCnt="4">
        <dgm:presLayoutVars>
          <dgm:bulletEnabled val="1"/>
        </dgm:presLayoutVars>
      </dgm:prSet>
      <dgm:spPr/>
    </dgm:pt>
    <dgm:pt modelId="{55173D70-170F-4142-8C76-915C06453B25}" type="pres">
      <dgm:prSet presAssocID="{7A1E923C-556A-421A-B800-7C16542FD165}" presName="spaceBetweenRectangles" presStyleCnt="0"/>
      <dgm:spPr/>
    </dgm:pt>
    <dgm:pt modelId="{C52336F2-92F5-4233-9738-6F835E3D2036}" type="pres">
      <dgm:prSet presAssocID="{1506593F-AF89-4D5A-9D1F-FE0273286343}" presName="parentLin" presStyleCnt="0"/>
      <dgm:spPr/>
    </dgm:pt>
    <dgm:pt modelId="{D887BD34-1A28-4CB2-9F3B-800B3609C4E7}" type="pres">
      <dgm:prSet presAssocID="{1506593F-AF89-4D5A-9D1F-FE027328634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3BC022F-4DCC-4B1A-8BC3-CD39B8759601}" type="pres">
      <dgm:prSet presAssocID="{1506593F-AF89-4D5A-9D1F-FE027328634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7C0E4-F33E-41FC-A05F-341D20528665}" type="pres">
      <dgm:prSet presAssocID="{1506593F-AF89-4D5A-9D1F-FE0273286343}" presName="negativeSpace" presStyleCnt="0"/>
      <dgm:spPr/>
    </dgm:pt>
    <dgm:pt modelId="{B4E0280F-8A6D-46F8-A048-A6AE2CB1C847}" type="pres">
      <dgm:prSet presAssocID="{1506593F-AF89-4D5A-9D1F-FE0273286343}" presName="childText" presStyleLbl="conFgAcc1" presStyleIdx="1" presStyleCnt="4">
        <dgm:presLayoutVars>
          <dgm:bulletEnabled val="1"/>
        </dgm:presLayoutVars>
      </dgm:prSet>
      <dgm:spPr/>
    </dgm:pt>
    <dgm:pt modelId="{B2E329FF-CED2-4714-9923-74B376EE446F}" type="pres">
      <dgm:prSet presAssocID="{8A2646FC-BA0B-49B9-91A2-52883562681D}" presName="spaceBetweenRectangles" presStyleCnt="0"/>
      <dgm:spPr/>
    </dgm:pt>
    <dgm:pt modelId="{C351616C-0671-4953-884D-21AA6BBB26E0}" type="pres">
      <dgm:prSet presAssocID="{543119D6-2B6C-4916-B62B-A26AED632935}" presName="parentLin" presStyleCnt="0"/>
      <dgm:spPr/>
    </dgm:pt>
    <dgm:pt modelId="{F95B0A79-FA38-4588-93C4-637A103AD4B8}" type="pres">
      <dgm:prSet presAssocID="{543119D6-2B6C-4916-B62B-A26AED632935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4C424194-3960-46E6-AD28-5148A8E5CB73}" type="pres">
      <dgm:prSet presAssocID="{543119D6-2B6C-4916-B62B-A26AED63293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65FE7-B0E9-477E-BB3B-30D9600A9F26}" type="pres">
      <dgm:prSet presAssocID="{543119D6-2B6C-4916-B62B-A26AED632935}" presName="negativeSpace" presStyleCnt="0"/>
      <dgm:spPr/>
    </dgm:pt>
    <dgm:pt modelId="{A2332C61-8358-4E1A-B5B0-E8CA1F055993}" type="pres">
      <dgm:prSet presAssocID="{543119D6-2B6C-4916-B62B-A26AED632935}" presName="childText" presStyleLbl="conFgAcc1" presStyleIdx="2" presStyleCnt="4">
        <dgm:presLayoutVars>
          <dgm:bulletEnabled val="1"/>
        </dgm:presLayoutVars>
      </dgm:prSet>
      <dgm:spPr/>
    </dgm:pt>
    <dgm:pt modelId="{A701A706-AA67-4CBC-853D-4CDBC1278BBC}" type="pres">
      <dgm:prSet presAssocID="{3175EE63-953F-4B82-813B-28C0AB9FC14D}" presName="spaceBetweenRectangles" presStyleCnt="0"/>
      <dgm:spPr/>
    </dgm:pt>
    <dgm:pt modelId="{BF54D6E5-346E-432B-AE35-47892FA122BE}" type="pres">
      <dgm:prSet presAssocID="{98E6BFD1-6FE6-4759-ACA5-E2D5D6E391E5}" presName="parentLin" presStyleCnt="0"/>
      <dgm:spPr/>
    </dgm:pt>
    <dgm:pt modelId="{7757BF46-2B2A-4E25-834F-51192818D945}" type="pres">
      <dgm:prSet presAssocID="{98E6BFD1-6FE6-4759-ACA5-E2D5D6E391E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B3B9CE4-9CF2-4522-BF57-B99780FA9CBE}" type="pres">
      <dgm:prSet presAssocID="{98E6BFD1-6FE6-4759-ACA5-E2D5D6E391E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8F25CE-8442-408A-9A81-CD4E611F7807}" type="pres">
      <dgm:prSet presAssocID="{98E6BFD1-6FE6-4759-ACA5-E2D5D6E391E5}" presName="negativeSpace" presStyleCnt="0"/>
      <dgm:spPr/>
    </dgm:pt>
    <dgm:pt modelId="{9B6F638D-7A3C-4AA6-9707-C19B6013A08B}" type="pres">
      <dgm:prSet presAssocID="{98E6BFD1-6FE6-4759-ACA5-E2D5D6E391E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D28DF9C-9599-4C7E-9990-09523518FFEF}" type="presOf" srcId="{98E6BFD1-6FE6-4759-ACA5-E2D5D6E391E5}" destId="{7757BF46-2B2A-4E25-834F-51192818D945}" srcOrd="0" destOrd="0" presId="urn:microsoft.com/office/officeart/2005/8/layout/list1"/>
    <dgm:cxn modelId="{4017BE24-2001-4669-8692-1116D8D9E56B}" srcId="{AF7F2B86-7632-4A62-AB65-A1DD8BE98B84}" destId="{1506593F-AF89-4D5A-9D1F-FE0273286343}" srcOrd="1" destOrd="0" parTransId="{C5683DDC-B63D-448F-B445-8FABDA49EC39}" sibTransId="{8A2646FC-BA0B-49B9-91A2-52883562681D}"/>
    <dgm:cxn modelId="{0453D2FA-B51E-4632-B654-60B8D07D0095}" type="presOf" srcId="{447EB905-ECDF-42E4-9FB2-4C59A2AA2B2B}" destId="{DE15319B-2513-44D8-A00C-FFCD22D24117}" srcOrd="1" destOrd="0" presId="urn:microsoft.com/office/officeart/2005/8/layout/list1"/>
    <dgm:cxn modelId="{DD41D599-D72F-48F7-825D-45A93AB5D27E}" srcId="{AF7F2B86-7632-4A62-AB65-A1DD8BE98B84}" destId="{98E6BFD1-6FE6-4759-ACA5-E2D5D6E391E5}" srcOrd="3" destOrd="0" parTransId="{AB80522F-A2A9-411F-BBA1-6D662196DA18}" sibTransId="{4CF9E3AD-0C10-486E-9910-1AE2F7791353}"/>
    <dgm:cxn modelId="{06EB5771-FD3B-4C8F-9567-1948DC4D25E4}" type="presOf" srcId="{AF7F2B86-7632-4A62-AB65-A1DD8BE98B84}" destId="{2D4A43D1-9B6A-4D82-A066-B2B7371F012B}" srcOrd="0" destOrd="0" presId="urn:microsoft.com/office/officeart/2005/8/layout/list1"/>
    <dgm:cxn modelId="{7B877F0B-7E12-460A-9934-F31A8CDDD9E4}" type="presOf" srcId="{98E6BFD1-6FE6-4759-ACA5-E2D5D6E391E5}" destId="{8B3B9CE4-9CF2-4522-BF57-B99780FA9CBE}" srcOrd="1" destOrd="0" presId="urn:microsoft.com/office/officeart/2005/8/layout/list1"/>
    <dgm:cxn modelId="{352D9D20-1B72-4CDC-AB5E-B9976BA7FB40}" type="presOf" srcId="{543119D6-2B6C-4916-B62B-A26AED632935}" destId="{4C424194-3960-46E6-AD28-5148A8E5CB73}" srcOrd="1" destOrd="0" presId="urn:microsoft.com/office/officeart/2005/8/layout/list1"/>
    <dgm:cxn modelId="{5EC6720B-7F14-4463-B769-96346C49F015}" type="presOf" srcId="{1506593F-AF89-4D5A-9D1F-FE0273286343}" destId="{23BC022F-4DCC-4B1A-8BC3-CD39B8759601}" srcOrd="1" destOrd="0" presId="urn:microsoft.com/office/officeart/2005/8/layout/list1"/>
    <dgm:cxn modelId="{F1A8FCB7-4A60-4CBC-B855-7468933BF735}" srcId="{AF7F2B86-7632-4A62-AB65-A1DD8BE98B84}" destId="{447EB905-ECDF-42E4-9FB2-4C59A2AA2B2B}" srcOrd="0" destOrd="0" parTransId="{8C7BF418-D4F0-4F69-BA3C-14E581C2965D}" sibTransId="{7A1E923C-556A-421A-B800-7C16542FD165}"/>
    <dgm:cxn modelId="{E8D9627D-C3C5-4E43-9240-562E1AEDC6CB}" type="presOf" srcId="{543119D6-2B6C-4916-B62B-A26AED632935}" destId="{F95B0A79-FA38-4588-93C4-637A103AD4B8}" srcOrd="0" destOrd="0" presId="urn:microsoft.com/office/officeart/2005/8/layout/list1"/>
    <dgm:cxn modelId="{7301E56A-DF76-4D75-B966-2B327B17CA72}" type="presOf" srcId="{1506593F-AF89-4D5A-9D1F-FE0273286343}" destId="{D887BD34-1A28-4CB2-9F3B-800B3609C4E7}" srcOrd="0" destOrd="0" presId="urn:microsoft.com/office/officeart/2005/8/layout/list1"/>
    <dgm:cxn modelId="{CB1B7628-20D9-4EAE-8B42-3D01183B803D}" type="presOf" srcId="{447EB905-ECDF-42E4-9FB2-4C59A2AA2B2B}" destId="{F877BBD4-E6DA-46E6-8FF0-B653199C905E}" srcOrd="0" destOrd="0" presId="urn:microsoft.com/office/officeart/2005/8/layout/list1"/>
    <dgm:cxn modelId="{197D9D4E-9A1C-4969-81C6-614C39C72351}" srcId="{AF7F2B86-7632-4A62-AB65-A1DD8BE98B84}" destId="{543119D6-2B6C-4916-B62B-A26AED632935}" srcOrd="2" destOrd="0" parTransId="{DEB816E5-5FC9-4612-BFE1-5B47E2EEA5F8}" sibTransId="{3175EE63-953F-4B82-813B-28C0AB9FC14D}"/>
    <dgm:cxn modelId="{B81D16B4-2502-4A75-9DC4-D3922780CAB4}" type="presParOf" srcId="{2D4A43D1-9B6A-4D82-A066-B2B7371F012B}" destId="{6D806187-3332-441E-8A17-DF369396BE82}" srcOrd="0" destOrd="0" presId="urn:microsoft.com/office/officeart/2005/8/layout/list1"/>
    <dgm:cxn modelId="{FBA93EE1-8BF3-44FC-904A-27CA665716E8}" type="presParOf" srcId="{6D806187-3332-441E-8A17-DF369396BE82}" destId="{F877BBD4-E6DA-46E6-8FF0-B653199C905E}" srcOrd="0" destOrd="0" presId="urn:microsoft.com/office/officeart/2005/8/layout/list1"/>
    <dgm:cxn modelId="{60C580FA-DBF6-4393-B996-3EE173098D5D}" type="presParOf" srcId="{6D806187-3332-441E-8A17-DF369396BE82}" destId="{DE15319B-2513-44D8-A00C-FFCD22D24117}" srcOrd="1" destOrd="0" presId="urn:microsoft.com/office/officeart/2005/8/layout/list1"/>
    <dgm:cxn modelId="{182287E8-B542-4ACF-93DC-97AC61480307}" type="presParOf" srcId="{2D4A43D1-9B6A-4D82-A066-B2B7371F012B}" destId="{EB1100F0-7704-4808-A61E-84C87E95F3C1}" srcOrd="1" destOrd="0" presId="urn:microsoft.com/office/officeart/2005/8/layout/list1"/>
    <dgm:cxn modelId="{B25629B2-2054-4DA6-B6AE-0E769C92B8FE}" type="presParOf" srcId="{2D4A43D1-9B6A-4D82-A066-B2B7371F012B}" destId="{4058CCC7-76F3-4230-95C7-B91E4B74C5EB}" srcOrd="2" destOrd="0" presId="urn:microsoft.com/office/officeart/2005/8/layout/list1"/>
    <dgm:cxn modelId="{A04C37A4-B734-4F29-BF59-029015ACFB52}" type="presParOf" srcId="{2D4A43D1-9B6A-4D82-A066-B2B7371F012B}" destId="{55173D70-170F-4142-8C76-915C06453B25}" srcOrd="3" destOrd="0" presId="urn:microsoft.com/office/officeart/2005/8/layout/list1"/>
    <dgm:cxn modelId="{3C119A41-1F08-4F98-BE7D-88935CF47042}" type="presParOf" srcId="{2D4A43D1-9B6A-4D82-A066-B2B7371F012B}" destId="{C52336F2-92F5-4233-9738-6F835E3D2036}" srcOrd="4" destOrd="0" presId="urn:microsoft.com/office/officeart/2005/8/layout/list1"/>
    <dgm:cxn modelId="{DA80FC9B-CF95-4D9D-B9E3-4215950F68FD}" type="presParOf" srcId="{C52336F2-92F5-4233-9738-6F835E3D2036}" destId="{D887BD34-1A28-4CB2-9F3B-800B3609C4E7}" srcOrd="0" destOrd="0" presId="urn:microsoft.com/office/officeart/2005/8/layout/list1"/>
    <dgm:cxn modelId="{74AB3453-4CE0-4DFD-8323-8E2EE8620B19}" type="presParOf" srcId="{C52336F2-92F5-4233-9738-6F835E3D2036}" destId="{23BC022F-4DCC-4B1A-8BC3-CD39B8759601}" srcOrd="1" destOrd="0" presId="urn:microsoft.com/office/officeart/2005/8/layout/list1"/>
    <dgm:cxn modelId="{EF61B8A8-AF02-46F9-9754-1A0D4240CDA8}" type="presParOf" srcId="{2D4A43D1-9B6A-4D82-A066-B2B7371F012B}" destId="{7AC7C0E4-F33E-41FC-A05F-341D20528665}" srcOrd="5" destOrd="0" presId="urn:microsoft.com/office/officeart/2005/8/layout/list1"/>
    <dgm:cxn modelId="{9EC44C71-AE89-407B-B7A7-0B02BFFDFE25}" type="presParOf" srcId="{2D4A43D1-9B6A-4D82-A066-B2B7371F012B}" destId="{B4E0280F-8A6D-46F8-A048-A6AE2CB1C847}" srcOrd="6" destOrd="0" presId="urn:microsoft.com/office/officeart/2005/8/layout/list1"/>
    <dgm:cxn modelId="{A0C51015-1166-490D-AB9F-938DBC29F41F}" type="presParOf" srcId="{2D4A43D1-9B6A-4D82-A066-B2B7371F012B}" destId="{B2E329FF-CED2-4714-9923-74B376EE446F}" srcOrd="7" destOrd="0" presId="urn:microsoft.com/office/officeart/2005/8/layout/list1"/>
    <dgm:cxn modelId="{97FE36EE-8395-4171-9F01-78A0BE865C48}" type="presParOf" srcId="{2D4A43D1-9B6A-4D82-A066-B2B7371F012B}" destId="{C351616C-0671-4953-884D-21AA6BBB26E0}" srcOrd="8" destOrd="0" presId="urn:microsoft.com/office/officeart/2005/8/layout/list1"/>
    <dgm:cxn modelId="{47A9483E-33E1-4A44-97C1-30D4B66A26C8}" type="presParOf" srcId="{C351616C-0671-4953-884D-21AA6BBB26E0}" destId="{F95B0A79-FA38-4588-93C4-637A103AD4B8}" srcOrd="0" destOrd="0" presId="urn:microsoft.com/office/officeart/2005/8/layout/list1"/>
    <dgm:cxn modelId="{411EEB75-6B68-4D75-9289-F6AA847167CA}" type="presParOf" srcId="{C351616C-0671-4953-884D-21AA6BBB26E0}" destId="{4C424194-3960-46E6-AD28-5148A8E5CB73}" srcOrd="1" destOrd="0" presId="urn:microsoft.com/office/officeart/2005/8/layout/list1"/>
    <dgm:cxn modelId="{FC04A908-574B-4059-9F73-11BC7707D6B6}" type="presParOf" srcId="{2D4A43D1-9B6A-4D82-A066-B2B7371F012B}" destId="{38A65FE7-B0E9-477E-BB3B-30D9600A9F26}" srcOrd="9" destOrd="0" presId="urn:microsoft.com/office/officeart/2005/8/layout/list1"/>
    <dgm:cxn modelId="{3FDA6862-324C-4586-B260-F5FADC5BF0BE}" type="presParOf" srcId="{2D4A43D1-9B6A-4D82-A066-B2B7371F012B}" destId="{A2332C61-8358-4E1A-B5B0-E8CA1F055993}" srcOrd="10" destOrd="0" presId="urn:microsoft.com/office/officeart/2005/8/layout/list1"/>
    <dgm:cxn modelId="{EF1B3E71-D20A-4B70-A61F-816DD92A47DD}" type="presParOf" srcId="{2D4A43D1-9B6A-4D82-A066-B2B7371F012B}" destId="{A701A706-AA67-4CBC-853D-4CDBC1278BBC}" srcOrd="11" destOrd="0" presId="urn:microsoft.com/office/officeart/2005/8/layout/list1"/>
    <dgm:cxn modelId="{BC7A36D7-A3C3-4108-86DF-EC1550784D99}" type="presParOf" srcId="{2D4A43D1-9B6A-4D82-A066-B2B7371F012B}" destId="{BF54D6E5-346E-432B-AE35-47892FA122BE}" srcOrd="12" destOrd="0" presId="urn:microsoft.com/office/officeart/2005/8/layout/list1"/>
    <dgm:cxn modelId="{D405D518-1A6B-4F1A-900D-E9F87826A59D}" type="presParOf" srcId="{BF54D6E5-346E-432B-AE35-47892FA122BE}" destId="{7757BF46-2B2A-4E25-834F-51192818D945}" srcOrd="0" destOrd="0" presId="urn:microsoft.com/office/officeart/2005/8/layout/list1"/>
    <dgm:cxn modelId="{CF2A0A8A-749F-4FBB-9ED8-FDD17E926D7C}" type="presParOf" srcId="{BF54D6E5-346E-432B-AE35-47892FA122BE}" destId="{8B3B9CE4-9CF2-4522-BF57-B99780FA9CBE}" srcOrd="1" destOrd="0" presId="urn:microsoft.com/office/officeart/2005/8/layout/list1"/>
    <dgm:cxn modelId="{C2028011-BE16-40B1-975F-C04FD78D9238}" type="presParOf" srcId="{2D4A43D1-9B6A-4D82-A066-B2B7371F012B}" destId="{8B8F25CE-8442-408A-9A81-CD4E611F7807}" srcOrd="13" destOrd="0" presId="urn:microsoft.com/office/officeart/2005/8/layout/list1"/>
    <dgm:cxn modelId="{73C01392-5849-4CAB-8E32-A455FAB99747}" type="presParOf" srcId="{2D4A43D1-9B6A-4D82-A066-B2B7371F012B}" destId="{9B6F638D-7A3C-4AA6-9707-C19B6013A08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67FCEA-3DA6-4EDA-964C-83DECE101CF3}">
      <dsp:nvSpPr>
        <dsp:cNvPr id="0" name=""/>
        <dsp:cNvSpPr/>
      </dsp:nvSpPr>
      <dsp:spPr>
        <a:xfrm rot="10800000">
          <a:off x="2051241" y="369"/>
          <a:ext cx="7394204" cy="75516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007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прищепити загальноприйнятні моральні норми і правила поведінки у соціумі. Тобто сприятиме ефективній соціалізації дитини, що особливо важливо під час дистанційного навчання;</a:t>
          </a:r>
          <a:endParaRPr lang="ru-RU" sz="1800" kern="1200" dirty="0"/>
        </a:p>
      </dsp:txBody>
      <dsp:txXfrm rot="10800000">
        <a:off x="2051241" y="369"/>
        <a:ext cx="7394204" cy="755164"/>
      </dsp:txXfrm>
    </dsp:sp>
    <dsp:sp modelId="{1869ED2A-FCA7-4431-AA76-6A2956963DEF}">
      <dsp:nvSpPr>
        <dsp:cNvPr id="0" name=""/>
        <dsp:cNvSpPr/>
      </dsp:nvSpPr>
      <dsp:spPr>
        <a:xfrm>
          <a:off x="1673658" y="369"/>
          <a:ext cx="755164" cy="75516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67FCEA-3DA6-4EDA-964C-83DECE101CF3}">
      <dsp:nvSpPr>
        <dsp:cNvPr id="0" name=""/>
        <dsp:cNvSpPr/>
      </dsp:nvSpPr>
      <dsp:spPr>
        <a:xfrm rot="10800000">
          <a:off x="2093249" y="0"/>
          <a:ext cx="7353665" cy="77343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063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позитивно впливає на здатність дитини фантазувати, сприяє розвитку творчого мислення та уяви, розкриває внутрішній світ дитини;</a:t>
          </a:r>
          <a:endParaRPr lang="ru-RU" sz="1800" kern="1200" dirty="0"/>
        </a:p>
      </dsp:txBody>
      <dsp:txXfrm rot="10800000">
        <a:off x="2093249" y="0"/>
        <a:ext cx="7353665" cy="773434"/>
      </dsp:txXfrm>
    </dsp:sp>
    <dsp:sp modelId="{1869ED2A-FCA7-4431-AA76-6A2956963DEF}">
      <dsp:nvSpPr>
        <dsp:cNvPr id="0" name=""/>
        <dsp:cNvSpPr/>
      </dsp:nvSpPr>
      <dsp:spPr>
        <a:xfrm>
          <a:off x="1658880" y="378"/>
          <a:ext cx="773434" cy="77343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67FCEA-3DA6-4EDA-964C-83DECE101CF3}">
      <dsp:nvSpPr>
        <dsp:cNvPr id="0" name=""/>
        <dsp:cNvSpPr/>
      </dsp:nvSpPr>
      <dsp:spPr>
        <a:xfrm rot="10800000">
          <a:off x="2064980" y="383"/>
          <a:ext cx="7418527" cy="7856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434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подолати власні страхи, надмірну тривожність, пропрацювати ті індивідуальні особливості які порушують гармонійний розвиток дошкільника;</a:t>
          </a:r>
          <a:endParaRPr lang="ru-RU" sz="1800" kern="1200" dirty="0"/>
        </a:p>
      </dsp:txBody>
      <dsp:txXfrm rot="10800000">
        <a:off x="2064980" y="383"/>
        <a:ext cx="7418527" cy="785615"/>
      </dsp:txXfrm>
    </dsp:sp>
    <dsp:sp modelId="{1869ED2A-FCA7-4431-AA76-6A2956963DEF}">
      <dsp:nvSpPr>
        <dsp:cNvPr id="0" name=""/>
        <dsp:cNvSpPr/>
      </dsp:nvSpPr>
      <dsp:spPr>
        <a:xfrm>
          <a:off x="1672172" y="383"/>
          <a:ext cx="785615" cy="78561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67FCEA-3DA6-4EDA-964C-83DECE101CF3}">
      <dsp:nvSpPr>
        <dsp:cNvPr id="0" name=""/>
        <dsp:cNvSpPr/>
      </dsp:nvSpPr>
      <dsp:spPr>
        <a:xfrm rot="10800000">
          <a:off x="2104677" y="0"/>
          <a:ext cx="7353665" cy="7559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332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/>
            <a:t>виховати культуру мовного спілкування та підвищити рівень розумового, естетичного і емоційного розвитку.</a:t>
          </a:r>
          <a:endParaRPr lang="ru-RU" sz="1800" kern="1200" dirty="0"/>
        </a:p>
      </dsp:txBody>
      <dsp:txXfrm rot="10800000">
        <a:off x="2104677" y="0"/>
        <a:ext cx="7353665" cy="755903"/>
      </dsp:txXfrm>
    </dsp:sp>
    <dsp:sp modelId="{1869ED2A-FCA7-4431-AA76-6A2956963DEF}">
      <dsp:nvSpPr>
        <dsp:cNvPr id="0" name=""/>
        <dsp:cNvSpPr/>
      </dsp:nvSpPr>
      <dsp:spPr>
        <a:xfrm>
          <a:off x="1663263" y="0"/>
          <a:ext cx="755903" cy="75590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58CCC7-76F3-4230-95C7-B91E4B74C5EB}">
      <dsp:nvSpPr>
        <dsp:cNvPr id="0" name=""/>
        <dsp:cNvSpPr/>
      </dsp:nvSpPr>
      <dsp:spPr>
        <a:xfrm>
          <a:off x="0" y="347020"/>
          <a:ext cx="662025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15319B-2513-44D8-A00C-FFCD22D24117}">
      <dsp:nvSpPr>
        <dsp:cNvPr id="0" name=""/>
        <dsp:cNvSpPr/>
      </dsp:nvSpPr>
      <dsp:spPr>
        <a:xfrm>
          <a:off x="331012" y="7539"/>
          <a:ext cx="4634179" cy="678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161" tIns="0" rIns="17516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>
              <a:ln/>
            </a:rPr>
            <a:t>Донести до дітей базові життєві цінності</a:t>
          </a:r>
          <a:endParaRPr lang="uk-UA" sz="2800" kern="1200" dirty="0">
            <a:ln/>
          </a:endParaRPr>
        </a:p>
      </dsp:txBody>
      <dsp:txXfrm>
        <a:off x="331012" y="7539"/>
        <a:ext cx="4634179" cy="678960"/>
      </dsp:txXfrm>
    </dsp:sp>
    <dsp:sp modelId="{B4E0280F-8A6D-46F8-A048-A6AE2CB1C847}">
      <dsp:nvSpPr>
        <dsp:cNvPr id="0" name=""/>
        <dsp:cNvSpPr/>
      </dsp:nvSpPr>
      <dsp:spPr>
        <a:xfrm>
          <a:off x="0" y="1390300"/>
          <a:ext cx="662025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BC022F-4DCC-4B1A-8BC3-CD39B8759601}">
      <dsp:nvSpPr>
        <dsp:cNvPr id="0" name=""/>
        <dsp:cNvSpPr/>
      </dsp:nvSpPr>
      <dsp:spPr>
        <a:xfrm>
          <a:off x="331012" y="1050819"/>
          <a:ext cx="4634179" cy="6789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161" tIns="0" rIns="17516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>
              <a:ln/>
            </a:rPr>
            <a:t>Принцип життєвої сили</a:t>
          </a:r>
          <a:endParaRPr lang="uk-UA" sz="2800" kern="1200" dirty="0">
            <a:ln/>
          </a:endParaRPr>
        </a:p>
      </dsp:txBody>
      <dsp:txXfrm>
        <a:off x="331012" y="1050819"/>
        <a:ext cx="4634179" cy="678960"/>
      </dsp:txXfrm>
    </dsp:sp>
    <dsp:sp modelId="{A2332C61-8358-4E1A-B5B0-E8CA1F055993}">
      <dsp:nvSpPr>
        <dsp:cNvPr id="0" name=""/>
        <dsp:cNvSpPr/>
      </dsp:nvSpPr>
      <dsp:spPr>
        <a:xfrm>
          <a:off x="0" y="2433580"/>
          <a:ext cx="662025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424194-3960-46E6-AD28-5148A8E5CB73}">
      <dsp:nvSpPr>
        <dsp:cNvPr id="0" name=""/>
        <dsp:cNvSpPr/>
      </dsp:nvSpPr>
      <dsp:spPr>
        <a:xfrm>
          <a:off x="331012" y="2094100"/>
          <a:ext cx="4634179" cy="6789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161" tIns="0" rIns="17516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>
              <a:ln/>
            </a:rPr>
            <a:t>Принцип багатогранності</a:t>
          </a:r>
          <a:endParaRPr lang="uk-UA" sz="2800" kern="1200" dirty="0">
            <a:ln/>
          </a:endParaRPr>
        </a:p>
      </dsp:txBody>
      <dsp:txXfrm>
        <a:off x="331012" y="2094100"/>
        <a:ext cx="4634179" cy="678960"/>
      </dsp:txXfrm>
    </dsp:sp>
    <dsp:sp modelId="{9B6F638D-7A3C-4AA6-9707-C19B6013A08B}">
      <dsp:nvSpPr>
        <dsp:cNvPr id="0" name=""/>
        <dsp:cNvSpPr/>
      </dsp:nvSpPr>
      <dsp:spPr>
        <a:xfrm>
          <a:off x="0" y="3476860"/>
          <a:ext cx="6620255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3B9CE4-9CF2-4522-BF57-B99780FA9CBE}">
      <dsp:nvSpPr>
        <dsp:cNvPr id="0" name=""/>
        <dsp:cNvSpPr/>
      </dsp:nvSpPr>
      <dsp:spPr>
        <a:xfrm>
          <a:off x="331012" y="3137380"/>
          <a:ext cx="4634179" cy="678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161" tIns="0" rIns="175161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800" kern="1200" smtClean="0">
            <a:ln/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smtClean="0">
              <a:ln/>
            </a:rPr>
            <a:t>Зв’язок між реальностями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>
        <a:off x="331012" y="3137380"/>
        <a:ext cx="4634179" cy="678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11F92-E04C-403D-A475-2304FBB74678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55D60-2F08-49B4-A9CB-D45055814B45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96302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67A6B-9731-4AA7-A798-5E412B4356AE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5DBA5-6F42-4308-A6F9-49ED82423473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261161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BB207-DB20-48E0-A4B6-6F829E8AAEDF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CBF5B-F96A-46F2-8B53-470DCD102FA3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3176727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9C760-D6CC-42AA-91B5-542F418C5E69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B9927-5125-4BF6-AEF9-4CB1DB1A5BDC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3962655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9338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9338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92F01-8F94-4E50-BD46-A5B14DF52721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8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36F8B-935C-4B82-AAAB-7404F26A3D43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425208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D365B-B4FD-4ECC-A015-4E35C7DA9694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4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022E5-13DD-4B6E-8D12-47849D12DB5E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121478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EF5D5-4AC2-43B0-9F56-BCEE323E90D2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3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4108D-EA62-482F-AA98-7D1D61392CE8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179376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01FEB-81B2-43CA-AF1C-0A742CBF818A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9853A-4F68-469E-8679-3049FB312744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208561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5ABA0-4D72-4C14-B499-46F64BA0D102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6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60D87-43C6-481C-AE58-3FE3626D5DE0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38029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84892-EFFB-496E-BCBB-4D942A5B85F7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A1D0B-D673-43E0-8684-9B599DBA854E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418778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842F-7B7E-4E1B-8219-CCB804571638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E0F41-F469-46BD-8BEF-94BB68833A24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375791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 smtClean="0"/>
              <a:t>Зразок тексту</a:t>
            </a:r>
          </a:p>
          <a:p>
            <a:pPr lvl="1"/>
            <a:r>
              <a:rPr lang="uk-UA" altLang="uk-UA" smtClean="0"/>
              <a:t>Другий рівень</a:t>
            </a:r>
          </a:p>
          <a:p>
            <a:pPr lvl="2"/>
            <a:r>
              <a:rPr lang="uk-UA" altLang="uk-UA" smtClean="0"/>
              <a:t>Третій рівень</a:t>
            </a:r>
          </a:p>
          <a:p>
            <a:pPr lvl="3"/>
            <a:r>
              <a:rPr lang="uk-UA" altLang="uk-UA" smtClean="0"/>
              <a:t>Четвертий рівень</a:t>
            </a:r>
          </a:p>
          <a:p>
            <a:pPr lvl="4"/>
            <a:r>
              <a:rPr lang="uk-UA" altLang="uk-UA" smtClean="0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DF8D36-D758-4D43-9B99-4B18C16F530A}" type="datetimeFigureOut">
              <a:rPr lang="uk-UA"/>
              <a:pPr>
                <a:defRPr/>
              </a:pPr>
              <a:t>24.03.2025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D8C8C08-A917-416C-9755-967D57A60AD5}" type="slidenum">
              <a:rPr lang="uk-UA" altLang="uk-UA"/>
              <a:pPr/>
              <a:t>‹#›</a:t>
            </a:fld>
            <a:endParaRPr lang="uk-UA" altLang="uk-UA"/>
          </a:p>
        </p:txBody>
      </p:sp>
    </p:spTree>
    <p:extLst>
      <p:ext uri="{BB962C8B-B14F-4D97-AF65-F5344CB8AC3E}">
        <p14:creationId xmlns="" xmlns:p14="http://schemas.microsoft.com/office/powerpoint/2010/main" val="115620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5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презентація_Лариси_8_березня\шаблон колобок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ctrTitle"/>
          </p:nvPr>
        </p:nvSpPr>
        <p:spPr>
          <a:xfrm>
            <a:off x="1524000" y="2516189"/>
            <a:ext cx="7772400" cy="1470025"/>
          </a:xfrm>
        </p:spPr>
        <p:txBody>
          <a:bodyPr/>
          <a:lstStyle/>
          <a:p>
            <a:r>
              <a:rPr lang="uk-UA" altLang="uk-UA" sz="4800" b="1" i="1" dirty="0" err="1" smtClean="0">
                <a:solidFill>
                  <a:srgbClr val="C00000"/>
                </a:solidFill>
              </a:rPr>
              <a:t>Казкотерапія</a:t>
            </a:r>
            <a:r>
              <a:rPr lang="uk-UA" altLang="uk-UA" sz="4800" b="1" i="1" dirty="0" smtClean="0">
                <a:solidFill>
                  <a:srgbClr val="C00000"/>
                </a:solidFill>
              </a:rPr>
              <a:t>, як засіб всебічного розвитку дітей дошкільного віку</a:t>
            </a:r>
            <a:endParaRPr lang="uk-UA" altLang="uk-UA" sz="4800" b="1" i="1" dirty="0">
              <a:solidFill>
                <a:srgbClr val="C00000"/>
              </a:solidFill>
            </a:endParaRPr>
          </a:p>
        </p:txBody>
      </p:sp>
      <p:sp>
        <p:nvSpPr>
          <p:cNvPr id="4100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651500" y="5410200"/>
            <a:ext cx="6529018" cy="1549400"/>
          </a:xfrm>
        </p:spPr>
        <p:txBody>
          <a:bodyPr/>
          <a:lstStyle/>
          <a:p>
            <a:pPr algn="l"/>
            <a:r>
              <a:rPr lang="uk-UA" altLang="uk-UA" sz="2000" b="1" dirty="0" smtClean="0">
                <a:solidFill>
                  <a:srgbClr val="002060"/>
                </a:solidFill>
              </a:rPr>
              <a:t>Підготувала вихователь комунального закладу </a:t>
            </a:r>
            <a:r>
              <a:rPr lang="ru-RU" altLang="uk-UA" sz="2000" b="1" dirty="0" smtClean="0">
                <a:solidFill>
                  <a:srgbClr val="002060"/>
                </a:solidFill>
              </a:rPr>
              <a:t>«</a:t>
            </a:r>
            <a:r>
              <a:rPr lang="uk-UA" altLang="uk-UA" sz="2000" b="1" dirty="0" err="1" smtClean="0">
                <a:solidFill>
                  <a:srgbClr val="002060"/>
                </a:solidFill>
              </a:rPr>
              <a:t>Лозівський</a:t>
            </a:r>
            <a:r>
              <a:rPr lang="uk-UA" altLang="uk-UA" sz="2000" b="1" dirty="0" smtClean="0">
                <a:solidFill>
                  <a:srgbClr val="002060"/>
                </a:solidFill>
              </a:rPr>
              <a:t> заклад дошкільної освіти (ясла-садок) № 5</a:t>
            </a:r>
            <a:r>
              <a:rPr lang="ru-RU" altLang="uk-UA" sz="2000" b="1" dirty="0" smtClean="0">
                <a:solidFill>
                  <a:srgbClr val="002060"/>
                </a:solidFill>
              </a:rPr>
              <a:t>»</a:t>
            </a:r>
            <a:r>
              <a:rPr lang="uk-UA" altLang="uk-UA" sz="2000" b="1" dirty="0" smtClean="0">
                <a:solidFill>
                  <a:srgbClr val="002060"/>
                </a:solidFill>
              </a:rPr>
              <a:t> </a:t>
            </a:r>
            <a:r>
              <a:rPr lang="uk-UA" altLang="uk-UA" sz="2000" b="1" dirty="0" err="1" smtClean="0">
                <a:solidFill>
                  <a:srgbClr val="002060"/>
                </a:solidFill>
              </a:rPr>
              <a:t>Лозівської</a:t>
            </a:r>
            <a:r>
              <a:rPr lang="uk-UA" altLang="uk-UA" sz="2000" b="1" dirty="0" smtClean="0">
                <a:solidFill>
                  <a:srgbClr val="002060"/>
                </a:solidFill>
              </a:rPr>
              <a:t> міської ради Харківської області       Даниленко В.І.</a:t>
            </a:r>
          </a:p>
        </p:txBody>
      </p:sp>
    </p:spTree>
    <p:extLst>
      <p:ext uri="{BB962C8B-B14F-4D97-AF65-F5344CB8AC3E}">
        <p14:creationId xmlns="" xmlns:p14="http://schemas.microsoft.com/office/powerpoint/2010/main" val="6186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eacher\Desktop\презентація на казк кременець\будинок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5123" name="Прямокутник 3"/>
          <p:cNvSpPr>
            <a:spLocks noChangeArrowheads="1"/>
          </p:cNvSpPr>
          <p:nvPr/>
        </p:nvSpPr>
        <p:spPr bwMode="auto">
          <a:xfrm>
            <a:off x="2816352" y="2581276"/>
            <a:ext cx="651052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2800" b="1" dirty="0">
                <a:solidFill>
                  <a:srgbClr val="00B050"/>
                </a:solidFill>
              </a:rPr>
              <a:t>МАЛЮК ІЗ КАЗКОЮ ЗРОСТА МУДРІШИМ,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2800" b="1" dirty="0">
                <a:solidFill>
                  <a:srgbClr val="00B050"/>
                </a:solidFill>
              </a:rPr>
              <a:t>А СВІТ НАВКОЛО СТАНЕ ЩЕ ДОБРІШИМ, БО ТОЙ, ХТО У ДИТИНСТВІ КАЗКУ ЛЮБИТЬ, </a:t>
            </a:r>
            <a:endParaRPr lang="ru-RU" altLang="uk-UA" sz="2800" b="1" dirty="0" smtClean="0">
              <a:solidFill>
                <a:srgbClr val="00B05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uk-UA" sz="2800" b="1" dirty="0" smtClean="0">
                <a:solidFill>
                  <a:srgbClr val="00B050"/>
                </a:solidFill>
              </a:rPr>
              <a:t>ТОЙ </a:t>
            </a:r>
            <a:r>
              <a:rPr lang="ru-RU" altLang="uk-UA" sz="2800" b="1" dirty="0">
                <a:solidFill>
                  <a:srgbClr val="00B050"/>
                </a:solidFill>
              </a:rPr>
              <a:t>У ЖИТТІ НІКОЛИ ЗЛИМ НЕ БУДЕ!</a:t>
            </a:r>
          </a:p>
        </p:txBody>
      </p:sp>
      <p:pic>
        <p:nvPicPr>
          <p:cNvPr id="1027" name="Picture 3" descr="C:\Users\Teacher\Desktop\презентація на казк кременець\казкотер матеріали з дом комп\лисич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4002" y="3907347"/>
            <a:ext cx="1743075" cy="2619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eacher\Desktop\презентація на казк кременець\казкотер матеріали з дом комп\вовк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266" y="3831148"/>
            <a:ext cx="1685925" cy="271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152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7" y="0"/>
            <a:ext cx="12193057" cy="6950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2593974" y="517885"/>
            <a:ext cx="66024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Актуальність проблеми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2224" y="1511808"/>
            <a:ext cx="8339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767840" y="1085088"/>
            <a:ext cx="7973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uk-UA" dirty="0" smtClean="0"/>
              <a:t>     </a:t>
            </a:r>
            <a:r>
              <a:rPr lang="uk-UA" dirty="0" smtClean="0">
                <a:solidFill>
                  <a:schemeClr val="tx2"/>
                </a:solidFill>
              </a:rPr>
              <a:t>Всебічний розвиток дитини стає все більш актуальною проблемою в нашому суспільстві. Саме тому  я обрала </a:t>
            </a:r>
            <a:r>
              <a:rPr lang="uk-UA" dirty="0" err="1" smtClean="0">
                <a:solidFill>
                  <a:schemeClr val="tx2"/>
                </a:solidFill>
              </a:rPr>
              <a:t>казкотерапію</a:t>
            </a:r>
            <a:r>
              <a:rPr lang="uk-UA" dirty="0" smtClean="0">
                <a:solidFill>
                  <a:schemeClr val="tx2"/>
                </a:solidFill>
              </a:rPr>
              <a:t> як метод, який допоможе розвинути властивості особистості дитини своєчасно та гармонійно, а саме: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21920" y="2109217"/>
          <a:ext cx="11119104" cy="755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109728" y="2932177"/>
          <a:ext cx="11058144" cy="774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85344" y="3761233"/>
          <a:ext cx="11155680" cy="78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121920" y="4608577"/>
          <a:ext cx="11058144" cy="755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94560" y="5510784"/>
            <a:ext cx="7632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tx2"/>
                </a:solidFill>
              </a:rPr>
              <a:t>   </a:t>
            </a:r>
            <a:r>
              <a:rPr lang="uk-UA" dirty="0" err="1" smtClean="0">
                <a:solidFill>
                  <a:schemeClr val="tx2"/>
                </a:solidFill>
              </a:rPr>
              <a:t>Казкотерапія</a:t>
            </a:r>
            <a:r>
              <a:rPr lang="uk-UA" dirty="0" smtClean="0">
                <a:solidFill>
                  <a:schemeClr val="tx2"/>
                </a:solidFill>
              </a:rPr>
              <a:t> зорієнтована саме на дітей дошкільного віку тому, що вони ще не здатні оцінити події в реальному житті та проаналізувати їх для прийняття самостійних рішень. 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Содержимое 13"/>
          <p:cNvSpPr>
            <a:spLocks noGrp="1"/>
          </p:cNvSpPr>
          <p:nvPr>
            <p:ph sz="half" idx="1"/>
          </p:nvPr>
        </p:nvSpPr>
        <p:spPr>
          <a:xfrm>
            <a:off x="1981200" y="1228726"/>
            <a:ext cx="4038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uk-UA" altLang="uk-UA" smtClean="0"/>
              <a:t>       </a:t>
            </a:r>
            <a:endParaRPr lang="ru-RU" altLang="uk-UA" smtClean="0"/>
          </a:p>
        </p:txBody>
      </p:sp>
      <p:pic>
        <p:nvPicPr>
          <p:cNvPr id="9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3" cstate="print"/>
          <a:srcRect l="21485" t="7376" r="18834" b="4669"/>
          <a:stretch>
            <a:fillRect/>
          </a:stretch>
        </p:blipFill>
        <p:spPr bwMode="auto">
          <a:xfrm rot="5400000">
            <a:off x="7151425" y="1392074"/>
            <a:ext cx="4885901" cy="34119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724847" y="849579"/>
            <a:ext cx="6290101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      </a:t>
            </a:r>
            <a:r>
              <a:rPr lang="uk-UA" i="1" dirty="0" smtClean="0"/>
              <a:t>Для більш плідної та ефективної роботи з даної теми пройшла спеціалізований курс ХАНО за темою </a:t>
            </a:r>
            <a:r>
              <a:rPr lang="uk-UA" i="1" dirty="0" err="1" smtClean="0"/>
              <a:t>“Шляхи</a:t>
            </a:r>
            <a:r>
              <a:rPr lang="uk-UA" i="1" dirty="0" smtClean="0"/>
              <a:t> залучення дітей раннього та дошкільного віку до проведення часу з </a:t>
            </a:r>
            <a:r>
              <a:rPr lang="uk-UA" i="1" dirty="0" err="1" smtClean="0"/>
              <a:t>книгою”</a:t>
            </a:r>
            <a:r>
              <a:rPr lang="uk-UA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39126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2167254" y="651997"/>
            <a:ext cx="725716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Що таке </a:t>
            </a:r>
            <a:r>
              <a:rPr lang="uk-UA" sz="5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казкотерапія</a:t>
            </a:r>
            <a:r>
              <a:rPr lang="uk-UA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?</a:t>
            </a:r>
            <a:endParaRPr lang="uk-UA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  <a:p>
            <a:pPr algn="ctr">
              <a:defRPr/>
            </a:pPr>
            <a:r>
              <a:rPr lang="uk-UA" sz="24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Казкотерапія</a:t>
            </a:r>
            <a:r>
              <a:rPr lang="uk-UA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це один із видів арт-терапії; терапія середовищем  особливою казковою атмосферою  ,  в якій можуть виявитися  потенційні риси особистості  , щось нереалізоване; може матеріалізуватися мрія, а головне –   виникає  відчуття захищеності та смак  таємниці;</a:t>
            </a:r>
          </a:p>
          <a:p>
            <a:pPr algn="ctr">
              <a:defRPr/>
            </a:pPr>
            <a:r>
              <a:rPr lang="uk-UA" sz="2400" b="1" i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метод, що використовує казкову форму для інтеграції особи, розвитку творчих здібностей, розширення свідомості, вдосконалення взаємодій з навколишнім світом.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49070"/>
            <a:ext cx="12193057" cy="6956139"/>
          </a:xfrm>
          <a:prstGeom prst="rect">
            <a:avLst/>
          </a:prstGeom>
        </p:spPr>
      </p:pic>
      <p:sp>
        <p:nvSpPr>
          <p:cNvPr id="6" name="Місце для вмісту 2"/>
          <p:cNvSpPr txBox="1">
            <a:spLocks/>
          </p:cNvSpPr>
          <p:nvPr/>
        </p:nvSpPr>
        <p:spPr bwMode="auto">
          <a:xfrm>
            <a:off x="2135188" y="765176"/>
            <a:ext cx="87360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uk-UA" sz="3600" b="1" i="1" dirty="0" smtClean="0">
                <a:solidFill>
                  <a:srgbClr val="FF0000"/>
                </a:solidFill>
                <a:latin typeface="+mj-lt"/>
              </a:rPr>
              <a:t>Предметом </a:t>
            </a:r>
            <a:r>
              <a:rPr lang="uk-UA" sz="3600" b="1" i="1" dirty="0" err="1" smtClean="0">
                <a:solidFill>
                  <a:srgbClr val="FF0000"/>
                </a:solidFill>
                <a:latin typeface="+mj-lt"/>
              </a:rPr>
              <a:t>казкотерапії</a:t>
            </a:r>
            <a:r>
              <a:rPr lang="uk-UA" sz="3600" b="1" i="1" dirty="0" smtClean="0">
                <a:solidFill>
                  <a:srgbClr val="FF0000"/>
                </a:solidFill>
                <a:latin typeface="+mj-lt"/>
              </a:rPr>
              <a:t> є </a:t>
            </a:r>
            <a:r>
              <a:rPr kumimoji="0" lang="uk-UA" sz="360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процес виховання внутрішнього світу</a:t>
            </a:r>
            <a:r>
              <a:rPr kumimoji="0" lang="uk-UA" sz="3600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uk-UA" sz="360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дитини.</a:t>
            </a:r>
          </a:p>
          <a:p>
            <a:pPr marL="0" indent="0">
              <a:buNone/>
              <a:defRPr/>
            </a:pPr>
            <a:r>
              <a:rPr kumimoji="0" lang="uk-UA" sz="3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/>
            </a:r>
            <a:br>
              <a:rPr kumimoji="0" lang="uk-UA" sz="3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Метою </a:t>
            </a:r>
            <a:r>
              <a:rPr kumimoji="0" lang="uk-UA" sz="3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казкотерапії</a:t>
            </a:r>
            <a:r>
              <a:rPr kumimoji="0" lang="uk-UA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є</a:t>
            </a:r>
            <a:r>
              <a:rPr kumimoji="0" lang="uk-UA" sz="36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uk-UA" sz="3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підведення дитини до усвідомлення своєї внутрішньої сутності, своєї єдності і                       неповторності, до відчуття гармонії</a:t>
            </a:r>
            <a:r>
              <a:rPr kumimoji="0" lang="uk-UA" sz="3600" b="0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uk-UA" sz="36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із собою і світом.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53192" y="-6984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56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Teacher\Desktop\презентація на казк кременець\гномики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562"/>
          <a:stretch/>
        </p:blipFill>
        <p:spPr>
          <a:xfrm>
            <a:off x="0" y="-1"/>
            <a:ext cx="12192000" cy="695194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260648"/>
            <a:ext cx="8229600" cy="11430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Принципи </a:t>
            </a:r>
            <a:r>
              <a:rPr lang="uk-UA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казкотерапії</a:t>
            </a:r>
            <a:endParaRPr lang="uk-UA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450592" y="1397000"/>
          <a:ext cx="66202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7390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Teacher\Desktop\презентація на казк кременець\гномики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48"/>
          <a:stretch/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260648"/>
            <a:ext cx="8229600" cy="11430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Функції </a:t>
            </a:r>
            <a:r>
              <a:rPr lang="uk-UA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казкотерапії</a:t>
            </a:r>
            <a:endParaRPr lang="uk-UA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ятно 1 2"/>
          <p:cNvSpPr/>
          <p:nvPr/>
        </p:nvSpPr>
        <p:spPr>
          <a:xfrm>
            <a:off x="1631504" y="1124744"/>
            <a:ext cx="4032448" cy="2592288"/>
          </a:xfrm>
          <a:prstGeom prst="irregularSeal1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dirty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latin typeface="Calibri"/>
              </a:rPr>
              <a:t>ДІАГНОСТИЧНА</a:t>
            </a:r>
            <a:endParaRPr lang="ru-RU" sz="2400" dirty="0">
              <a:ln>
                <a:solidFill>
                  <a:srgbClr val="FFFF00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5447928" y="1107410"/>
            <a:ext cx="4320480" cy="2592288"/>
          </a:xfrm>
          <a:prstGeom prst="irregularSeal1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libri"/>
              </a:rPr>
              <a:t>ПРОГНОСТИЧНА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Calibri"/>
            </a:endParaRPr>
          </a:p>
        </p:txBody>
      </p:sp>
      <p:sp>
        <p:nvSpPr>
          <p:cNvPr id="7" name="Пятно 1 6"/>
          <p:cNvSpPr/>
          <p:nvPr/>
        </p:nvSpPr>
        <p:spPr>
          <a:xfrm>
            <a:off x="2135560" y="2996952"/>
            <a:ext cx="4032448" cy="2592288"/>
          </a:xfrm>
          <a:prstGeom prst="irregularSeal1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Calibri"/>
              </a:rPr>
              <a:t>ВИХОВНА</a:t>
            </a:r>
            <a:endParaRPr lang="ru-RU" sz="240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Calibri"/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5303913" y="3284984"/>
            <a:ext cx="4032448" cy="2592288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dirty="0">
                <a:ln>
                  <a:solidFill>
                    <a:srgbClr val="00B0F0"/>
                  </a:solidFill>
                </a:ln>
                <a:solidFill>
                  <a:srgbClr val="0070C0"/>
                </a:solidFill>
                <a:latin typeface="Calibri"/>
              </a:rPr>
              <a:t>КОРИГУВАЛЬНА</a:t>
            </a:r>
            <a:endParaRPr lang="ru-RU" sz="2400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55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F:\презентація_Лариси_8_березня\55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27000"/>
            <a:ext cx="12192000" cy="6985000"/>
          </a:xfrm>
          <a:noFill/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1919289" y="115888"/>
            <a:ext cx="8582025" cy="6083300"/>
          </a:xfrm>
        </p:spPr>
        <p:txBody>
          <a:bodyPr>
            <a:normAutofit/>
          </a:bodyPr>
          <a:lstStyle/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Метод </a:t>
            </a:r>
            <a:r>
              <a:rPr lang="uk-UA" altLang="uk-UA" sz="3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казкотерапії</a:t>
            </a:r>
            <a:r>
              <a:rPr lang="uk-UA" alt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uk-UA" altLang="uk-UA" sz="3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 у дошкільників:</a:t>
            </a:r>
            <a:endParaRPr lang="ru-RU" altLang="uk-UA" sz="2800" dirty="0"/>
          </a:p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активності;</a:t>
            </a:r>
            <a:endParaRPr lang="ru-RU" altLang="uk-UA" sz="2800" dirty="0"/>
          </a:p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самостійності;</a:t>
            </a:r>
            <a:endParaRPr lang="ru-RU" altLang="uk-UA" sz="2800" dirty="0" smtClean="0"/>
          </a:p>
          <a:p>
            <a:pPr indent="0" algn="just">
              <a:lnSpc>
                <a:spcPct val="80000"/>
              </a:lnSpc>
            </a:pPr>
            <a:r>
              <a:rPr lang="ru-RU" alt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емоційності;</a:t>
            </a:r>
            <a:endParaRPr lang="ru-RU" altLang="uk-UA" sz="2800" dirty="0"/>
          </a:p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alt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творчості;</a:t>
            </a:r>
            <a:endParaRPr lang="ru-RU" altLang="uk-UA" sz="2800" dirty="0"/>
          </a:p>
          <a:p>
            <a:pPr indent="0" algn="just">
              <a:lnSpc>
                <a:spcPct val="80000"/>
              </a:lnSpc>
              <a:buNone/>
            </a:pPr>
            <a:r>
              <a:rPr lang="uk-UA" altLang="uk-UA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alt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зв’язного мовлення. </a:t>
            </a:r>
            <a:endParaRPr lang="ru-RU" altLang="uk-UA" sz="2800" dirty="0"/>
          </a:p>
          <a:p>
            <a:pPr indent="0" algn="ctr">
              <a:lnSpc>
                <a:spcPct val="80000"/>
              </a:lnSpc>
              <a:buNone/>
            </a:pPr>
            <a:endParaRPr lang="uk-UA" altLang="uk-UA" sz="3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80000"/>
              </a:lnSpc>
              <a:buNone/>
            </a:pPr>
            <a:r>
              <a:rPr lang="uk-UA" altLang="uk-UA" sz="3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 </a:t>
            </a:r>
            <a:r>
              <a:rPr lang="uk-UA" altLang="uk-UA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 форми роботи з казкою:</a:t>
            </a:r>
            <a:endParaRPr lang="ru-RU" altLang="uk-UA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80000"/>
              </a:lnSpc>
            </a:pPr>
            <a:endParaRPr lang="ru-RU" altLang="uk-UA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80000"/>
              </a:lnSpc>
            </a:pPr>
            <a:endParaRPr lang="ru-RU" altLang="uk-UA" sz="1700" dirty="0"/>
          </a:p>
        </p:txBody>
      </p:sp>
      <p:pic>
        <p:nvPicPr>
          <p:cNvPr id="2050" name="Picture 2" descr="F:\презентація_Лариси_8_березня\фото казкотерапія садік\фото казкот садік 062.jpg"/>
          <p:cNvPicPr>
            <a:picLocks noChangeAspect="1" noChangeArrowheads="1"/>
          </p:cNvPicPr>
          <p:nvPr/>
        </p:nvPicPr>
        <p:blipFill>
          <a:blip r:embed="rId3" cstate="print"/>
          <a:srcRect l="19488" t="-1685" r="14694"/>
          <a:stretch>
            <a:fillRect/>
          </a:stretch>
        </p:blipFill>
        <p:spPr bwMode="auto">
          <a:xfrm rot="10800000">
            <a:off x="6656832" y="1544945"/>
            <a:ext cx="3633216" cy="24544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6771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Teacher\Desktop\презентація на казк кременець\222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3025"/>
            <a:ext cx="12192000" cy="693102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Читання, розповідання  казок</a:t>
            </a:r>
            <a:endParaRPr lang="uk-UA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2057" name="Picture 9" descr="C:\Documents and Settings\Администратор\Рабочий стол\фото казкотерапія садік\фото казкот садік 047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71616" y="2572512"/>
            <a:ext cx="4289941" cy="2764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Администратор\Рабочий стол\фото казкотерапія садік\фото казкот садік 0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667256" y="1487424"/>
            <a:ext cx="4038600" cy="2571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2970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Малювання, ліплення, ручна праця за змістом казок</a:t>
            </a:r>
          </a:p>
        </p:txBody>
      </p:sp>
      <p:pic>
        <p:nvPicPr>
          <p:cNvPr id="4099" name="Picture 3" descr="C:\Documents and Settings\Администратор\Рабочий стол\фото казкотерапія садік\фото казкот садік 0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1465" t="-1832" r="20576"/>
          <a:stretch>
            <a:fillRect/>
          </a:stretch>
        </p:blipFill>
        <p:spPr>
          <a:xfrm rot="5400000">
            <a:off x="7411886" y="2635173"/>
            <a:ext cx="4367281" cy="2672657"/>
          </a:xfrm>
          <a:effectLst>
            <a:softEdge rad="112500"/>
          </a:effectLst>
        </p:spPr>
      </p:pic>
      <p:pic>
        <p:nvPicPr>
          <p:cNvPr id="4102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0800000">
            <a:off x="4204212" y="1470139"/>
            <a:ext cx="3970796" cy="2622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20" name="Содержимое 13"/>
          <p:cNvSpPr>
            <a:spLocks noGrp="1"/>
          </p:cNvSpPr>
          <p:nvPr>
            <p:ph sz="half" idx="1"/>
          </p:nvPr>
        </p:nvSpPr>
        <p:spPr>
          <a:xfrm>
            <a:off x="1981200" y="1228726"/>
            <a:ext cx="4038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uk-UA" altLang="uk-UA" smtClean="0"/>
              <a:t>       </a:t>
            </a:r>
            <a:endParaRPr lang="ru-RU" altLang="uk-UA" smtClean="0"/>
          </a:p>
        </p:txBody>
      </p:sp>
      <p:pic>
        <p:nvPicPr>
          <p:cNvPr id="9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5" cstate="print"/>
          <a:srcRect l="8143" r="5760"/>
          <a:stretch>
            <a:fillRect/>
          </a:stretch>
        </p:blipFill>
        <p:spPr bwMode="auto">
          <a:xfrm rot="10800000">
            <a:off x="4267016" y="4083773"/>
            <a:ext cx="3839755" cy="2428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6" cstate="print"/>
          <a:srcRect l="522" t="-3900" r="14240"/>
          <a:stretch>
            <a:fillRect/>
          </a:stretch>
        </p:blipFill>
        <p:spPr bwMode="auto">
          <a:xfrm rot="5400000">
            <a:off x="771052" y="2774108"/>
            <a:ext cx="4599295" cy="24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9126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eacher\Desktop\презентація на казк кременець\заставка метелик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764704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Драматизація казок</a:t>
            </a:r>
            <a:endParaRPr lang="uk-U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 descr="C:\Users\Teacher\Desktop\презентація на казк кременець\казкотер фото\молодша група 244.jpg"/>
          <p:cNvPicPr>
            <a:picLocks noChangeAspect="1" noChangeArrowheads="1"/>
          </p:cNvPicPr>
          <p:nvPr/>
        </p:nvPicPr>
        <p:blipFill>
          <a:blip r:embed="rId3" cstate="print"/>
          <a:srcRect r="16735"/>
          <a:stretch>
            <a:fillRect/>
          </a:stretch>
        </p:blipFill>
        <p:spPr bwMode="auto">
          <a:xfrm rot="10800000">
            <a:off x="3305297" y="1542175"/>
            <a:ext cx="5086572" cy="37407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Teacher\Desktop\презентація на казк кременець\казкотер фото\IMG_4474.jpg"/>
          <p:cNvPicPr>
            <a:picLocks noChangeAspect="1" noChangeArrowheads="1"/>
          </p:cNvPicPr>
          <p:nvPr/>
        </p:nvPicPr>
        <p:blipFill>
          <a:blip r:embed="rId4" cstate="print"/>
          <a:srcRect r="22062"/>
          <a:stretch>
            <a:fillRect/>
          </a:stretch>
        </p:blipFill>
        <p:spPr bwMode="auto">
          <a:xfrm rot="5400000">
            <a:off x="702334" y="2404289"/>
            <a:ext cx="3728017" cy="29591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Teacher\Desktop\презентація на казк кременець\казкотер фото\IMG_4474.jpg"/>
          <p:cNvPicPr>
            <a:picLocks noChangeAspect="1" noChangeArrowheads="1"/>
          </p:cNvPicPr>
          <p:nvPr/>
        </p:nvPicPr>
        <p:blipFill>
          <a:blip r:embed="rId5" cstate="print"/>
          <a:srcRect l="12130" r="12429"/>
          <a:stretch>
            <a:fillRect/>
          </a:stretch>
        </p:blipFill>
        <p:spPr bwMode="auto">
          <a:xfrm>
            <a:off x="7857461" y="2143787"/>
            <a:ext cx="2711302" cy="35552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2991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Teacher\Desktop\презентація на казк кременець\шаблон каз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4"/>
            <a:ext cx="12192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0"/>
            <a:ext cx="8229600" cy="1143000"/>
          </a:xfrm>
        </p:spPr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ІНСЦЕНІЗАЦІЯ КАЗОК</a:t>
            </a:r>
          </a:p>
        </p:txBody>
      </p:sp>
      <p:pic>
        <p:nvPicPr>
          <p:cNvPr id="6146" name="Picture 2" descr="C:\Documents and Settings\Администратор\Рабочий стол\фото казкотерапія садік\фото казкот садік 0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1702367" y="1335596"/>
            <a:ext cx="4512501" cy="29072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Documents and Settings\Администратор\Рабочий стол\фото казкотерапія садік\фото казкот садік 025.jpg"/>
          <p:cNvPicPr>
            <a:picLocks noChangeAspect="1" noChangeArrowheads="1"/>
          </p:cNvPicPr>
          <p:nvPr/>
        </p:nvPicPr>
        <p:blipFill>
          <a:blip r:embed="rId4" cstate="print"/>
          <a:srcRect l="12075"/>
          <a:stretch>
            <a:fillRect/>
          </a:stretch>
        </p:blipFill>
        <p:spPr bwMode="auto">
          <a:xfrm rot="10800000">
            <a:off x="5954272" y="3291839"/>
            <a:ext cx="5177024" cy="2789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6571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Teacher\Desktop\презентація на казк кременець\гномик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984" y="170688"/>
            <a:ext cx="6371384" cy="4194048"/>
          </a:xfrm>
        </p:spPr>
        <p:txBody>
          <a:bodyPr rtlCol="0">
            <a:normAutofit fontScale="90000"/>
          </a:bodyPr>
          <a:lstStyle/>
          <a:p>
            <a:pPr algn="l" fontAlgn="auto">
              <a:lnSpc>
                <a:spcPct val="115000"/>
              </a:lnSpc>
              <a:spcAft>
                <a:spcPts val="1000"/>
              </a:spcAft>
              <a:defRPr/>
            </a:pPr>
            <a:r>
              <a:rPr lang="uk-UA" sz="27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            </a:t>
            </a:r>
            <a:br>
              <a:rPr lang="uk-UA" sz="27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</a:br>
            <a:r>
              <a:rPr lang="uk-UA" sz="27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     </a:t>
            </a:r>
            <a:r>
              <a:rPr lang="uk-UA" sz="27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А </a:t>
            </a:r>
            <a:r>
              <a:rPr lang="uk-UA" sz="27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також </a:t>
            </a:r>
            <a:r>
              <a:rPr lang="uk-UA" sz="27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застосовую </a:t>
            </a:r>
            <a:r>
              <a:rPr lang="uk-UA" sz="27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творчі методи роботи з текстами </a:t>
            </a:r>
            <a:r>
              <a:rPr lang="uk-UA" sz="27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казок:</a:t>
            </a: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/>
            </a:r>
            <a:b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  <a:cs typeface="Times New Roman"/>
              </a:rPr>
              <a:t>переплутування сюжетів, </a:t>
            </a:r>
            <a:r>
              <a:rPr lang="uk-UA" sz="2700" b="1" dirty="0">
                <a:latin typeface="Times New Roman"/>
                <a:ea typeface="Calibri"/>
                <a:cs typeface="Times New Roman"/>
              </a:rPr>
              <a:t>героїв;</a:t>
            </a:r>
            <a:r>
              <a:rPr lang="ru-RU" sz="2700" dirty="0">
                <a:ea typeface="Calibri"/>
                <a:cs typeface="Times New Roman"/>
              </a:rPr>
              <a:t/>
            </a:r>
            <a:br>
              <a:rPr lang="ru-RU" sz="2700" dirty="0">
                <a:ea typeface="Calibri"/>
                <a:cs typeface="Times New Roman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  <a:cs typeface="Times New Roman"/>
              </a:rPr>
              <a:t>змінювання </a:t>
            </a:r>
            <a:r>
              <a:rPr lang="uk-UA" sz="2700" b="1" dirty="0">
                <a:latin typeface="Times New Roman"/>
                <a:ea typeface="Calibri"/>
                <a:cs typeface="Times New Roman"/>
              </a:rPr>
              <a:t>характеру героя;</a:t>
            </a:r>
            <a:r>
              <a:rPr lang="ru-RU" sz="2700" dirty="0">
                <a:ea typeface="Calibri"/>
                <a:cs typeface="Times New Roman"/>
              </a:rPr>
              <a:t/>
            </a:r>
            <a:br>
              <a:rPr lang="ru-RU" sz="2700" dirty="0">
                <a:ea typeface="Calibri"/>
                <a:cs typeface="Times New Roman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  <a:cs typeface="Times New Roman"/>
              </a:rPr>
              <a:t>змінювання </a:t>
            </a:r>
            <a:r>
              <a:rPr lang="uk-UA" sz="2700" b="1" dirty="0">
                <a:latin typeface="Times New Roman"/>
                <a:ea typeface="Calibri"/>
                <a:cs typeface="Times New Roman"/>
              </a:rPr>
              <a:t>місця, часу, події;</a:t>
            </a:r>
            <a:r>
              <a:rPr lang="ru-RU" sz="2700" dirty="0">
                <a:ea typeface="Calibri"/>
                <a:cs typeface="Times New Roman"/>
              </a:rPr>
              <a:t/>
            </a:r>
            <a:br>
              <a:rPr lang="ru-RU" sz="2700" dirty="0">
                <a:ea typeface="Calibri"/>
                <a:cs typeface="Times New Roman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  <a:cs typeface="Times New Roman"/>
              </a:rPr>
              <a:t>змінювання </a:t>
            </a:r>
            <a:r>
              <a:rPr lang="uk-UA" sz="2700" b="1" dirty="0">
                <a:latin typeface="Times New Roman"/>
                <a:ea typeface="Calibri"/>
                <a:cs typeface="Times New Roman"/>
              </a:rPr>
              <a:t>кінцівки казки;</a:t>
            </a:r>
            <a:r>
              <a:rPr lang="ru-RU" sz="2700" dirty="0">
                <a:ea typeface="Calibri"/>
                <a:cs typeface="Times New Roman"/>
              </a:rPr>
              <a:t/>
            </a:r>
            <a:br>
              <a:rPr lang="ru-RU" sz="2700" dirty="0">
                <a:ea typeface="Calibri"/>
                <a:cs typeface="Times New Roman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</a:rPr>
              <a:t>складання </a:t>
            </a:r>
            <a:r>
              <a:rPr lang="uk-UA" sz="2700" b="1" dirty="0">
                <a:latin typeface="Times New Roman"/>
                <a:ea typeface="Calibri"/>
              </a:rPr>
              <a:t>казки за схемою, </a:t>
            </a:r>
            <a:r>
              <a:rPr lang="uk-UA" sz="2700" b="1" dirty="0" smtClean="0">
                <a:latin typeface="Times New Roman"/>
                <a:ea typeface="Calibri"/>
              </a:rPr>
              <a:t>за </a:t>
            </a:r>
            <a:r>
              <a:rPr lang="uk-UA" sz="2700" b="1" dirty="0">
                <a:latin typeface="Times New Roman"/>
                <a:ea typeface="Calibri"/>
              </a:rPr>
              <a:t>кольоровими </a:t>
            </a:r>
            <a:r>
              <a:rPr lang="uk-UA" sz="2700" b="1" dirty="0" smtClean="0">
                <a:latin typeface="Times New Roman"/>
                <a:ea typeface="Calibri"/>
              </a:rPr>
              <a:t>кружечками;</a:t>
            </a:r>
            <a:r>
              <a:rPr lang="uk-UA" sz="2700" b="1" dirty="0">
                <a:latin typeface="Times New Roman"/>
                <a:ea typeface="Calibri"/>
              </a:rPr>
              <a:t/>
            </a:r>
            <a:br>
              <a:rPr lang="uk-UA" sz="2700" b="1" dirty="0">
                <a:latin typeface="Times New Roman"/>
                <a:ea typeface="Calibri"/>
              </a:rPr>
            </a:br>
            <a:r>
              <a:rPr lang="uk-UA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  <a:cs typeface="Times New Roman"/>
              </a:rPr>
              <a:t> * </a:t>
            </a:r>
            <a:r>
              <a:rPr lang="uk-UA" sz="2700" b="1" dirty="0" smtClean="0">
                <a:latin typeface="Times New Roman"/>
                <a:ea typeface="Calibri"/>
              </a:rPr>
              <a:t>казка </a:t>
            </a:r>
            <a:r>
              <a:rPr lang="uk-UA" sz="2700" b="1" dirty="0">
                <a:latin typeface="Times New Roman"/>
                <a:ea typeface="Calibri"/>
              </a:rPr>
              <a:t>від загадки</a:t>
            </a:r>
            <a:endParaRPr lang="uk-UA" dirty="0"/>
          </a:p>
        </p:txBody>
      </p:sp>
      <p:pic>
        <p:nvPicPr>
          <p:cNvPr id="3074" name="Picture 2" descr="C:\Documents and Settings\Лариса\Рабочий стол\казкотер фото\казкотерапія 01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10800000">
            <a:off x="5117846" y="2807205"/>
            <a:ext cx="6846062" cy="32439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017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Teacher\Desktop\презентація на казк кременець\звірята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97768"/>
            <a:ext cx="8229600" cy="1143000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i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РОБОТА З ДІТЬМИ</a:t>
            </a:r>
            <a:endParaRPr lang="uk-UA" b="1" i="1" dirty="0">
              <a:ln>
                <a:solidFill>
                  <a:srgbClr val="00B0F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Блок-схема: процес 3"/>
          <p:cNvSpPr/>
          <p:nvPr/>
        </p:nvSpPr>
        <p:spPr>
          <a:xfrm>
            <a:off x="9336088" y="6453188"/>
            <a:ext cx="1439862" cy="404812"/>
          </a:xfrm>
          <a:prstGeom prst="flowChart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Выноска-облако 11"/>
          <p:cNvSpPr/>
          <p:nvPr/>
        </p:nvSpPr>
        <p:spPr>
          <a:xfrm>
            <a:off x="2813050" y="1341438"/>
            <a:ext cx="1728788" cy="86360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Calibri"/>
              </a:rPr>
              <a:t>БЕСІДИ</a:t>
            </a:r>
            <a:endParaRPr lang="ru-RU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5" name="Выноска-облако 14"/>
          <p:cNvSpPr/>
          <p:nvPr/>
        </p:nvSpPr>
        <p:spPr>
          <a:xfrm>
            <a:off x="5989639" y="2400300"/>
            <a:ext cx="1728787" cy="86360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Calibri"/>
              </a:rPr>
              <a:t>ЗАНЯТТЯ</a:t>
            </a:r>
            <a:endParaRPr lang="ru-RU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6" name="Выноска-облако 15"/>
          <p:cNvSpPr/>
          <p:nvPr/>
        </p:nvSpPr>
        <p:spPr>
          <a:xfrm>
            <a:off x="7556500" y="1344613"/>
            <a:ext cx="1728788" cy="86360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Calibri"/>
              </a:rPr>
              <a:t>СВЯТА І РОЗВАГИ</a:t>
            </a:r>
            <a:endParaRPr lang="ru-RU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8" name="Выноска-облако 17"/>
          <p:cNvSpPr/>
          <p:nvPr/>
        </p:nvSpPr>
        <p:spPr>
          <a:xfrm>
            <a:off x="5232400" y="1131889"/>
            <a:ext cx="1727200" cy="865187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Calibri"/>
              </a:rPr>
              <a:t>ІГРИ</a:t>
            </a:r>
            <a:endParaRPr lang="ru-RU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9" name="Выноска-облако 18"/>
          <p:cNvSpPr/>
          <p:nvPr/>
        </p:nvSpPr>
        <p:spPr>
          <a:xfrm>
            <a:off x="2927350" y="2386014"/>
            <a:ext cx="2736850" cy="865187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rgbClr val="FFFF00"/>
                </a:solidFill>
                <a:latin typeface="Calibri"/>
              </a:rPr>
              <a:t>ІНДИВІДУАЛЬНА РОБОТА</a:t>
            </a:r>
            <a:endParaRPr lang="ru-RU" sz="1600" b="1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65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Teacher\Desktop\презентація на казк кременець\ведмеді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03188"/>
            <a:ext cx="12192000" cy="6961188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25" y="4048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C00000"/>
                </a:solidFill>
              </a:rPr>
              <a:t>Індивідуальна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 робота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2051" name="Picture 3" descr="C:\Users\Teacher\Desktop\презентація на казк кременець\казкотер фото\IMG_4013.jpg"/>
          <p:cNvPicPr>
            <a:picLocks noChangeAspect="1" noChangeArrowheads="1"/>
          </p:cNvPicPr>
          <p:nvPr/>
        </p:nvPicPr>
        <p:blipFill>
          <a:blip r:embed="rId3" cstate="print"/>
          <a:srcRect l="32247"/>
          <a:stretch>
            <a:fillRect/>
          </a:stretch>
        </p:blipFill>
        <p:spPr bwMode="auto">
          <a:xfrm rot="5400000">
            <a:off x="511483" y="2189604"/>
            <a:ext cx="3535684" cy="2472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Администратор\Рабочий стол\фото казкотерапія садік\фото казкот садік 053.jpg"/>
          <p:cNvPicPr>
            <a:picLocks noChangeAspect="1" noChangeArrowheads="1"/>
          </p:cNvPicPr>
          <p:nvPr/>
        </p:nvPicPr>
        <p:blipFill>
          <a:blip r:embed="rId4" cstate="print"/>
          <a:srcRect l="8090" r="11157"/>
          <a:stretch>
            <a:fillRect/>
          </a:stretch>
        </p:blipFill>
        <p:spPr bwMode="auto">
          <a:xfrm rot="10800000">
            <a:off x="3458482" y="3681984"/>
            <a:ext cx="3381229" cy="237743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360411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Teacher\Desktop\презентація на казк кременець\вовк колоб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</a:rPr>
              <a:t>Ігрова діяльність</a:t>
            </a:r>
            <a:endParaRPr lang="uk-UA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 descr="F:\презентація_Лариси_8_березня\фото казкотерапія садік\фото казкот садік 063.jpg"/>
          <p:cNvPicPr>
            <a:picLocks noChangeAspect="1" noChangeArrowheads="1"/>
          </p:cNvPicPr>
          <p:nvPr/>
        </p:nvPicPr>
        <p:blipFill>
          <a:blip r:embed="rId3" cstate="print"/>
          <a:srcRect l="25279"/>
          <a:stretch>
            <a:fillRect/>
          </a:stretch>
        </p:blipFill>
        <p:spPr bwMode="auto">
          <a:xfrm rot="16200000" flipH="1">
            <a:off x="2336974" y="2052148"/>
            <a:ext cx="4553360" cy="2887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презентація_Лариси_8_березня\фото казкотерапія садік\фото казкот садік 063.jpg"/>
          <p:cNvPicPr>
            <a:picLocks noChangeAspect="1" noChangeArrowheads="1"/>
          </p:cNvPicPr>
          <p:nvPr/>
        </p:nvPicPr>
        <p:blipFill>
          <a:blip r:embed="rId4" cstate="print"/>
          <a:srcRect l="8777" r="14309"/>
          <a:stretch>
            <a:fillRect/>
          </a:stretch>
        </p:blipFill>
        <p:spPr bwMode="auto">
          <a:xfrm rot="5400000">
            <a:off x="5526772" y="2077982"/>
            <a:ext cx="4536966" cy="2795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8842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eacher\Desktop\презентація на казк кременець\4444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6063"/>
            <a:ext cx="12191999" cy="710406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34" y="764704"/>
            <a:ext cx="8229600" cy="11430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spc="50" dirty="0" smtClean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Дидактичні ігри</a:t>
            </a:r>
            <a: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b="1" spc="50" dirty="0">
              <a:ln w="1143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C:\Documents and Settings\Администратор\Рабочий стол\фото казкотерапія садік\фото казкот садік 0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1756201" y="1668111"/>
            <a:ext cx="5258747" cy="2712674"/>
          </a:xfr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0800000">
            <a:off x="5796296" y="3398293"/>
            <a:ext cx="5605070" cy="2971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9305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eacher\Desktop\презентація на казк кременець\4444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6063"/>
            <a:ext cx="12191999" cy="710406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3688" y="641875"/>
            <a:ext cx="8229600" cy="11430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spc="50" dirty="0" err="1" smtClean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Пазли</a:t>
            </a:r>
            <a:r>
              <a:rPr lang="uk-UA" sz="5400" b="1" spc="50" dirty="0" smtClean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і розмальовки</a:t>
            </a:r>
            <a: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b="1" spc="50" dirty="0">
              <a:ln w="1143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537267" y="1405718"/>
            <a:ext cx="2137514" cy="2971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523386" y="1445872"/>
            <a:ext cx="2137514" cy="20764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501331" y="1435289"/>
            <a:ext cx="2040129" cy="2971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819921" y="3821373"/>
            <a:ext cx="3047410" cy="2158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5" name="Picture 3" descr="C:\Documents and Settings\Администратор\Рабочий стол\фото казкотерапія садік\фото казкот садік 0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tretch>
            <a:fillRect/>
          </a:stretch>
        </p:blipFill>
        <p:spPr>
          <a:xfrm>
            <a:off x="3312046" y="3859371"/>
            <a:ext cx="3075106" cy="2096935"/>
          </a:xfrm>
          <a:solidFill>
            <a:srgbClr val="FFFFFF">
              <a:shade val="85000"/>
            </a:srgbClr>
          </a:solidFill>
          <a:ln w="190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305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eacher\Desktop\презентація на казк кременець\4444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6063"/>
            <a:ext cx="12191999" cy="710406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569" y="1078603"/>
            <a:ext cx="8229600" cy="11430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ЗАНЯТТЯ</a:t>
            </a:r>
            <a:b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b="1" spc="50" dirty="0">
              <a:ln w="1143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C:\Documents and Settings\Администратор\Рабочий стол\фото казкотерапія садік\фото казкот садік 0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9504"/>
          <a:stretch>
            <a:fillRect/>
          </a:stretch>
        </p:blipFill>
        <p:spPr>
          <a:xfrm rot="10800000">
            <a:off x="6711150" y="3411938"/>
            <a:ext cx="4193414" cy="2639833"/>
          </a:xfr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683400" y="513519"/>
            <a:ext cx="4248458" cy="2516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Picture 2" descr="C:\Documents and Settings\Лариса\Рабочий стол\казкотер фото\IMG_7491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10800000">
            <a:off x="2088106" y="1914236"/>
            <a:ext cx="4129385" cy="2655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9305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Teacher\Desktop\презентація на казк кременець\свята і розваги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noFill/>
        </p:spPr>
      </p:pic>
      <p:sp>
        <p:nvSpPr>
          <p:cNvPr id="2150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mtClean="0"/>
              <a:t>Свята та розваги</a:t>
            </a:r>
          </a:p>
        </p:txBody>
      </p:sp>
      <p:pic>
        <p:nvPicPr>
          <p:cNvPr id="4099" name="Picture 3" descr="C:\Users\Teacher\Desktop\презентація на казк кременець\казкотер фото\IMG_4273.jpg"/>
          <p:cNvPicPr>
            <a:picLocks noChangeAspect="1" noChangeArrowheads="1"/>
          </p:cNvPicPr>
          <p:nvPr/>
        </p:nvPicPr>
        <p:blipFill>
          <a:blip r:embed="rId3" cstate="print"/>
          <a:srcRect l="5300" t="1226" r="53428" b="-2098"/>
          <a:stretch>
            <a:fillRect/>
          </a:stretch>
        </p:blipFill>
        <p:spPr bwMode="auto">
          <a:xfrm rot="5400000">
            <a:off x="2632056" y="1013355"/>
            <a:ext cx="2758221" cy="3194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Teacher\Desktop\презентація на казк кременець\казкотер фото\IMG_4273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flipH="1">
            <a:off x="5779006" y="4094958"/>
            <a:ext cx="3450337" cy="25845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Teacher\Desktop\презентація на казк кременець\казкотер фото\IMG_4273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89787" y="1218299"/>
            <a:ext cx="3402982" cy="27319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Teacher\Desktop\презентація на казк кременець\казкотер фото\IMG_4273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293726" y="4140302"/>
            <a:ext cx="3330990" cy="2498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495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eacher\Desktop\презентація на казк кременець\4444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6063"/>
            <a:ext cx="12191999" cy="710406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312" y="887535"/>
            <a:ext cx="8229600" cy="11430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spc="50" dirty="0" smtClean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Різноманітні конкурси та вікторини</a:t>
            </a:r>
            <a: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b="1" spc="50" dirty="0">
              <a:ln w="1143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20250322_121156.jpg"/>
          <p:cNvPicPr>
            <a:picLocks noChangeAspect="1"/>
          </p:cNvPicPr>
          <p:nvPr/>
        </p:nvPicPr>
        <p:blipFill>
          <a:blip r:embed="rId3" cstate="print"/>
          <a:srcRect l="35373" r="20298"/>
          <a:stretch>
            <a:fillRect/>
          </a:stretch>
        </p:blipFill>
        <p:spPr>
          <a:xfrm rot="5400000">
            <a:off x="1759053" y="1639428"/>
            <a:ext cx="4091315" cy="43733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20250322_121156.jpg"/>
          <p:cNvPicPr>
            <a:picLocks noChangeAspect="1"/>
          </p:cNvPicPr>
          <p:nvPr/>
        </p:nvPicPr>
        <p:blipFill>
          <a:blip r:embed="rId4" cstate="print"/>
          <a:srcRect l="25812" r="25075"/>
          <a:stretch>
            <a:fillRect/>
          </a:stretch>
        </p:blipFill>
        <p:spPr>
          <a:xfrm rot="5400000">
            <a:off x="6400801" y="1705972"/>
            <a:ext cx="4135268" cy="4271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305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eacher\Desktop\презентація на казк кременець\4444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6063"/>
            <a:ext cx="12191999" cy="710406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312" y="887535"/>
            <a:ext cx="8229600" cy="11430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spc="50" dirty="0" smtClean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Різноманітні конкурси та вікторини</a:t>
            </a:r>
            <a: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5400" b="1" spc="50" dirty="0">
                <a:ln w="1143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b="1" spc="50" dirty="0">
              <a:ln w="1143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20250322_121156.jpg"/>
          <p:cNvPicPr>
            <a:picLocks noChangeAspect="1"/>
          </p:cNvPicPr>
          <p:nvPr/>
        </p:nvPicPr>
        <p:blipFill>
          <a:blip r:embed="rId3" cstate="print"/>
          <a:srcRect l="33540" r="23429"/>
          <a:stretch>
            <a:fillRect/>
          </a:stretch>
        </p:blipFill>
        <p:spPr>
          <a:xfrm rot="5400000">
            <a:off x="4183148" y="1235011"/>
            <a:ext cx="4353415" cy="5404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93053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презентація_Лариси_8_березня\звіря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7526338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РОБОТА З БАТЬКАМИ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ятно 2 13"/>
          <p:cNvSpPr/>
          <p:nvPr/>
        </p:nvSpPr>
        <p:spPr>
          <a:xfrm>
            <a:off x="609601" y="1583129"/>
            <a:ext cx="3580262" cy="1119329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00B050"/>
                </a:solidFill>
                <a:latin typeface="Calibri"/>
              </a:rPr>
              <a:t>Консультації</a:t>
            </a:r>
            <a:endParaRPr lang="ru-RU" b="1" dirty="0">
              <a:solidFill>
                <a:srgbClr val="00B050"/>
              </a:solidFill>
              <a:latin typeface="Calibri"/>
            </a:endParaRPr>
          </a:p>
        </p:txBody>
      </p:sp>
      <p:sp>
        <p:nvSpPr>
          <p:cNvPr id="18" name="Пятно 2 17"/>
          <p:cNvSpPr/>
          <p:nvPr/>
        </p:nvSpPr>
        <p:spPr>
          <a:xfrm>
            <a:off x="5553740" y="1965491"/>
            <a:ext cx="3740386" cy="1664813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b="1" dirty="0">
                <a:solidFill>
                  <a:srgbClr val="0070C0"/>
                </a:solidFill>
                <a:latin typeface="Calibri"/>
              </a:rPr>
              <a:t>Анкетування</a:t>
            </a:r>
            <a:endParaRPr lang="ru-RU" sz="20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19" name="Пятно 2 18"/>
          <p:cNvSpPr/>
          <p:nvPr/>
        </p:nvSpPr>
        <p:spPr>
          <a:xfrm>
            <a:off x="7467911" y="1214688"/>
            <a:ext cx="4376737" cy="1346200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prstClr val="white"/>
                </a:solidFill>
                <a:latin typeface="Calibri"/>
              </a:rPr>
              <a:t>Батьківські куточки</a:t>
            </a:r>
            <a:endParaRPr lang="ru-RU" b="1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8434315" y="1160060"/>
            <a:ext cx="627801" cy="3548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4709565" y="1405701"/>
            <a:ext cx="804150" cy="4787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48" name="Прямая со стрелкой 2047"/>
          <p:cNvCxnSpPr/>
          <p:nvPr/>
        </p:nvCxnSpPr>
        <p:spPr>
          <a:xfrm rot="16200000" flipH="1">
            <a:off x="5985544" y="1427191"/>
            <a:ext cx="845979" cy="5031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56" name="Прямая со стрелкой 2055"/>
          <p:cNvCxnSpPr/>
          <p:nvPr/>
        </p:nvCxnSpPr>
        <p:spPr>
          <a:xfrm rot="5400000">
            <a:off x="3225374" y="1236899"/>
            <a:ext cx="573750" cy="446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3" name="Рисунок 12" descr="20250322_1211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6713" y="3998795"/>
            <a:ext cx="4173510" cy="31301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20250322_1211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08282">
            <a:off x="8632728" y="3029102"/>
            <a:ext cx="2599280" cy="36736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20250322_1211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93796">
            <a:off x="891464" y="3528914"/>
            <a:ext cx="3420570" cy="3420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Пятно 2 16"/>
          <p:cNvSpPr/>
          <p:nvPr/>
        </p:nvSpPr>
        <p:spPr>
          <a:xfrm>
            <a:off x="2858084" y="1886301"/>
            <a:ext cx="3200400" cy="1798595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rgbClr val="FFFF00"/>
                </a:solidFill>
                <a:latin typeface="Calibri"/>
              </a:rPr>
              <a:t>Поради</a:t>
            </a:r>
            <a:endParaRPr lang="ru-RU" b="1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225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Teacher\Desktop\презентація на казк кременець\сонечко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7094538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1143000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Розвивальне середовище </a:t>
            </a:r>
          </a:p>
        </p:txBody>
      </p:sp>
      <p:pic>
        <p:nvPicPr>
          <p:cNvPr id="7170" name="Picture 2" descr="C:\Documents and Settings\Администратор\Рабочий стол\фото казкотерапія садік\фото казкот садік 0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53924" y="1906954"/>
            <a:ext cx="2497968" cy="1873476"/>
          </a:xfrm>
          <a:effectLst>
            <a:softEdge rad="112500"/>
          </a:effectLst>
        </p:spPr>
      </p:pic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2225202" y="3691506"/>
            <a:ext cx="2754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>
                <a:solidFill>
                  <a:srgbClr val="0070C0"/>
                </a:solidFill>
              </a:rPr>
              <a:t>Пальчиковий театр</a:t>
            </a:r>
            <a:endParaRPr lang="ru-RU" altLang="uk-UA" sz="2400" b="1" dirty="0">
              <a:solidFill>
                <a:srgbClr val="0070C0"/>
              </a:solidFill>
            </a:endParaRPr>
          </a:p>
        </p:txBody>
      </p:sp>
      <p:pic>
        <p:nvPicPr>
          <p:cNvPr id="7172" name="Picture 4" descr="C:\Documents and Settings\Администратор\Рабочий стол\фото казкотерапія садік\фото казкот садік 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6597" y="4309544"/>
            <a:ext cx="2655013" cy="1991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9" name="TextBox 9"/>
          <p:cNvSpPr txBox="1">
            <a:spLocks noChangeArrowheads="1"/>
          </p:cNvSpPr>
          <p:nvPr/>
        </p:nvSpPr>
        <p:spPr bwMode="auto">
          <a:xfrm>
            <a:off x="3836088" y="6220442"/>
            <a:ext cx="24336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>
                <a:solidFill>
                  <a:srgbClr val="0070C0"/>
                </a:solidFill>
              </a:rPr>
              <a:t>Ляльковий театр</a:t>
            </a:r>
            <a:endParaRPr lang="ru-RU" altLang="uk-UA" sz="2400" b="1" dirty="0">
              <a:solidFill>
                <a:srgbClr val="0070C0"/>
              </a:solidFill>
            </a:endParaRPr>
          </a:p>
        </p:txBody>
      </p:sp>
      <p:pic>
        <p:nvPicPr>
          <p:cNvPr id="7174" name="Picture 6" descr="C:\Documents and Settings\Администратор\Рабочий стол\фото казкотерапія садік\фото казкот садік 0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909" y="4292116"/>
            <a:ext cx="2681958" cy="2011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Лариса\Рабочий стол\казкотер фото\казкотерапія 0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41" y="1882838"/>
            <a:ext cx="2603175" cy="1952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2" name="TextBox 4"/>
          <p:cNvSpPr txBox="1">
            <a:spLocks noChangeArrowheads="1"/>
          </p:cNvSpPr>
          <p:nvPr/>
        </p:nvSpPr>
        <p:spPr bwMode="auto">
          <a:xfrm>
            <a:off x="5433114" y="3714420"/>
            <a:ext cx="2282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>
                <a:solidFill>
                  <a:srgbClr val="0070C0"/>
                </a:solidFill>
              </a:rPr>
              <a:t>Театр на дисках</a:t>
            </a:r>
            <a:endParaRPr lang="ru-RU" altLang="uk-UA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ПОМНИ. Попробуй не наступить, а уступить - Картинка 6346/13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36" t="2703" r="5516" b="2690"/>
          <a:stretch/>
        </p:blipFill>
        <p:spPr bwMode="auto">
          <a:xfrm>
            <a:off x="8472264" y="836712"/>
            <a:ext cx="2401570" cy="3605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3" name="Picture 6" descr="C:\Documents and Settings\Администратор\Рабочий стол\фото казкотерапія садік\фото казкот садік 056.jpg"/>
          <p:cNvPicPr>
            <a:picLocks noChangeAspect="1" noChangeArrowheads="1"/>
          </p:cNvPicPr>
          <p:nvPr/>
        </p:nvPicPr>
        <p:blipFill>
          <a:blip r:embed="rId8" cstate="print"/>
          <a:srcRect l="6373" t="12445" r="6258" b="9519"/>
          <a:stretch>
            <a:fillRect/>
          </a:stretch>
        </p:blipFill>
        <p:spPr bwMode="auto">
          <a:xfrm>
            <a:off x="8297836" y="4339989"/>
            <a:ext cx="2684456" cy="19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8573934" y="6205898"/>
            <a:ext cx="2172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 smtClean="0">
                <a:solidFill>
                  <a:srgbClr val="0070C0"/>
                </a:solidFill>
              </a:rPr>
              <a:t>Тіньовий театр</a:t>
            </a:r>
            <a:endParaRPr lang="ru-RU" altLang="uk-UA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42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eacher\Desktop\презентація на казк кременець\казка кол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726829">
            <a:off x="1164759" y="1015603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>
                <a:ln>
                  <a:solidFill>
                    <a:srgbClr val="00B050"/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Наша казкова бібліотека</a:t>
            </a:r>
          </a:p>
        </p:txBody>
      </p:sp>
      <p:pic>
        <p:nvPicPr>
          <p:cNvPr id="1027" name="Picture 3" descr="C:\Documents and Settings\Администратор\Рабочий стол\фото казкотерапія садік\фото казкот садік 03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 rot="4487017">
            <a:off x="2755791" y="2243847"/>
            <a:ext cx="3404335" cy="3573327"/>
          </a:xfrm>
          <a:effectLst>
            <a:softEdge rad="112500"/>
          </a:effectLst>
        </p:spPr>
      </p:pic>
      <p:pic>
        <p:nvPicPr>
          <p:cNvPr id="1029" name="Picture 5" descr="C:\Documents and Settings\Администратор\Рабочий стол\фото казкотерапія садік\фото казкот садік 0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17745">
            <a:off x="6020626" y="1956250"/>
            <a:ext cx="3194816" cy="2395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2969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Содержимое 13"/>
          <p:cNvSpPr>
            <a:spLocks noGrp="1"/>
          </p:cNvSpPr>
          <p:nvPr>
            <p:ph sz="half" idx="1"/>
          </p:nvPr>
        </p:nvSpPr>
        <p:spPr>
          <a:xfrm>
            <a:off x="1981200" y="1228726"/>
            <a:ext cx="4038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uk-UA" altLang="uk-UA" smtClean="0"/>
              <a:t>       </a:t>
            </a:r>
            <a:endParaRPr lang="ru-RU" altLang="uk-UA" smtClean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942005" y="890522"/>
            <a:ext cx="6290101" cy="4525963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       </a:t>
            </a:r>
            <a:r>
              <a:rPr lang="uk-UA" i="1" dirty="0" smtClean="0"/>
              <a:t>Участь у </a:t>
            </a:r>
            <a:r>
              <a:rPr lang="uk-UA" i="1" dirty="0" err="1" smtClean="0"/>
              <a:t>“Міжнародному</a:t>
            </a:r>
            <a:r>
              <a:rPr lang="uk-UA" i="1" dirty="0" smtClean="0"/>
              <a:t> конкурсі творчих робіт та навчально-методичних розробок педагогів </a:t>
            </a:r>
            <a:r>
              <a:rPr lang="uk-UA" i="1" dirty="0" err="1" smtClean="0"/>
              <a:t>“Методична</a:t>
            </a:r>
            <a:r>
              <a:rPr lang="uk-UA" i="1" dirty="0" smtClean="0"/>
              <a:t> скринька </a:t>
            </a:r>
            <a:r>
              <a:rPr lang="uk-UA" i="1" dirty="0" err="1" smtClean="0"/>
              <a:t>педагога”</a:t>
            </a:r>
            <a:r>
              <a:rPr lang="uk-UA" i="1" dirty="0" smtClean="0"/>
              <a:t> </a:t>
            </a:r>
            <a:endParaRPr lang="ru-RU" i="1" dirty="0"/>
          </a:p>
        </p:txBody>
      </p:sp>
      <p:pic>
        <p:nvPicPr>
          <p:cNvPr id="6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3" cstate="print"/>
          <a:srcRect t="27111" b="12998"/>
          <a:stretch>
            <a:fillRect/>
          </a:stretch>
        </p:blipFill>
        <p:spPr bwMode="auto">
          <a:xfrm>
            <a:off x="739253" y="450714"/>
            <a:ext cx="3985146" cy="50379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 descr="C:\Documents and Settings\Администратор\Рабочий стол\фото казкотерапія садік\фото казкот садік 067.jpg"/>
          <p:cNvPicPr>
            <a:picLocks noChangeAspect="1" noChangeArrowheads="1"/>
          </p:cNvPicPr>
          <p:nvPr/>
        </p:nvPicPr>
        <p:blipFill>
          <a:blip r:embed="rId4" cstate="print"/>
          <a:srcRect t="12771" b="20588"/>
          <a:stretch>
            <a:fillRect/>
          </a:stretch>
        </p:blipFill>
        <p:spPr bwMode="auto">
          <a:xfrm>
            <a:off x="4320494" y="2947916"/>
            <a:ext cx="2386402" cy="33573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9126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acher\Desktop\презентація на казк кременець\стрибунці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957392"/>
          </a:xfrm>
          <a:effectLst>
            <a:softEdge rad="112500"/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359" y="1352987"/>
            <a:ext cx="7465325" cy="43924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  <a:t>КАЗКА – ЦЕ ЧУДОВИЙ ІНСТРУМЕНТ ДЛЯ ВИХОВАТЕЛІВ ТА БАТЬКІВ. З ЇЇ ДОПОМОГОЮ ЛЕГШЕ ЗНАЙТИ СПІЛЬНУ МОВУ З ДИТИНОЮ. </a:t>
            </a:r>
            <a:b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+mn-ea"/>
                <a:cs typeface="Times New Roman" pitchFamily="18" charset="0"/>
              </a:rPr>
              <a:t>КАЗКА НЕ ПРОСТО РОЗВИВАЄ ФАНТАЗІЮ, МИСЛЕННЯ ДІТЕЙ, А Й ВІДТВОРЮЄ МОДЕЛІ ЖИТТЯ – СЦЕНАРІЇ, З ЯКИХ  ДИТИНА МОЖЕ ПЕРЕЙМАТИ ФОРМИ ПОВЕДІНКИ, РОЗРІЗНЯТИ, ЩО ДОБРЕ, А ЩО ПОГАНО.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315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Teacher\Desktop\презентація на казк кременець\шаблон казка 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1999" cy="693737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1188" y="2466643"/>
            <a:ext cx="5955631" cy="2006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  НЕ МОЖЕМ БЕЗ КАЗКИ У СВІТІ МИ ЖИТИ, БО </a:t>
            </a:r>
            <a:r>
              <a:rPr lang="uk-UA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КАЗКА </a:t>
            </a:r>
            <a: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НАС ВЧИТЬ, ЯК ПОТРІБНО ДРУЖИТИ, ЯК ЗЛО ПОДОЛАТИ, ЯК ХИТРИХ ПРОВЧИТИ, ЯК ДОБРИХ</a:t>
            </a:r>
            <a:b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uk-UA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І ЧУЙНИХ Й СМІЛИВИХ ЛЮБИТИ.</a:t>
            </a:r>
            <a:endParaRPr lang="uk-UA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76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924334" y="324451"/>
            <a:ext cx="8420669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Висновок</a:t>
            </a:r>
          </a:p>
          <a:p>
            <a:pPr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Завдяки проведеній </a:t>
            </a:r>
            <a:r>
              <a:rPr lang="uk-UA" sz="24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казкотерапії</a:t>
            </a: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я досягла наступних результатів: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знизився рівень тривожності та агресивності у дітей;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розвинулося вміння долати труднощі та страхи;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розвинулися творчі здібності дітей, мислення, пам’ять, уява та зв'язне мовлення;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сформувались навички конструктивного вираження емоцій, взаємодія з іншими людьми, взаєморозуміння в дитячому колективі.</a:t>
            </a:r>
          </a:p>
          <a:p>
            <a:pPr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Казка для дитини – це гра, диво і важлива підтримка саме ігрової істино казкової атмосфери необхідної для дитини. Трохи казки, трохи дива – і ви бачите перед собою щасливу дитину.</a:t>
            </a:r>
          </a:p>
          <a:p>
            <a:pPr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29" y="-46021"/>
            <a:ext cx="12193057" cy="6950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856095" y="1375328"/>
            <a:ext cx="842066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ДЯКУЮ</a:t>
            </a:r>
          </a:p>
          <a:p>
            <a:pPr algn="ctr">
              <a:defRPr/>
            </a:pPr>
            <a:r>
              <a:rPr lang="uk-UA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ЗА </a:t>
            </a:r>
          </a:p>
          <a:p>
            <a:pPr algn="ctr">
              <a:defRPr/>
            </a:pPr>
            <a:r>
              <a:rPr lang="uk-UA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УВАГУ!</a:t>
            </a:r>
            <a:endParaRPr lang="uk-UA" sz="24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51881" y="2129051"/>
            <a:ext cx="614149" cy="2047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7" y="-92042"/>
            <a:ext cx="12193057" cy="6950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460310" y="488224"/>
            <a:ext cx="84206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Список використаної літератури</a:t>
            </a:r>
            <a:endParaRPr lang="uk-UA" sz="3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Screenshot_20250322-144621_All PDF Read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925" t="24109" b="61909"/>
          <a:stretch>
            <a:fillRect/>
          </a:stretch>
        </p:blipFill>
        <p:spPr>
          <a:xfrm>
            <a:off x="2165230" y="1323831"/>
            <a:ext cx="7699110" cy="2415656"/>
          </a:xfrm>
        </p:spPr>
      </p:pic>
      <p:pic>
        <p:nvPicPr>
          <p:cNvPr id="8" name="Рисунок 7" descr="Screenshot_20250322-144621_All PDF Reader.jpg"/>
          <p:cNvPicPr>
            <a:picLocks noChangeAspect="1"/>
          </p:cNvPicPr>
          <p:nvPr/>
        </p:nvPicPr>
        <p:blipFill>
          <a:blip r:embed="rId3" cstate="print"/>
          <a:srcRect l="5097" t="37811" b="59005"/>
          <a:stretch>
            <a:fillRect/>
          </a:stretch>
        </p:blipFill>
        <p:spPr>
          <a:xfrm>
            <a:off x="2147977" y="1787855"/>
            <a:ext cx="7555580" cy="51861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20119" y="1724640"/>
            <a:ext cx="7001302" cy="955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Screenshot_20250322-144621_All PDF Reader.jpg"/>
          <p:cNvPicPr>
            <a:picLocks noChangeAspect="1"/>
          </p:cNvPicPr>
          <p:nvPr/>
        </p:nvPicPr>
        <p:blipFill>
          <a:blip r:embed="rId3" cstate="print"/>
          <a:srcRect l="8461" t="26365" r="83796" b="72297"/>
          <a:stretch>
            <a:fillRect/>
          </a:stretch>
        </p:blipFill>
        <p:spPr>
          <a:xfrm>
            <a:off x="2388263" y="1784908"/>
            <a:ext cx="608554" cy="221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604</Words>
  <Application>Microsoft Office PowerPoint</Application>
  <PresentationFormat>Произвольный</PresentationFormat>
  <Paragraphs>88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1_Тема Office</vt:lpstr>
      <vt:lpstr>Казкотерапія, як засіб всебічного розвитку дітей дошкільного віку</vt:lpstr>
      <vt:lpstr>Слайд 2</vt:lpstr>
      <vt:lpstr>Слайд 3</vt:lpstr>
      <vt:lpstr>Слайд 4</vt:lpstr>
      <vt:lpstr>Слайд 5</vt:lpstr>
      <vt:lpstr>Слайд 6</vt:lpstr>
      <vt:lpstr>Принципи казкотерапії</vt:lpstr>
      <vt:lpstr>Функції казкотерапії</vt:lpstr>
      <vt:lpstr>Слайд 9</vt:lpstr>
      <vt:lpstr>Читання, розповідання  казок</vt:lpstr>
      <vt:lpstr>Малювання, ліплення, ручна праця за змістом казок</vt:lpstr>
      <vt:lpstr>Драматизація казок</vt:lpstr>
      <vt:lpstr>ІНСЦЕНІЗАЦІЯ КАЗОК</vt:lpstr>
      <vt:lpstr>                    А також застосовую творчі методи роботи з текстами казок:  * переплутування сюжетів, героїв;  * змінювання характеру героя;  * змінювання місця, часу, події;  * змінювання кінцівки казки;  * складання казки за схемою, за кольоровими кружечками;  * казка від загадки</vt:lpstr>
      <vt:lpstr>РОБОТА З ДІТЬМИ</vt:lpstr>
      <vt:lpstr>Індивідуальна  робота</vt:lpstr>
      <vt:lpstr>Ігрова діяльність</vt:lpstr>
      <vt:lpstr>Дидактичні ігри </vt:lpstr>
      <vt:lpstr>Пазли і розмальовки </vt:lpstr>
      <vt:lpstr>ЗАНЯТТЯ </vt:lpstr>
      <vt:lpstr>Свята та розваги</vt:lpstr>
      <vt:lpstr>Різноманітні конкурси та вікторини </vt:lpstr>
      <vt:lpstr>Різноманітні конкурси та вікторини </vt:lpstr>
      <vt:lpstr>РОБОТА З БАТЬКАМИ</vt:lpstr>
      <vt:lpstr>Розвивальне середовище </vt:lpstr>
      <vt:lpstr>Наша казкова бібліотека</vt:lpstr>
      <vt:lpstr>Слайд 27</vt:lpstr>
      <vt:lpstr>КАЗКА – ЦЕ ЧУДОВИЙ ІНСТРУМЕНТ ДЛЯ ВИХОВАТЕЛІВ ТА БАТЬКІВ. З ЇЇ ДОПОМОГОЮ ЛЕГШЕ ЗНАЙТИ СПІЛЬНУ МОВУ З ДИТИНОЮ.  КАЗКА НЕ ПРОСТО РОЗВИВАЄ ФАНТАЗІЮ, МИСЛЕННЯ ДІТЕЙ, А Й ВІДТВОРЮЄ МОДЕЛІ ЖИТТЯ – СЦЕНАРІЇ, З ЯКИХ  ДИТИНА МОЖЕ ПЕРЕЙМАТИ ФОРМИ ПОВЕДІНКИ, РОЗРІЗНЯТИ, ЩО ДОБРЕ, А ЩО ПОГАНО.</vt:lpstr>
      <vt:lpstr>   НЕ МОЖЕМ БЕЗ КАЗКИ У СВІТІ МИ ЖИТИ, БО КАЗКА НАС ВЧИТЬ, ЯК ПОТРІБНО ДРУЖИТИ, ЯК ЗЛО ПОДОЛАТИ, ЯК ХИТРИХ ПРОВЧИТИ, ЯК ДОБРИХ  І ЧУЙНИХ Й СМІЛИВИХ ЛЮБИТИ.</vt:lpstr>
      <vt:lpstr>Слайд 30</vt:lpstr>
      <vt:lpstr>Слайд 31</vt:lpstr>
      <vt:lpstr>Слайд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Казкотерапія в роботі з дошкільниками</dc:title>
  <dc:creator>Користувач Windows</dc:creator>
  <cp:lastModifiedBy>Пользователь</cp:lastModifiedBy>
  <cp:revision>56</cp:revision>
  <dcterms:created xsi:type="dcterms:W3CDTF">2023-01-26T18:54:39Z</dcterms:created>
  <dcterms:modified xsi:type="dcterms:W3CDTF">2025-03-24T14:51:10Z</dcterms:modified>
</cp:coreProperties>
</file>