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30"/>
  </p:notesMasterIdLst>
  <p:handoutMasterIdLst>
    <p:handoutMasterId r:id="rId31"/>
  </p:handoutMasterIdLst>
  <p:sldIdLst>
    <p:sldId id="308" r:id="rId2"/>
    <p:sldId id="293" r:id="rId3"/>
    <p:sldId id="298" r:id="rId4"/>
    <p:sldId id="294" r:id="rId5"/>
    <p:sldId id="323" r:id="rId6"/>
    <p:sldId id="299" r:id="rId7"/>
    <p:sldId id="300" r:id="rId8"/>
    <p:sldId id="297" r:id="rId9"/>
    <p:sldId id="313" r:id="rId10"/>
    <p:sldId id="261" r:id="rId11"/>
    <p:sldId id="262" r:id="rId12"/>
    <p:sldId id="263" r:id="rId13"/>
    <p:sldId id="267" r:id="rId14"/>
    <p:sldId id="314" r:id="rId15"/>
    <p:sldId id="286" r:id="rId16"/>
    <p:sldId id="315" r:id="rId17"/>
    <p:sldId id="302" r:id="rId18"/>
    <p:sldId id="303" r:id="rId19"/>
    <p:sldId id="310" r:id="rId20"/>
    <p:sldId id="316" r:id="rId21"/>
    <p:sldId id="319" r:id="rId22"/>
    <p:sldId id="320" r:id="rId23"/>
    <p:sldId id="317" r:id="rId24"/>
    <p:sldId id="312" r:id="rId25"/>
    <p:sldId id="306" r:id="rId26"/>
    <p:sldId id="324" r:id="rId27"/>
    <p:sldId id="325" r:id="rId28"/>
    <p:sldId id="321" r:id="rId2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C46"/>
    <a:srgbClr val="FF9933"/>
    <a:srgbClr val="F05252"/>
    <a:srgbClr val="FF0000"/>
    <a:srgbClr val="600012"/>
    <a:srgbClr val="580000"/>
    <a:srgbClr val="800000"/>
    <a:srgbClr val="EA141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4" d="100"/>
          <a:sy n="44" d="100"/>
        </p:scale>
        <p:origin x="-137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390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A6826207-422A-4E50-9430-45A9FC53390A}" type="datetimeFigureOut">
              <a:rPr lang="ru-RU"/>
              <a:pPr>
                <a:defRPr/>
              </a:pPr>
              <a:t>01.03.2016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D49DAFAD-BB34-4D50-BB27-E978E99A81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114609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BD4109FE-619D-44BE-9FAA-B395186D0209}" type="datetimeFigureOut">
              <a:rPr lang="ru-RU"/>
              <a:pPr>
                <a:defRPr/>
              </a:pPr>
              <a:t>01.03.2016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8B19080B-CB4D-4413-8A23-2D3236DE8F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899025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363FB1-6EF0-43FD-953B-A435A525E2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29553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F115C6-CB7E-4672-B513-0939022C51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75260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04F864-2047-48C2-90AC-8C97670ED9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96693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018F41-F4A5-4197-BD7B-6443C2F5B4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09658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FEECDA-C463-417A-949E-920C23DCD0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97954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80F64B-1743-40D9-9E65-98EDB40728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89882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FDEF2F-D148-4553-84E6-0652F92E20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24436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188CB8-484A-4BF2-B91B-EA135319F9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23434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625700-5D7A-4A7A-A8B9-9CE2BC47585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01598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3E57EC-1BE2-4578-82AB-0FC65C73F3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50471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B4294D-2466-41E8-8841-F42EF4D92C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73724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429A1C-2EAC-4070-B2F4-3F4E73A8D6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70279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98BCF9-AC53-4E40-B686-18B3D8E5FB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1135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13FA5C-D681-4FB9-A5BA-AFDE3E114C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49451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3B11B6-29AA-4B79-A82E-4CC4D131A3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28091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17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07625700-5D7A-4A7A-A8B9-9CE2BC4758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  <p:sldLayoutId id="2147483662" r:id="rId13"/>
    <p:sldLayoutId id="2147483663" r:id="rId14"/>
    <p:sldLayoutId id="2147483664" r:id="rId15"/>
  </p:sldLayoutIdLst>
  <p:timing>
    <p:tnLst>
      <p:par>
        <p:cTn id="1" dur="indefinite" restart="never" nodeType="tmRoot"/>
      </p:par>
    </p:tnLst>
  </p:timing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7.emf"/><Relationship Id="rId5" Type="http://schemas.openxmlformats.org/officeDocument/2006/relationships/oleObject" Target="../embeddings/_____Microsoft_Excel_97-20031.xls"/><Relationship Id="rId4" Type="http://schemas.openxmlformats.org/officeDocument/2006/relationships/oleObject" Target="../embeddings/oleObject1.bin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9.emf"/><Relationship Id="rId5" Type="http://schemas.openxmlformats.org/officeDocument/2006/relationships/oleObject" Target="../embeddings/_____Microsoft_Excel_97-20032.xls"/><Relationship Id="rId4" Type="http://schemas.openxmlformats.org/officeDocument/2006/relationships/oleObject" Target="../embeddings/oleObject2.bin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30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13" Type="http://schemas.openxmlformats.org/officeDocument/2006/relationships/image" Target="../media/image40.jpeg"/><Relationship Id="rId3" Type="http://schemas.openxmlformats.org/officeDocument/2006/relationships/oleObject" Target="../embeddings/oleObject3.bin"/><Relationship Id="rId7" Type="http://schemas.openxmlformats.org/officeDocument/2006/relationships/image" Target="../media/image34.jpeg"/><Relationship Id="rId12" Type="http://schemas.openxmlformats.org/officeDocument/2006/relationships/image" Target="../media/image39.jpeg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33.jpeg"/><Relationship Id="rId11" Type="http://schemas.openxmlformats.org/officeDocument/2006/relationships/image" Target="../media/image38.png"/><Relationship Id="rId5" Type="http://schemas.openxmlformats.org/officeDocument/2006/relationships/image" Target="../media/image32.emf"/><Relationship Id="rId10" Type="http://schemas.openxmlformats.org/officeDocument/2006/relationships/image" Target="../media/image37.jpeg"/><Relationship Id="rId4" Type="http://schemas.openxmlformats.org/officeDocument/2006/relationships/oleObject" Target="../embeddings/_____Microsoft_Excel_97-20033.xls"/><Relationship Id="rId9" Type="http://schemas.openxmlformats.org/officeDocument/2006/relationships/image" Target="../media/image36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13" Type="http://schemas.openxmlformats.org/officeDocument/2006/relationships/image" Target="../media/image48.jpeg"/><Relationship Id="rId3" Type="http://schemas.openxmlformats.org/officeDocument/2006/relationships/image" Target="../media/image42.jpeg"/><Relationship Id="rId7" Type="http://schemas.openxmlformats.org/officeDocument/2006/relationships/image" Target="../media/image43.jpeg"/><Relationship Id="rId12" Type="http://schemas.openxmlformats.org/officeDocument/2006/relationships/image" Target="../media/image47.jpeg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41.emf"/><Relationship Id="rId11" Type="http://schemas.openxmlformats.org/officeDocument/2006/relationships/image" Target="../media/image46.jpeg"/><Relationship Id="rId5" Type="http://schemas.openxmlformats.org/officeDocument/2006/relationships/oleObject" Target="../embeddings/_____Microsoft_Excel_97-20034.xls"/><Relationship Id="rId10" Type="http://schemas.openxmlformats.org/officeDocument/2006/relationships/image" Target="../media/image45.jpeg"/><Relationship Id="rId4" Type="http://schemas.openxmlformats.org/officeDocument/2006/relationships/oleObject" Target="../embeddings/oleObject4.bin"/><Relationship Id="rId9" Type="http://schemas.openxmlformats.org/officeDocument/2006/relationships/image" Target="../media/image44.jpeg"/><Relationship Id="rId14" Type="http://schemas.openxmlformats.org/officeDocument/2006/relationships/image" Target="../media/image49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571500" y="3606800"/>
            <a:ext cx="8039100" cy="1470025"/>
          </a:xfrm>
        </p:spPr>
        <p:txBody>
          <a:bodyPr/>
          <a:lstStyle/>
          <a:p>
            <a:r>
              <a:rPr lang="uk-UA" dirty="0" smtClean="0">
                <a:solidFill>
                  <a:schemeClr val="bg1"/>
                </a:solidFill>
                <a:latin typeface="Comic Sans MS" pitchFamily="66" charset="0"/>
              </a:rPr>
              <a:t>Підприємницька діяльність</a:t>
            </a:r>
            <a:r>
              <a:rPr lang="en-US" dirty="0" smtClean="0">
                <a:solidFill>
                  <a:schemeClr val="bg1"/>
                </a:solidFill>
                <a:latin typeface="Comic Sans MS" pitchFamily="66" charset="0"/>
              </a:rPr>
              <a:t> -</a:t>
            </a:r>
            <a:endParaRPr lang="ru-RU" dirty="0" smtClean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2051" name="Подзаголовок 3"/>
          <p:cNvSpPr>
            <a:spLocks noGrp="1"/>
          </p:cNvSpPr>
          <p:nvPr>
            <p:ph type="subTitle" idx="1"/>
          </p:nvPr>
        </p:nvSpPr>
        <p:spPr>
          <a:xfrm>
            <a:off x="533400" y="4800600"/>
            <a:ext cx="7467600" cy="1143000"/>
          </a:xfrm>
        </p:spPr>
        <p:txBody>
          <a:bodyPr/>
          <a:lstStyle/>
          <a:p>
            <a:r>
              <a:rPr lang="uk-UA" b="1" dirty="0" smtClean="0">
                <a:solidFill>
                  <a:schemeClr val="bg1"/>
                </a:solidFill>
                <a:latin typeface="Comic Sans MS" pitchFamily="66" charset="0"/>
              </a:rPr>
              <a:t>рушійна сила економіки країни</a:t>
            </a:r>
            <a:endParaRPr lang="ru-RU" b="1" dirty="0" smtClean="0">
              <a:solidFill>
                <a:schemeClr val="bg1"/>
              </a:solidFill>
              <a:latin typeface="Comic Sans MS" pitchFamily="66" charset="0"/>
            </a:endParaRPr>
          </a:p>
        </p:txBody>
      </p:sp>
      <p:pic>
        <p:nvPicPr>
          <p:cNvPr id="2052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381000"/>
            <a:ext cx="4648200" cy="3355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708688"/>
                  </a:outerShdw>
                </a:effectLst>
              </a14:hiddenEffects>
            </a:ext>
          </a:extLst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81000" y="6019801"/>
            <a:ext cx="8001000" cy="457200"/>
          </a:xfrm>
        </p:spPr>
        <p:txBody>
          <a:bodyPr/>
          <a:lstStyle/>
          <a:p>
            <a:pPr>
              <a:defRPr/>
            </a:pPr>
            <a:r>
              <a:rPr lang="ru-RU" sz="1600" b="1" dirty="0" smtClean="0">
                <a:solidFill>
                  <a:schemeClr val="bg1"/>
                </a:solidFill>
                <a:latin typeface="Comic Sans MS" pitchFamily="66" charset="0"/>
              </a:rPr>
              <a:t>Робота </a:t>
            </a:r>
            <a:r>
              <a:rPr lang="ru-RU" sz="1600" b="1" dirty="0" err="1" smtClean="0">
                <a:solidFill>
                  <a:schemeClr val="bg1"/>
                </a:solidFill>
                <a:latin typeface="Comic Sans MS" pitchFamily="66" charset="0"/>
              </a:rPr>
              <a:t>вчителів</a:t>
            </a:r>
            <a:r>
              <a:rPr lang="ru-RU" sz="1600" b="1" dirty="0" smtClean="0">
                <a:solidFill>
                  <a:schemeClr val="bg1"/>
                </a:solidFill>
                <a:latin typeface="Comic Sans MS" pitchFamily="66" charset="0"/>
              </a:rPr>
              <a:t> ВРГ "</a:t>
            </a:r>
            <a:r>
              <a:rPr lang="ru-RU" sz="1600" b="1" dirty="0" err="1" smtClean="0">
                <a:solidFill>
                  <a:schemeClr val="bg1"/>
                </a:solidFill>
                <a:latin typeface="Comic Sans MS" pitchFamily="66" charset="0"/>
              </a:rPr>
              <a:t>Інтелект</a:t>
            </a:r>
            <a:r>
              <a:rPr lang="ru-RU" sz="1600" b="1" dirty="0" smtClean="0">
                <a:solidFill>
                  <a:schemeClr val="bg1"/>
                </a:solidFill>
                <a:latin typeface="Comic Sans MS" pitchFamily="66" charset="0"/>
              </a:rPr>
              <a:t>" Соболь-Хоменко С.В. та Ковальчук Н.В</a:t>
            </a:r>
            <a:r>
              <a:rPr lang="ru-RU" sz="1600" b="1" dirty="0" smtClean="0">
                <a:latin typeface="Comic Sans MS" pitchFamily="66" charset="0"/>
              </a:rPr>
              <a:t>.</a:t>
            </a:r>
            <a:endParaRPr lang="ru-RU" sz="1600" b="1" dirty="0">
              <a:latin typeface="Comic Sans MS" pitchFamily="66" charset="0"/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3" descr="E:\WorkSusVas\конкурс\конкурс пр\пр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8" y="812800"/>
            <a:ext cx="7689850" cy="541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TextBox 2"/>
          <p:cNvSpPr txBox="1">
            <a:spLocks noChangeArrowheads="1"/>
          </p:cNvSpPr>
          <p:nvPr/>
        </p:nvSpPr>
        <p:spPr bwMode="auto">
          <a:xfrm>
            <a:off x="228600" y="228600"/>
            <a:ext cx="26670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uk-UA" sz="3200" b="1" dirty="0">
                <a:solidFill>
                  <a:schemeClr val="bg1"/>
                </a:solidFill>
                <a:latin typeface="Comic Sans MS" pitchFamily="66" charset="0"/>
              </a:rPr>
              <a:t>Прибуток</a:t>
            </a:r>
            <a:endParaRPr lang="ru-RU" sz="32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4340" name="TextBox 3"/>
          <p:cNvSpPr txBox="1">
            <a:spLocks noChangeArrowheads="1"/>
          </p:cNvSpPr>
          <p:nvPr/>
        </p:nvSpPr>
        <p:spPr bwMode="auto">
          <a:xfrm>
            <a:off x="6324600" y="228600"/>
            <a:ext cx="21336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uk-UA" sz="3200" b="1" dirty="0">
                <a:solidFill>
                  <a:schemeClr val="bg1"/>
                </a:solidFill>
                <a:latin typeface="Comic Sans MS" pitchFamily="66" charset="0"/>
              </a:rPr>
              <a:t>Видатки</a:t>
            </a:r>
            <a:endParaRPr lang="ru-RU" sz="32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2" name="Выгнутая влево стрелка 1"/>
          <p:cNvSpPr/>
          <p:nvPr/>
        </p:nvSpPr>
        <p:spPr>
          <a:xfrm rot="20541315">
            <a:off x="1143201" y="877816"/>
            <a:ext cx="801643" cy="2400993"/>
          </a:xfrm>
          <a:prstGeom prst="curvedRightArrow">
            <a:avLst>
              <a:gd name="adj1" fmla="val 25000"/>
              <a:gd name="adj2" fmla="val 41427"/>
              <a:gd name="adj3" fmla="val 25000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Выгнутая влево стрелка 8"/>
          <p:cNvSpPr/>
          <p:nvPr/>
        </p:nvSpPr>
        <p:spPr>
          <a:xfrm rot="20541315" flipH="1">
            <a:off x="7254311" y="651478"/>
            <a:ext cx="688235" cy="1277328"/>
          </a:xfrm>
          <a:prstGeom prst="curvedRightArrow">
            <a:avLst>
              <a:gd name="adj1" fmla="val 25000"/>
              <a:gd name="adj2" fmla="val 41427"/>
              <a:gd name="adj3" fmla="val 25000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352799" y="2438400"/>
            <a:ext cx="19812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>
                <a:solidFill>
                  <a:srgbClr val="FFFF00"/>
                </a:solidFill>
                <a:latin typeface="Comic Sans MS" pitchFamily="66" charset="0"/>
              </a:rPr>
              <a:t>Баланс</a:t>
            </a:r>
            <a:endParaRPr lang="ru-RU" sz="3600" b="1" dirty="0">
              <a:solidFill>
                <a:srgbClr val="FFFF00"/>
              </a:solidFill>
              <a:latin typeface="Comic Sans MS" pitchFamily="66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5188CB8-484A-4BF2-B91B-EA135319F997}" type="slidenum">
              <a:rPr lang="ru-RU" smtClean="0">
                <a:solidFill>
                  <a:schemeClr val="bg1"/>
                </a:solidFill>
              </a:rPr>
              <a:pPr>
                <a:defRPr/>
              </a:pPr>
              <a:t>10</a:t>
            </a:fld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341313" y="0"/>
            <a:ext cx="8802687" cy="1206500"/>
          </a:xfrm>
          <a:effectLst>
            <a:outerShdw dist="35921" dir="2700000" algn="ctr" rotWithShape="0">
              <a:schemeClr val="tx1"/>
            </a:outerShdw>
          </a:effectLst>
        </p:spPr>
        <p:txBody>
          <a:bodyPr/>
          <a:lstStyle/>
          <a:p>
            <a:pPr eaLnBrk="1" hangingPunct="1"/>
            <a:r>
              <a:rPr lang="ru-RU" sz="4000" b="1" dirty="0" smtClean="0">
                <a:solidFill>
                  <a:schemeClr val="bg1"/>
                </a:solidFill>
                <a:latin typeface="Comic Sans MS" pitchFamily="66" charset="0"/>
              </a:rPr>
              <a:t>ПРИБУТОК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idx="1"/>
          </p:nvPr>
        </p:nvSpPr>
        <p:spPr>
          <a:xfrm>
            <a:off x="368300" y="1268413"/>
            <a:ext cx="8451850" cy="4775200"/>
          </a:xfrm>
          <a:effectLst>
            <a:outerShdw dist="28398" dir="1593903" algn="ctr" rotWithShape="0">
              <a:schemeClr val="tx1"/>
            </a:outerShdw>
          </a:effectLst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ru-RU" dirty="0" smtClean="0">
                <a:solidFill>
                  <a:schemeClr val="bg1"/>
                </a:solidFill>
                <a:latin typeface="Calibri" pitchFamily="34" charset="0"/>
              </a:rPr>
              <a:t>  </a:t>
            </a:r>
            <a:r>
              <a:rPr lang="ru-RU" dirty="0" err="1" smtClean="0">
                <a:solidFill>
                  <a:schemeClr val="bg1"/>
                </a:solidFill>
                <a:latin typeface="Comic Sans MS" pitchFamily="66" charset="0"/>
              </a:rPr>
              <a:t>Гроші,матеріальні</a:t>
            </a:r>
            <a:r>
              <a:rPr lang="ru-RU" dirty="0" smtClean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ru-RU" dirty="0" err="1" smtClean="0">
                <a:solidFill>
                  <a:schemeClr val="bg1"/>
                </a:solidFill>
                <a:latin typeface="Comic Sans MS" pitchFamily="66" charset="0"/>
              </a:rPr>
              <a:t>цінності,отримані</a:t>
            </a:r>
            <a:r>
              <a:rPr lang="ru-RU" dirty="0" smtClean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ru-RU" dirty="0" err="1" smtClean="0">
                <a:solidFill>
                  <a:schemeClr val="bg1"/>
                </a:solidFill>
                <a:latin typeface="Comic Sans MS" pitchFamily="66" charset="0"/>
              </a:rPr>
              <a:t>від</a:t>
            </a:r>
            <a:r>
              <a:rPr lang="ru-RU" dirty="0" smtClean="0">
                <a:solidFill>
                  <a:schemeClr val="bg1"/>
                </a:solidFill>
                <a:latin typeface="Comic Sans MS" pitchFamily="66" charset="0"/>
              </a:rPr>
              <a:t> будь-</a:t>
            </a:r>
            <a:r>
              <a:rPr lang="ru-RU" dirty="0" err="1" smtClean="0">
                <a:solidFill>
                  <a:schemeClr val="bg1"/>
                </a:solidFill>
                <a:latin typeface="Comic Sans MS" pitchFamily="66" charset="0"/>
              </a:rPr>
              <a:t>якого</a:t>
            </a:r>
            <a:r>
              <a:rPr lang="ru-RU" dirty="0" smtClean="0">
                <a:solidFill>
                  <a:schemeClr val="bg1"/>
                </a:solidFill>
                <a:latin typeface="Comic Sans MS" pitchFamily="66" charset="0"/>
              </a:rPr>
              <a:t> виду </a:t>
            </a:r>
            <a:r>
              <a:rPr lang="ru-RU" dirty="0" err="1" smtClean="0">
                <a:solidFill>
                  <a:schemeClr val="bg1"/>
                </a:solidFill>
                <a:latin typeface="Comic Sans MS" pitchFamily="66" charset="0"/>
              </a:rPr>
              <a:t>діяльності</a:t>
            </a:r>
            <a:r>
              <a:rPr lang="ru-RU" dirty="0" smtClean="0">
                <a:solidFill>
                  <a:schemeClr val="bg1"/>
                </a:solidFill>
                <a:latin typeface="Comic Sans MS" pitchFamily="66" charset="0"/>
              </a:rPr>
              <a:t>.</a:t>
            </a:r>
          </a:p>
          <a:p>
            <a:pPr eaLnBrk="1" hangingPunct="1">
              <a:buFontTx/>
              <a:buNone/>
              <a:defRPr/>
            </a:pPr>
            <a:endParaRPr lang="ru-RU" dirty="0" smtClean="0">
              <a:solidFill>
                <a:schemeClr val="bg1"/>
              </a:solidFill>
              <a:latin typeface="Calibri" pitchFamily="34" charset="0"/>
            </a:endParaRPr>
          </a:p>
          <a:p>
            <a:pPr marL="0" indent="0" eaLnBrk="1" hangingPunct="1">
              <a:buFontTx/>
              <a:buNone/>
              <a:defRPr/>
            </a:pPr>
            <a:r>
              <a:rPr lang="ru-RU" sz="2800" dirty="0" smtClean="0">
                <a:solidFill>
                  <a:schemeClr val="bg1"/>
                </a:solidFill>
                <a:latin typeface="Comic Sans MS" pitchFamily="66" charset="0"/>
              </a:rPr>
              <a:t>ВИДИ ПРИБУТКІВ:</a:t>
            </a:r>
          </a:p>
          <a:p>
            <a:pPr eaLnBrk="1" hangingPunct="1">
              <a:buFont typeface="Wingdings" pitchFamily="2" charset="2"/>
              <a:buChar char="Ø"/>
              <a:defRPr/>
            </a:pPr>
            <a:r>
              <a:rPr lang="ru-RU" sz="2800" dirty="0" err="1" smtClean="0">
                <a:solidFill>
                  <a:schemeClr val="bg1"/>
                </a:solidFill>
                <a:latin typeface="Comic Sans MS" pitchFamily="66" charset="0"/>
              </a:rPr>
              <a:t>Загальний</a:t>
            </a:r>
            <a:r>
              <a:rPr lang="ru-RU" sz="2800" dirty="0" smtClean="0">
                <a:solidFill>
                  <a:schemeClr val="bg1"/>
                </a:solidFill>
                <a:latin typeface="Comic Sans MS" pitchFamily="66" charset="0"/>
              </a:rPr>
              <a:t>  </a:t>
            </a:r>
          </a:p>
          <a:p>
            <a:pPr eaLnBrk="1" hangingPunct="1">
              <a:buFont typeface="Wingdings" pitchFamily="2" charset="2"/>
              <a:buChar char="Ø"/>
              <a:defRPr/>
            </a:pPr>
            <a:r>
              <a:rPr lang="ru-RU" sz="2800" dirty="0" err="1" smtClean="0">
                <a:solidFill>
                  <a:schemeClr val="bg1"/>
                </a:solidFill>
                <a:latin typeface="Comic Sans MS" pitchFamily="66" charset="0"/>
              </a:rPr>
              <a:t>Бухгалтерський</a:t>
            </a:r>
            <a:endParaRPr lang="ru-RU" sz="2800" dirty="0" smtClean="0">
              <a:solidFill>
                <a:schemeClr val="bg1"/>
              </a:solidFill>
              <a:latin typeface="Comic Sans MS" pitchFamily="66" charset="0"/>
            </a:endParaRPr>
          </a:p>
          <a:p>
            <a:pPr eaLnBrk="1" hangingPunct="1">
              <a:buFont typeface="Wingdings" pitchFamily="2" charset="2"/>
              <a:buChar char="Ø"/>
              <a:defRPr/>
            </a:pPr>
            <a:r>
              <a:rPr lang="ru-RU" sz="2800" dirty="0" err="1" smtClean="0">
                <a:solidFill>
                  <a:schemeClr val="bg1"/>
                </a:solidFill>
                <a:latin typeface="Comic Sans MS" pitchFamily="66" charset="0"/>
              </a:rPr>
              <a:t>Економічний</a:t>
            </a:r>
            <a:endParaRPr lang="ru-RU" sz="2800" dirty="0" smtClean="0">
              <a:solidFill>
                <a:schemeClr val="bg1"/>
              </a:solidFill>
              <a:latin typeface="Comic Sans MS" pitchFamily="66" charset="0"/>
            </a:endParaRPr>
          </a:p>
          <a:p>
            <a:pPr eaLnBrk="1" hangingPunct="1">
              <a:buFont typeface="Wingdings" pitchFamily="2" charset="2"/>
              <a:buChar char="Ø"/>
              <a:defRPr/>
            </a:pPr>
            <a:r>
              <a:rPr lang="ru-RU" sz="2800" dirty="0" err="1" smtClean="0">
                <a:solidFill>
                  <a:schemeClr val="bg1"/>
                </a:solidFill>
                <a:latin typeface="Comic Sans MS" pitchFamily="66" charset="0"/>
              </a:rPr>
              <a:t>Нормальний</a:t>
            </a:r>
            <a:endParaRPr lang="ru-RU" sz="2800" dirty="0" smtClean="0">
              <a:solidFill>
                <a:schemeClr val="bg1"/>
              </a:solidFill>
              <a:latin typeface="Comic Sans MS" pitchFamily="66" charset="0"/>
            </a:endParaRPr>
          </a:p>
          <a:p>
            <a:pPr eaLnBrk="1" hangingPunct="1">
              <a:buFont typeface="Wingdings" pitchFamily="2" charset="2"/>
              <a:buChar char="Ø"/>
              <a:defRPr/>
            </a:pPr>
            <a:endParaRPr lang="ru-RU" sz="2800" dirty="0" smtClean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5188CB8-484A-4BF2-B91B-EA135319F997}" type="slidenum">
              <a:rPr lang="ru-RU" smtClean="0">
                <a:solidFill>
                  <a:schemeClr val="bg1"/>
                </a:solidFill>
              </a:rPr>
              <a:pPr>
                <a:defRPr/>
              </a:pPr>
              <a:t>11</a:t>
            </a:fld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5364" name="Picture 4" descr="C:\Users\User\Desktop\Складові доходу_рис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2438400"/>
            <a:ext cx="4017963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52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4520"/>
                            </p:stCondLst>
                            <p:childTnLst>
                              <p:par>
                                <p:cTn id="1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4920"/>
                            </p:stCondLst>
                            <p:childTnLst>
                              <p:par>
                                <p:cTn id="2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5520"/>
                            </p:stCondLst>
                            <p:childTnLst>
                              <p:par>
                                <p:cTn id="27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9" dur="80"/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0" dur="80"/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80"/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33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13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13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13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228600"/>
            <a:ext cx="8534400" cy="6324600"/>
          </a:xfrm>
          <a:effectLst>
            <a:outerShdw dist="28398" dir="1593903" algn="ctr" rotWithShape="0">
              <a:schemeClr val="tx1"/>
            </a:outerShdw>
          </a:effectLst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sz="4400" b="1" dirty="0" smtClean="0">
                <a:solidFill>
                  <a:schemeClr val="bg1"/>
                </a:solidFill>
                <a:latin typeface="Comic Sans MS" pitchFamily="66" charset="0"/>
              </a:rPr>
              <a:t>         </a:t>
            </a:r>
            <a:r>
              <a:rPr lang="ru-RU" sz="3600" b="1" dirty="0" smtClean="0">
                <a:solidFill>
                  <a:schemeClr val="bg1"/>
                </a:solidFill>
                <a:latin typeface="Comic Sans MS" pitchFamily="66" charset="0"/>
              </a:rPr>
              <a:t>Фактором </a:t>
            </a:r>
            <a:r>
              <a:rPr lang="ru-RU" sz="3600" b="1" dirty="0" err="1" smtClean="0">
                <a:solidFill>
                  <a:schemeClr val="bg1"/>
                </a:solidFill>
                <a:latin typeface="Comic Sans MS" pitchFamily="66" charset="0"/>
              </a:rPr>
              <a:t>прибутку</a:t>
            </a:r>
            <a:r>
              <a:rPr lang="ru-RU" sz="3600" b="1" dirty="0" smtClean="0">
                <a:solidFill>
                  <a:schemeClr val="bg1"/>
                </a:solidFill>
                <a:latin typeface="Comic Sans MS" pitchFamily="66" charset="0"/>
              </a:rPr>
              <a:t> </a:t>
            </a:r>
          </a:p>
          <a:p>
            <a:pPr algn="ctr" eaLnBrk="1" hangingPunct="1">
              <a:buFontTx/>
              <a:buNone/>
            </a:pPr>
            <a:r>
              <a:rPr lang="ru-RU" sz="3600" b="1" dirty="0" smtClean="0">
                <a:solidFill>
                  <a:schemeClr val="bg1"/>
                </a:solidFill>
                <a:latin typeface="Comic Sans MS" pitchFamily="66" charset="0"/>
              </a:rPr>
              <a:t>є  </a:t>
            </a:r>
            <a:r>
              <a:rPr lang="ru-RU" sz="3600" b="1" dirty="0" err="1" smtClean="0">
                <a:solidFill>
                  <a:schemeClr val="bg1"/>
                </a:solidFill>
                <a:latin typeface="Comic Sans MS" pitchFamily="66" charset="0"/>
              </a:rPr>
              <a:t>підприємницькі</a:t>
            </a:r>
            <a:r>
              <a:rPr lang="ru-RU" sz="3600" b="1" dirty="0" smtClean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ru-RU" sz="3600" b="1" dirty="0" err="1" smtClean="0">
                <a:solidFill>
                  <a:schemeClr val="bg1"/>
                </a:solidFill>
                <a:latin typeface="Comic Sans MS" pitchFamily="66" charset="0"/>
              </a:rPr>
              <a:t>здібності</a:t>
            </a:r>
            <a:endParaRPr lang="ru-RU" sz="3600" b="1" dirty="0" smtClean="0">
              <a:solidFill>
                <a:schemeClr val="bg1"/>
              </a:solidFill>
              <a:latin typeface="Comic Sans MS" pitchFamily="66" charset="0"/>
            </a:endParaRPr>
          </a:p>
          <a:p>
            <a:pPr eaLnBrk="1" hangingPunct="1">
              <a:buFontTx/>
              <a:buNone/>
            </a:pPr>
            <a:r>
              <a:rPr lang="ru-RU" sz="3600" dirty="0" smtClean="0">
                <a:solidFill>
                  <a:schemeClr val="bg1"/>
                </a:solidFill>
              </a:rPr>
              <a:t>  </a:t>
            </a:r>
          </a:p>
          <a:p>
            <a:pPr eaLnBrk="1" hangingPunct="1">
              <a:buFontTx/>
              <a:buNone/>
            </a:pPr>
            <a:r>
              <a:rPr lang="ru-RU" sz="3600" dirty="0" smtClean="0">
                <a:solidFill>
                  <a:schemeClr val="bg1"/>
                </a:solidFill>
              </a:rPr>
              <a:t>   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5188CB8-484A-4BF2-B91B-EA135319F997}" type="slidenum">
              <a:rPr lang="ru-RU" smtClean="0">
                <a:solidFill>
                  <a:schemeClr val="bg1"/>
                </a:solidFill>
              </a:rPr>
              <a:pPr>
                <a:defRPr/>
              </a:pPr>
              <a:t>12</a:t>
            </a:fld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6387" name="Picture 5" descr="E:\WorkSusVas\конкурс\конкурс пр\пр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2057400"/>
            <a:ext cx="6858000" cy="403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341313" y="0"/>
            <a:ext cx="8802687" cy="1206500"/>
          </a:xfrm>
          <a:effectLst>
            <a:outerShdw dist="35921" dir="2700000" algn="ctr" rotWithShape="0">
              <a:schemeClr val="tx1"/>
            </a:outerShdw>
          </a:effectLst>
        </p:spPr>
        <p:txBody>
          <a:bodyPr/>
          <a:lstStyle/>
          <a:p>
            <a:pPr eaLnBrk="1" hangingPunct="1"/>
            <a:r>
              <a:rPr lang="ru-RU" sz="4000" b="1" dirty="0" err="1" smtClean="0">
                <a:solidFill>
                  <a:schemeClr val="bg1"/>
                </a:solidFill>
                <a:latin typeface="Comic Sans MS" pitchFamily="66" charset="0"/>
              </a:rPr>
              <a:t>Видатки</a:t>
            </a:r>
            <a:endParaRPr lang="ru-RU" sz="4000" b="1" dirty="0" smtClean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7411" name="Rectangle 3"/>
          <p:cNvSpPr>
            <a:spLocks noGrp="1" noChangeArrowheads="1"/>
          </p:cNvSpPr>
          <p:nvPr>
            <p:ph idx="1"/>
          </p:nvPr>
        </p:nvSpPr>
        <p:spPr>
          <a:xfrm>
            <a:off x="184150" y="1219200"/>
            <a:ext cx="8775700" cy="5226050"/>
          </a:xfrm>
          <a:effectLst>
            <a:outerShdw dist="28398" dir="3806097" algn="ctr" rotWithShape="0">
              <a:schemeClr val="tx1"/>
            </a:outerShdw>
          </a:effectLst>
        </p:spPr>
        <p:txBody>
          <a:bodyPr/>
          <a:lstStyle/>
          <a:p>
            <a:pPr algn="r" eaLnBrk="1" hangingPunct="1">
              <a:buFontTx/>
              <a:buNone/>
            </a:pPr>
            <a:r>
              <a:rPr lang="ru-RU" sz="3600" dirty="0" smtClean="0">
                <a:solidFill>
                  <a:schemeClr val="bg1"/>
                </a:solidFill>
                <a:latin typeface="Comic Sans MS" pitchFamily="66" charset="0"/>
              </a:rPr>
              <a:t>«</a:t>
            </a:r>
            <a:r>
              <a:rPr lang="ru-RU" sz="3600" dirty="0" err="1" smtClean="0">
                <a:solidFill>
                  <a:schemeClr val="bg1"/>
                </a:solidFill>
                <a:latin typeface="Comic Sans MS" pitchFamily="66" charset="0"/>
              </a:rPr>
              <a:t>Данець</a:t>
            </a:r>
            <a:r>
              <a:rPr lang="ru-RU" sz="3600" dirty="0" smtClean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ru-RU" sz="3600" dirty="0" err="1" smtClean="0">
                <a:solidFill>
                  <a:schemeClr val="bg1"/>
                </a:solidFill>
                <a:latin typeface="Comic Sans MS" pitchFamily="66" charset="0"/>
              </a:rPr>
              <a:t>живе</a:t>
            </a:r>
            <a:r>
              <a:rPr lang="ru-RU" sz="3600" dirty="0" smtClean="0">
                <a:solidFill>
                  <a:schemeClr val="bg1"/>
                </a:solidFill>
                <a:latin typeface="Comic Sans MS" pitchFamily="66" charset="0"/>
              </a:rPr>
              <a:t> як принц, тому </a:t>
            </a:r>
            <a:r>
              <a:rPr lang="ru-RU" sz="3600" dirty="0" err="1" smtClean="0">
                <a:solidFill>
                  <a:schemeClr val="bg1"/>
                </a:solidFill>
                <a:latin typeface="Comic Sans MS" pitchFamily="66" charset="0"/>
              </a:rPr>
              <a:t>що</a:t>
            </a:r>
            <a:r>
              <a:rPr lang="ru-RU" sz="3600" dirty="0" smtClean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ru-RU" sz="3600" dirty="0" err="1" smtClean="0">
                <a:solidFill>
                  <a:schemeClr val="bg1"/>
                </a:solidFill>
                <a:latin typeface="Comic Sans MS" pitchFamily="66" charset="0"/>
              </a:rPr>
              <a:t>економить,як</a:t>
            </a:r>
            <a:r>
              <a:rPr lang="ru-RU" sz="3600" dirty="0" smtClean="0">
                <a:solidFill>
                  <a:schemeClr val="bg1"/>
                </a:solidFill>
                <a:latin typeface="Comic Sans MS" pitchFamily="66" charset="0"/>
              </a:rPr>
              <a:t>  </a:t>
            </a:r>
            <a:r>
              <a:rPr lang="ru-RU" sz="3600" dirty="0" err="1" smtClean="0">
                <a:solidFill>
                  <a:schemeClr val="bg1"/>
                </a:solidFill>
                <a:latin typeface="Comic Sans MS" pitchFamily="66" charset="0"/>
              </a:rPr>
              <a:t>жебрак</a:t>
            </a:r>
            <a:r>
              <a:rPr lang="ru-RU" sz="3600" dirty="0" smtClean="0">
                <a:solidFill>
                  <a:schemeClr val="bg1"/>
                </a:solidFill>
                <a:latin typeface="Comic Sans MS" pitchFamily="66" charset="0"/>
              </a:rPr>
              <a:t>»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5188CB8-484A-4BF2-B91B-EA135319F997}" type="slidenum">
              <a:rPr lang="ru-RU" smtClean="0">
                <a:solidFill>
                  <a:schemeClr val="bg1"/>
                </a:solidFill>
              </a:rPr>
              <a:pPr>
                <a:defRPr/>
              </a:pPr>
              <a:t>13</a:t>
            </a:fld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8436" name="Picture 4" descr="787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2693988"/>
            <a:ext cx="7391400" cy="3743325"/>
          </a:xfrm>
          <a:prstGeom prst="rect">
            <a:avLst/>
          </a:prstGeom>
          <a:noFill/>
          <a:ln w="38100" cmpd="dbl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effectLst>
            <a:outerShdw dist="35921" dir="2700000" algn="ctr" rotWithShape="0">
              <a:schemeClr val="tx1"/>
            </a:outerShdw>
          </a:effectLst>
        </p:spPr>
        <p:txBody>
          <a:bodyPr/>
          <a:lstStyle/>
          <a:p>
            <a:pPr eaLnBrk="1" hangingPunct="1"/>
            <a:r>
              <a:rPr lang="ru-RU" sz="4000" dirty="0" smtClean="0">
                <a:solidFill>
                  <a:schemeClr val="bg1"/>
                </a:solidFill>
                <a:latin typeface="Comic Sans MS" pitchFamily="66" charset="0"/>
              </a:rPr>
              <a:t>3 фазы </a:t>
            </a:r>
            <a:r>
              <a:rPr lang="ru-RU" sz="4000" dirty="0" err="1" smtClean="0">
                <a:solidFill>
                  <a:schemeClr val="bg1"/>
                </a:solidFill>
                <a:latin typeface="Comic Sans MS" pitchFamily="66" charset="0"/>
              </a:rPr>
              <a:t>складання</a:t>
            </a:r>
            <a:r>
              <a:rPr lang="ru-RU" sz="4000" dirty="0" smtClean="0">
                <a:solidFill>
                  <a:schemeClr val="bg1"/>
                </a:solidFill>
                <a:latin typeface="Comic Sans MS" pitchFamily="66" charset="0"/>
              </a:rPr>
              <a:t> бюджету:</a:t>
            </a:r>
            <a:br>
              <a:rPr lang="ru-RU" sz="4000" dirty="0" smtClean="0">
                <a:solidFill>
                  <a:schemeClr val="bg1"/>
                </a:solidFill>
                <a:latin typeface="Comic Sans MS" pitchFamily="66" charset="0"/>
              </a:rPr>
            </a:br>
            <a:endParaRPr lang="ru-RU" sz="4000" dirty="0" smtClean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705600" y="6381750"/>
            <a:ext cx="2286000" cy="476250"/>
          </a:xfrm>
        </p:spPr>
        <p:txBody>
          <a:bodyPr/>
          <a:lstStyle/>
          <a:p>
            <a:pPr>
              <a:defRPr/>
            </a:pPr>
            <a:fld id="{55188CB8-484A-4BF2-B91B-EA135319F997}" type="slidenum">
              <a:rPr lang="ru-RU" smtClean="0">
                <a:solidFill>
                  <a:schemeClr val="bg1"/>
                </a:solidFill>
              </a:rPr>
              <a:pPr>
                <a:defRPr/>
              </a:pPr>
              <a:t>14</a:t>
            </a:fld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38915" name="Picture 3" descr="nau47_1_h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500" y="981075"/>
            <a:ext cx="2881313" cy="1852613"/>
          </a:xfrm>
          <a:prstGeom prst="rect">
            <a:avLst/>
          </a:prstGeom>
          <a:noFill/>
          <a:ln w="38100" cmpd="dbl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16" name="Picture 4" descr="portemonnai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500" y="2944813"/>
            <a:ext cx="2881313" cy="1852612"/>
          </a:xfrm>
          <a:prstGeom prst="rect">
            <a:avLst/>
          </a:prstGeom>
          <a:noFill/>
          <a:ln w="38100" cmpd="dbl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17" name="Picture 5" descr="i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0483" y="4889499"/>
            <a:ext cx="2881313" cy="1852613"/>
          </a:xfrm>
          <a:prstGeom prst="rect">
            <a:avLst/>
          </a:prstGeom>
          <a:noFill/>
          <a:ln w="38100" cmpd="dbl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918" name="Text Box 6"/>
          <p:cNvSpPr txBox="1">
            <a:spLocks noChangeArrowheads="1"/>
          </p:cNvSpPr>
          <p:nvPr/>
        </p:nvSpPr>
        <p:spPr bwMode="auto">
          <a:xfrm>
            <a:off x="411163" y="1373188"/>
            <a:ext cx="4968875" cy="1077912"/>
          </a:xfrm>
          <a:prstGeom prst="rect">
            <a:avLst/>
          </a:prstGeom>
          <a:noFill/>
          <a:ln>
            <a:noFill/>
          </a:ln>
          <a:effectLst>
            <a:outerShdw dist="28398" dir="3806097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3200" dirty="0">
                <a:solidFill>
                  <a:schemeClr val="bg1"/>
                </a:solidFill>
                <a:latin typeface="Comic Sans MS" pitchFamily="66" charset="0"/>
              </a:rPr>
              <a:t>Постановка </a:t>
            </a:r>
            <a:r>
              <a:rPr lang="ru-RU" sz="3200" dirty="0" err="1">
                <a:solidFill>
                  <a:schemeClr val="bg1"/>
                </a:solidFill>
                <a:latin typeface="Comic Sans MS" pitchFamily="66" charset="0"/>
              </a:rPr>
              <a:t>фінансовї</a:t>
            </a:r>
            <a:r>
              <a:rPr lang="ru-RU" sz="3200" dirty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ru-RU" sz="3200" dirty="0" err="1">
                <a:solidFill>
                  <a:schemeClr val="bg1"/>
                </a:solidFill>
                <a:latin typeface="Comic Sans MS" pitchFamily="66" charset="0"/>
              </a:rPr>
              <a:t>цілі</a:t>
            </a:r>
            <a:endParaRPr lang="ru-RU" sz="32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38919" name="Text Box 7"/>
          <p:cNvSpPr txBox="1">
            <a:spLocks noChangeArrowheads="1"/>
          </p:cNvSpPr>
          <p:nvPr/>
        </p:nvSpPr>
        <p:spPr bwMode="auto">
          <a:xfrm>
            <a:off x="403225" y="2527300"/>
            <a:ext cx="4953000" cy="2060575"/>
          </a:xfrm>
          <a:prstGeom prst="rect">
            <a:avLst/>
          </a:prstGeom>
          <a:noFill/>
          <a:ln>
            <a:noFill/>
          </a:ln>
          <a:effectLst>
            <a:outerShdw dist="28398" dir="3806097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kumimoji="1" lang="ru-RU" sz="3200" dirty="0" err="1">
                <a:solidFill>
                  <a:schemeClr val="bg1"/>
                </a:solidFill>
                <a:latin typeface="Comic Sans MS" pitchFamily="66" charset="0"/>
              </a:rPr>
              <a:t>Оцінка</a:t>
            </a:r>
            <a:r>
              <a:rPr kumimoji="1" lang="ru-RU" sz="3200" dirty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kumimoji="1" lang="ru-RU" sz="3200" dirty="0" err="1">
                <a:solidFill>
                  <a:schemeClr val="bg1"/>
                </a:solidFill>
                <a:latin typeface="Comic Sans MS" pitchFamily="66" charset="0"/>
              </a:rPr>
              <a:t>прибутків</a:t>
            </a:r>
            <a:r>
              <a:rPr kumimoji="1" lang="ru-RU" sz="3200" dirty="0">
                <a:solidFill>
                  <a:schemeClr val="bg1"/>
                </a:solidFill>
                <a:latin typeface="Comic Sans MS" pitchFamily="66" charset="0"/>
              </a:rPr>
              <a:t> та </a:t>
            </a:r>
            <a:r>
              <a:rPr kumimoji="1" lang="ru-RU" sz="3200" dirty="0" err="1">
                <a:solidFill>
                  <a:schemeClr val="bg1"/>
                </a:solidFill>
                <a:latin typeface="Comic Sans MS" pitchFamily="66" charset="0"/>
              </a:rPr>
              <a:t>можливостей</a:t>
            </a:r>
            <a:r>
              <a:rPr kumimoji="1" lang="ru-RU" sz="3200" dirty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kumimoji="1" lang="ru-RU" sz="3200" dirty="0" err="1">
                <a:solidFill>
                  <a:schemeClr val="bg1"/>
                </a:solidFill>
                <a:latin typeface="Comic Sans MS" pitchFamily="66" charset="0"/>
              </a:rPr>
              <a:t>збільшити</a:t>
            </a:r>
            <a:r>
              <a:rPr kumimoji="1" lang="ru-RU" sz="3200" dirty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kumimoji="1" lang="ru-RU" sz="3200" dirty="0" err="1">
                <a:solidFill>
                  <a:schemeClr val="bg1"/>
                </a:solidFill>
                <a:latin typeface="Comic Sans MS" pitchFamily="66" charset="0"/>
              </a:rPr>
              <a:t>прибуткову</a:t>
            </a:r>
            <a:r>
              <a:rPr kumimoji="1" lang="ru-RU" sz="3200" dirty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kumimoji="1" lang="ru-RU" sz="3200" dirty="0" err="1">
                <a:solidFill>
                  <a:schemeClr val="bg1"/>
                </a:solidFill>
                <a:latin typeface="Comic Sans MS" pitchFamily="66" charset="0"/>
              </a:rPr>
              <a:t>частину</a:t>
            </a:r>
            <a:r>
              <a:rPr kumimoji="1" lang="ru-RU" sz="3200" dirty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kumimoji="1" lang="ru-RU" sz="3200" dirty="0" smtClean="0">
                <a:solidFill>
                  <a:schemeClr val="bg1"/>
                </a:solidFill>
                <a:latin typeface="Comic Sans MS" pitchFamily="66" charset="0"/>
              </a:rPr>
              <a:t>бюджету</a:t>
            </a:r>
            <a:endParaRPr kumimoji="1" lang="ru-RU" sz="32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38920" name="Text Box 8"/>
          <p:cNvSpPr txBox="1">
            <a:spLocks noChangeArrowheads="1"/>
          </p:cNvSpPr>
          <p:nvPr/>
        </p:nvSpPr>
        <p:spPr bwMode="auto">
          <a:xfrm>
            <a:off x="395288" y="5297488"/>
            <a:ext cx="4968875" cy="584200"/>
          </a:xfrm>
          <a:prstGeom prst="rect">
            <a:avLst/>
          </a:prstGeom>
          <a:noFill/>
          <a:ln>
            <a:noFill/>
          </a:ln>
          <a:effectLst>
            <a:outerShdw dist="28398" dir="3806097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kumimoji="1" lang="ru-RU" sz="3200" dirty="0" err="1">
                <a:solidFill>
                  <a:schemeClr val="bg1"/>
                </a:solidFill>
                <a:latin typeface="Comic Sans MS" pitchFamily="66" charset="0"/>
              </a:rPr>
              <a:t>Планування</a:t>
            </a:r>
            <a:r>
              <a:rPr kumimoji="1" lang="ru-RU" sz="3200" dirty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kumimoji="1" lang="ru-RU" sz="3200" dirty="0" err="1">
                <a:solidFill>
                  <a:schemeClr val="bg1"/>
                </a:solidFill>
                <a:latin typeface="Comic Sans MS" pitchFamily="66" charset="0"/>
              </a:rPr>
              <a:t>витрат</a:t>
            </a:r>
            <a:endParaRPr kumimoji="1" lang="ru-RU" sz="3200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600"/>
                            </p:stCondLst>
                            <p:childTnLst>
                              <p:par>
                                <p:cTn id="1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100"/>
                            </p:stCondLst>
                            <p:childTnLst>
                              <p:par>
                                <p:cTn id="2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0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6350"/>
                            </p:stCondLst>
                            <p:childTnLst>
                              <p:par>
                                <p:cTn id="3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8" grpId="0"/>
      <p:bldP spid="38919" grpId="0"/>
      <p:bldP spid="3892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533400"/>
            <a:ext cx="3657600" cy="1828800"/>
          </a:xfrm>
          <a:effectLst>
            <a:outerShdw dist="35921" dir="2700000" algn="ctr" rotWithShape="0">
              <a:schemeClr val="tx1"/>
            </a:outerShdw>
          </a:effectLst>
        </p:spPr>
        <p:txBody>
          <a:bodyPr/>
          <a:lstStyle/>
          <a:p>
            <a:pPr eaLnBrk="1" hangingPunct="1"/>
            <a:r>
              <a:rPr lang="ru-RU" sz="3600" dirty="0" err="1">
                <a:solidFill>
                  <a:schemeClr val="bg1"/>
                </a:solidFill>
                <a:latin typeface="Comic Sans MS" pitchFamily="66" charset="0"/>
              </a:rPr>
              <a:t>З</a:t>
            </a:r>
            <a:r>
              <a:rPr lang="ru-RU" sz="3600" dirty="0" err="1" smtClean="0">
                <a:solidFill>
                  <a:schemeClr val="bg1"/>
                </a:solidFill>
                <a:latin typeface="Comic Sans MS" pitchFamily="66" charset="0"/>
              </a:rPr>
              <a:t>балансований</a:t>
            </a:r>
            <a:r>
              <a:rPr lang="ru-RU" sz="3600" dirty="0" smtClean="0">
                <a:solidFill>
                  <a:schemeClr val="bg1"/>
                </a:solidFill>
                <a:latin typeface="Comic Sans MS" pitchFamily="66" charset="0"/>
              </a:rPr>
              <a:t> бюджет</a:t>
            </a:r>
            <a:br>
              <a:rPr lang="ru-RU" sz="3600" dirty="0" smtClean="0">
                <a:solidFill>
                  <a:schemeClr val="bg1"/>
                </a:solidFill>
                <a:latin typeface="Comic Sans MS" pitchFamily="66" charset="0"/>
              </a:rPr>
            </a:br>
            <a:r>
              <a:rPr lang="ru-RU" sz="3600" dirty="0" smtClean="0">
                <a:solidFill>
                  <a:schemeClr val="bg1"/>
                </a:solidFill>
                <a:latin typeface="Comic Sans MS" pitchFamily="66" charset="0"/>
              </a:rPr>
              <a:t>П=В</a:t>
            </a:r>
          </a:p>
        </p:txBody>
      </p:sp>
      <p:sp>
        <p:nvSpPr>
          <p:cNvPr id="18435" name="Rectangle 4"/>
          <p:cNvSpPr>
            <a:spLocks noGrp="1" noChangeArrowheads="1"/>
          </p:cNvSpPr>
          <p:nvPr>
            <p:ph sz="half" idx="1"/>
          </p:nvPr>
        </p:nvSpPr>
        <p:spPr>
          <a:xfrm>
            <a:off x="5216525" y="533400"/>
            <a:ext cx="3416300" cy="1828800"/>
          </a:xfrm>
          <a:effectLst>
            <a:outerShdw dist="35921" dir="2700000" algn="ctr" rotWithShape="0">
              <a:schemeClr val="tx1"/>
            </a:outerShdw>
          </a:effectLst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sz="3600" dirty="0" err="1" smtClean="0">
                <a:solidFill>
                  <a:schemeClr val="bg1"/>
                </a:solidFill>
                <a:latin typeface="Comic Sans MS" pitchFamily="66" charset="0"/>
              </a:rPr>
              <a:t>Дефіцитний</a:t>
            </a:r>
            <a:endParaRPr lang="ru-RU" sz="3600" dirty="0" smtClean="0">
              <a:solidFill>
                <a:schemeClr val="bg1"/>
              </a:solidFill>
              <a:latin typeface="Comic Sans MS" pitchFamily="66" charset="0"/>
            </a:endParaRPr>
          </a:p>
          <a:p>
            <a:pPr algn="ctr" eaLnBrk="1" hangingPunct="1">
              <a:buFontTx/>
              <a:buNone/>
            </a:pPr>
            <a:r>
              <a:rPr lang="ru-RU" sz="3600" dirty="0">
                <a:solidFill>
                  <a:schemeClr val="bg1"/>
                </a:solidFill>
                <a:latin typeface="Comic Sans MS" pitchFamily="66" charset="0"/>
              </a:rPr>
              <a:t>б</a:t>
            </a:r>
            <a:r>
              <a:rPr lang="ru-RU" sz="3600" dirty="0" smtClean="0">
                <a:solidFill>
                  <a:schemeClr val="bg1"/>
                </a:solidFill>
                <a:latin typeface="Comic Sans MS" pitchFamily="66" charset="0"/>
              </a:rPr>
              <a:t>юджет</a:t>
            </a:r>
          </a:p>
          <a:p>
            <a:pPr algn="ctr" eaLnBrk="1" hangingPunct="1">
              <a:buFontTx/>
              <a:buNone/>
            </a:pPr>
            <a:r>
              <a:rPr lang="ru-RU" sz="3600" dirty="0" smtClean="0">
                <a:solidFill>
                  <a:schemeClr val="bg1"/>
                </a:solidFill>
                <a:latin typeface="Comic Sans MS" pitchFamily="66" charset="0"/>
              </a:rPr>
              <a:t>П</a:t>
            </a:r>
            <a:r>
              <a:rPr lang="en-US" sz="3600" dirty="0" smtClean="0">
                <a:solidFill>
                  <a:schemeClr val="bg1"/>
                </a:solidFill>
                <a:latin typeface="Comic Sans MS" pitchFamily="66" charset="0"/>
              </a:rPr>
              <a:t>&lt;</a:t>
            </a:r>
            <a:r>
              <a:rPr lang="ru-RU" sz="3600" dirty="0" smtClean="0">
                <a:solidFill>
                  <a:schemeClr val="bg1"/>
                </a:solidFill>
                <a:latin typeface="Comic Sans MS" pitchFamily="66" charset="0"/>
              </a:rPr>
              <a:t>В</a:t>
            </a:r>
            <a:endParaRPr lang="en-US" sz="3600" dirty="0" smtClean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553200" y="6477000"/>
            <a:ext cx="2514600" cy="380999"/>
          </a:xfrm>
        </p:spPr>
        <p:txBody>
          <a:bodyPr/>
          <a:lstStyle/>
          <a:p>
            <a:pPr>
              <a:defRPr/>
            </a:pPr>
            <a:fld id="{D6FEECDA-C463-417A-949E-920C23DCD08B}" type="slidenum">
              <a:rPr lang="ru-RU" smtClean="0">
                <a:solidFill>
                  <a:schemeClr val="bg1"/>
                </a:solidFill>
              </a:rPr>
              <a:pPr>
                <a:defRPr/>
              </a:pPr>
              <a:t>15</a:t>
            </a:fld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8436" name="Picture 6" descr="127651732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950" y="2773363"/>
            <a:ext cx="2987675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7" name="Picture 7" descr="justici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2773363"/>
            <a:ext cx="3146425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8" name="TextBox 1"/>
          <p:cNvSpPr txBox="1">
            <a:spLocks noChangeArrowheads="1"/>
          </p:cNvSpPr>
          <p:nvPr/>
        </p:nvSpPr>
        <p:spPr bwMode="auto">
          <a:xfrm>
            <a:off x="742950" y="5800725"/>
            <a:ext cx="13144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uk-UA" b="1">
                <a:solidFill>
                  <a:srgbClr val="002060"/>
                </a:solidFill>
                <a:latin typeface="Comic Sans MS" pitchFamily="66" charset="0"/>
              </a:rPr>
              <a:t>Прибуток</a:t>
            </a:r>
            <a:endParaRPr lang="ru-RU" b="1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18439" name="TextBox 2"/>
          <p:cNvSpPr txBox="1">
            <a:spLocks noChangeArrowheads="1"/>
          </p:cNvSpPr>
          <p:nvPr/>
        </p:nvSpPr>
        <p:spPr bwMode="auto">
          <a:xfrm>
            <a:off x="2484438" y="5826125"/>
            <a:ext cx="12160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uk-UA" b="1">
                <a:solidFill>
                  <a:srgbClr val="002060"/>
                </a:solidFill>
                <a:latin typeface="Comic Sans MS" pitchFamily="66" charset="0"/>
              </a:rPr>
              <a:t>Видатки</a:t>
            </a:r>
            <a:endParaRPr lang="ru-RU" b="1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18440" name="TextBox 7"/>
          <p:cNvSpPr txBox="1">
            <a:spLocks noChangeArrowheads="1"/>
          </p:cNvSpPr>
          <p:nvPr/>
        </p:nvSpPr>
        <p:spPr bwMode="auto">
          <a:xfrm>
            <a:off x="5891213" y="5378450"/>
            <a:ext cx="13144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uk-UA" b="1">
                <a:solidFill>
                  <a:srgbClr val="FFFF00"/>
                </a:solidFill>
                <a:latin typeface="Comic Sans MS" pitchFamily="66" charset="0"/>
              </a:rPr>
              <a:t>Прибуток</a:t>
            </a:r>
            <a:endParaRPr lang="ru-RU" b="1">
              <a:solidFill>
                <a:srgbClr val="FFFF00"/>
              </a:solidFill>
              <a:latin typeface="Comic Sans MS" pitchFamily="66" charset="0"/>
            </a:endParaRPr>
          </a:p>
        </p:txBody>
      </p:sp>
      <p:sp>
        <p:nvSpPr>
          <p:cNvPr id="18441" name="TextBox 8"/>
          <p:cNvSpPr txBox="1">
            <a:spLocks noChangeArrowheads="1"/>
          </p:cNvSpPr>
          <p:nvPr/>
        </p:nvSpPr>
        <p:spPr bwMode="auto">
          <a:xfrm>
            <a:off x="7059613" y="5430838"/>
            <a:ext cx="13954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uk-UA" b="1">
                <a:solidFill>
                  <a:srgbClr val="FFFF00"/>
                </a:solidFill>
                <a:latin typeface="Comic Sans MS" pitchFamily="66" charset="0"/>
              </a:rPr>
              <a:t>Видатки</a:t>
            </a:r>
            <a:endParaRPr lang="ru-RU" b="1">
              <a:solidFill>
                <a:srgbClr val="FFFF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1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  <p:bldP spid="18435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chemeClr val="bg1"/>
                </a:solidFill>
                <a:latin typeface="Comic Sans MS" pitchFamily="66" charset="0"/>
              </a:rPr>
              <a:t>Розрахунки бюджету</a:t>
            </a:r>
            <a:endParaRPr lang="ru-RU" dirty="0" smtClean="0">
              <a:solidFill>
                <a:schemeClr val="bg1"/>
              </a:solidFill>
              <a:latin typeface="Comic Sans MS" pitchFamily="66" charset="0"/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</p:nvPr>
        </p:nvGraphicFramePr>
        <p:xfrm>
          <a:off x="381000" y="1600200"/>
          <a:ext cx="8305799" cy="4389440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1143000"/>
                <a:gridCol w="1284514"/>
                <a:gridCol w="1175657"/>
                <a:gridCol w="1273628"/>
                <a:gridCol w="1077686"/>
                <a:gridCol w="1175657"/>
                <a:gridCol w="1175657"/>
              </a:tblGrid>
              <a:tr h="685976">
                <a:tc gridSpan="4">
                  <a:txBody>
                    <a:bodyPr/>
                    <a:lstStyle/>
                    <a:p>
                      <a:pPr algn="ctr" fontAlgn="b"/>
                      <a:r>
                        <a:rPr lang="uk-UA" sz="2400" b="1" i="0" u="none" strike="noStrike" dirty="0" smtClean="0">
                          <a:solidFill>
                            <a:srgbClr val="600012"/>
                          </a:solidFill>
                          <a:effectLst/>
                          <a:latin typeface="Comic Sans MS" pitchFamily="66" charset="0"/>
                        </a:rPr>
                        <a:t>Прибуток</a:t>
                      </a:r>
                      <a:endParaRPr lang="ru-RU" sz="2400" b="1" i="0" u="none" strike="noStrike" dirty="0">
                        <a:solidFill>
                          <a:srgbClr val="600012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marL="9525" marR="9525" marT="9527" marB="0" anchor="b"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2400" u="none" strike="noStrike" dirty="0" err="1">
                          <a:solidFill>
                            <a:srgbClr val="600012"/>
                          </a:solidFill>
                          <a:effectLst/>
                          <a:latin typeface="Comic Sans MS" pitchFamily="66" charset="0"/>
                        </a:rPr>
                        <a:t>Видатки</a:t>
                      </a:r>
                      <a:endParaRPr lang="ru-RU" sz="2400" b="0" i="0" u="none" strike="noStrike" dirty="0">
                        <a:solidFill>
                          <a:srgbClr val="600012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marL="9525" marR="9525" marT="9527" marB="0" anchor="b"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10691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u="none" strike="noStrike" dirty="0" err="1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</a:rPr>
                        <a:t>Площа</a:t>
                      </a:r>
                      <a:r>
                        <a:rPr lang="ru-RU" sz="1800" u="none" strike="noStrike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</a:rPr>
                        <a:t> у</a:t>
                      </a:r>
                      <a:r>
                        <a:rPr lang="ru-RU" sz="1800" u="none" strike="noStrike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Comic Sans MS" pitchFamily="66" charset="0"/>
                        </a:rPr>
                        <a:t> </a:t>
                      </a:r>
                      <a:r>
                        <a:rPr lang="ru-RU" sz="1800" u="none" strike="noStrike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</a:rPr>
                        <a:t>%</a:t>
                      </a:r>
                      <a:endParaRPr lang="ru-RU" sz="1800" b="1" i="0" u="none" strike="noStrike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7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u="none" strike="noStrike" dirty="0" err="1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Comic Sans MS" pitchFamily="66" charset="0"/>
                        </a:rPr>
                        <a:t>Пропозиція</a:t>
                      </a:r>
                      <a:endParaRPr lang="ru-RU" sz="1800" b="0" i="0" u="none" strike="noStrike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marL="9525" marR="9525" marT="9527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u="none" strike="noStrike" dirty="0" err="1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Comic Sans MS" pitchFamily="66" charset="0"/>
                        </a:rPr>
                        <a:t>Назва</a:t>
                      </a:r>
                      <a:r>
                        <a:rPr lang="ru-RU" sz="1800" u="none" strike="noStrike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Comic Sans MS" pitchFamily="66" charset="0"/>
                        </a:rPr>
                        <a:t> </a:t>
                      </a:r>
                      <a:r>
                        <a:rPr lang="ru-RU" sz="1800" u="none" strike="noStrike" dirty="0" err="1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Comic Sans MS" pitchFamily="66" charset="0"/>
                        </a:rPr>
                        <a:t>фірми</a:t>
                      </a:r>
                      <a:r>
                        <a:rPr lang="ru-RU" sz="1800" u="none" strike="noStrike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Comic Sans MS" pitchFamily="66" charset="0"/>
                        </a:rPr>
                        <a:t>, яка </a:t>
                      </a:r>
                      <a:r>
                        <a:rPr lang="ru-RU" sz="1800" u="none" strike="noStrike" dirty="0" err="1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Comic Sans MS" pitchFamily="66" charset="0"/>
                        </a:rPr>
                        <a:t>пропонує</a:t>
                      </a:r>
                      <a:endParaRPr lang="ru-RU" sz="1800" b="0" i="0" u="none" strike="noStrike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marL="9525" marR="9525" marT="9527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u="none" strike="noStrike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Comic Sans MS" pitchFamily="66" charset="0"/>
                        </a:rPr>
                        <a:t>Ціна</a:t>
                      </a:r>
                      <a:r>
                        <a:rPr lang="ru-RU" sz="1800" u="none" strike="noStrike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Comic Sans MS" pitchFamily="66" charset="0"/>
                        </a:rPr>
                        <a:t> </a:t>
                      </a:r>
                      <a:r>
                        <a:rPr lang="ru-RU" sz="1800" u="none" strike="noStrike" baseline="0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Comic Sans MS" pitchFamily="66" charset="0"/>
                        </a:rPr>
                        <a:t>пропозиції</a:t>
                      </a:r>
                      <a:r>
                        <a:rPr lang="ru-RU" sz="1800" u="none" strike="noStrike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Comic Sans MS" pitchFamily="66" charset="0"/>
                        </a:rPr>
                        <a:t>(у.е</a:t>
                      </a:r>
                      <a:r>
                        <a:rPr lang="ru-RU" sz="1800" u="none" strike="noStrike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Comic Sans MS" pitchFamily="66" charset="0"/>
                        </a:rPr>
                        <a:t>.)</a:t>
                      </a:r>
                      <a:endParaRPr lang="ru-RU" sz="1800" b="0" i="0" u="none" strike="noStrike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marL="9525" marR="9525" marT="9527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u="none" strike="noStrike" dirty="0" err="1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Comic Sans MS" pitchFamily="66" charset="0"/>
                        </a:rPr>
                        <a:t>Послуги</a:t>
                      </a:r>
                      <a:endParaRPr lang="ru-RU" sz="1800" b="0" i="0" u="none" strike="noStrike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marL="9525" marR="9525" marT="9527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u="none" strike="noStrike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Comic Sans MS" pitchFamily="66" charset="0"/>
                        </a:rPr>
                        <a:t>Ціна</a:t>
                      </a:r>
                      <a:r>
                        <a:rPr lang="ru-RU" sz="1800" u="none" strike="noStrike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Comic Sans MS" pitchFamily="66" charset="0"/>
                        </a:rPr>
                        <a:t> </a:t>
                      </a:r>
                      <a:r>
                        <a:rPr lang="ru-RU" sz="1800" u="none" strike="noStrike" dirty="0" err="1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Comic Sans MS" pitchFamily="66" charset="0"/>
                        </a:rPr>
                        <a:t>послуги</a:t>
                      </a:r>
                      <a:r>
                        <a:rPr lang="ru-RU" sz="1800" u="none" strike="noStrike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Comic Sans MS" pitchFamily="66" charset="0"/>
                        </a:rPr>
                        <a:t> </a:t>
                      </a:r>
                      <a:r>
                        <a:rPr lang="ru-RU" sz="1800" u="none" strike="noStrike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Comic Sans MS" pitchFamily="66" charset="0"/>
                        </a:rPr>
                        <a:t>(у.е</a:t>
                      </a:r>
                      <a:r>
                        <a:rPr lang="ru-RU" sz="1800" u="none" strike="noStrike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Comic Sans MS" pitchFamily="66" charset="0"/>
                        </a:rPr>
                        <a:t>.)</a:t>
                      </a:r>
                      <a:endParaRPr lang="ru-RU" sz="1800" b="0" i="0" u="none" strike="noStrike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marL="9525" marR="9525" marT="9527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u="none" strike="noStrike" dirty="0" err="1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Comic Sans MS" pitchFamily="66" charset="0"/>
                        </a:rPr>
                        <a:t>Назва</a:t>
                      </a:r>
                      <a:r>
                        <a:rPr lang="ru-RU" sz="1800" u="none" strike="noStrike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Comic Sans MS" pitchFamily="66" charset="0"/>
                        </a:rPr>
                        <a:t> </a:t>
                      </a:r>
                      <a:r>
                        <a:rPr lang="ru-RU" sz="1800" u="none" strike="noStrike" dirty="0" err="1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Comic Sans MS" pitchFamily="66" charset="0"/>
                        </a:rPr>
                        <a:t>фірми</a:t>
                      </a:r>
                      <a:r>
                        <a:rPr lang="ru-RU" sz="1800" u="none" strike="noStrike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Comic Sans MS" pitchFamily="66" charset="0"/>
                        </a:rPr>
                        <a:t>, яка </a:t>
                      </a:r>
                      <a:r>
                        <a:rPr lang="ru-RU" sz="1800" u="none" strike="noStrike" dirty="0" err="1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Comic Sans MS" pitchFamily="66" charset="0"/>
                        </a:rPr>
                        <a:t>виконує</a:t>
                      </a:r>
                      <a:endParaRPr lang="ru-RU" sz="1800" b="0" i="0" u="none" strike="noStrike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marL="9525" marR="9525" marT="9527" marB="0" anchor="b">
                    <a:solidFill>
                      <a:srgbClr val="FFFF00"/>
                    </a:solidFill>
                  </a:tcPr>
                </a:tc>
              </a:tr>
              <a:tr h="370935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7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7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7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7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7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7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7" marB="0" anchor="b"/>
                </a:tc>
              </a:tr>
              <a:tr h="370935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7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7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7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7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7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7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7" marB="0" anchor="b"/>
                </a:tc>
              </a:tr>
              <a:tr h="370935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7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7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7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7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7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7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7" marB="0" anchor="b"/>
                </a:tc>
              </a:tr>
              <a:tr h="370935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7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7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7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7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7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7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7" marB="0" anchor="b"/>
                </a:tc>
              </a:tr>
              <a:tr h="370935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7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7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u="none" strike="noStrike">
                          <a:effectLst/>
                        </a:rPr>
                        <a:t>0</a:t>
                      </a:r>
                      <a:endParaRPr lang="ru-RU" sz="1800" b="0" i="0" u="none" strike="noStrike">
                        <a:solidFill>
                          <a:srgbClr val="9933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b="1" u="none" strike="noStrike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</a:rPr>
                        <a:t>Разом</a:t>
                      </a:r>
                      <a:endParaRPr lang="ru-RU" sz="1800" b="1" i="0" u="none" strike="noStrike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u="none" strike="noStrike" dirty="0">
                          <a:effectLst/>
                        </a:rPr>
                        <a:t>0</a:t>
                      </a:r>
                      <a:endParaRPr lang="ru-RU" sz="1800" b="0" i="0" u="none" strike="noStrike" dirty="0">
                        <a:solidFill>
                          <a:srgbClr val="9933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7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7" marB="0" anchor="b"/>
                </a:tc>
              </a:tr>
              <a:tr h="370935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7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7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7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7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u="none" strike="noStrike" dirty="0">
                          <a:solidFill>
                            <a:srgbClr val="600012"/>
                          </a:solidFill>
                          <a:effectLst/>
                          <a:latin typeface="Comic Sans MS" pitchFamily="66" charset="0"/>
                        </a:rPr>
                        <a:t>Баланс</a:t>
                      </a:r>
                      <a:endParaRPr lang="ru-RU" sz="2000" b="1" i="0" u="none" strike="noStrike" dirty="0">
                        <a:solidFill>
                          <a:srgbClr val="600012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marL="9525" marR="9525" marT="9527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u="none" strike="noStrike" dirty="0">
                          <a:effectLst/>
                        </a:rPr>
                        <a:t>0</a:t>
                      </a:r>
                      <a:endParaRPr lang="ru-RU" sz="1800" b="1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7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7" marB="0" anchor="b"/>
                </a:tc>
              </a:tr>
              <a:tr h="370935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7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7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7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7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1" i="0" u="none" strike="noStrike" dirty="0">
                        <a:solidFill>
                          <a:srgbClr val="600012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7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7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7" marB="0" anchor="b"/>
                </a:tc>
              </a:tr>
            </a:tbl>
          </a:graphicData>
        </a:graphic>
      </p:graphicFrame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990600" y="6245225"/>
            <a:ext cx="6705600" cy="476250"/>
          </a:xfrm>
        </p:spPr>
        <p:txBody>
          <a:bodyPr/>
          <a:lstStyle/>
          <a:p>
            <a:pPr>
              <a:defRPr/>
            </a:pPr>
            <a:r>
              <a:rPr lang="uk-UA" dirty="0" smtClean="0">
                <a:solidFill>
                  <a:schemeClr val="bg1"/>
                </a:solidFill>
              </a:rPr>
              <a:t>Робота вчителів ВРГ «Інтелект» </a:t>
            </a:r>
            <a:r>
              <a:rPr lang="uk-UA" dirty="0" err="1" smtClean="0">
                <a:solidFill>
                  <a:schemeClr val="bg1"/>
                </a:solidFill>
              </a:rPr>
              <a:t>Соболь-Хоменко</a:t>
            </a:r>
            <a:r>
              <a:rPr lang="uk-UA" dirty="0" smtClean="0">
                <a:solidFill>
                  <a:schemeClr val="bg1"/>
                </a:solidFill>
              </a:rPr>
              <a:t> С.В. та Ковальчук Н.В..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5188CB8-484A-4BF2-B91B-EA135319F997}" type="slidenum">
              <a:rPr lang="ru-RU" smtClean="0">
                <a:solidFill>
                  <a:schemeClr val="bg1"/>
                </a:solidFill>
              </a:rPr>
              <a:pPr>
                <a:defRPr/>
              </a:pPr>
              <a:t>16</a:t>
            </a:fld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298BCF9-AC53-4E40-B686-18B3D8E5FBB1}" type="slidenum">
              <a:rPr lang="ru-RU" smtClean="0">
                <a:solidFill>
                  <a:schemeClr val="bg1"/>
                </a:solidFill>
              </a:rPr>
              <a:pPr>
                <a:defRPr/>
              </a:pPr>
              <a:t>17</a:t>
            </a:fld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048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 anchor="b"/>
          <a:lstStyle/>
          <a:p>
            <a:r>
              <a:rPr lang="uk-UA" smtClean="0">
                <a:solidFill>
                  <a:schemeClr val="bg1"/>
                </a:solidFill>
                <a:latin typeface="Comic Sans MS" pitchFamily="66" charset="0"/>
              </a:rPr>
              <a:t>Фізкультхвилинка</a:t>
            </a:r>
          </a:p>
        </p:txBody>
      </p:sp>
      <p:sp>
        <p:nvSpPr>
          <p:cNvPr id="20483" name="Місце для дати 3"/>
          <p:cNvSpPr txBox="1">
            <a:spLocks noGrp="1"/>
          </p:cNvSpPr>
          <p:nvPr/>
        </p:nvSpPr>
        <p:spPr bwMode="auto">
          <a:xfrm>
            <a:off x="6248400" y="6208713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/>
            <a:endParaRPr lang="ru-RU" sz="1200" b="1">
              <a:solidFill>
                <a:srgbClr val="454545"/>
              </a:solidFill>
              <a:latin typeface="Times New Roman" pitchFamily="18" charset="0"/>
            </a:endParaRPr>
          </a:p>
        </p:txBody>
      </p:sp>
      <p:pic>
        <p:nvPicPr>
          <p:cNvPr id="2048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7875" y="2057400"/>
            <a:ext cx="3286125" cy="394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8" name="Picture 8" descr="H:\Рисунок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3296" y="2057400"/>
            <a:ext cx="3886200" cy="3205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304800"/>
            <a:ext cx="8305800" cy="2286000"/>
          </a:xfrm>
        </p:spPr>
        <p:txBody>
          <a:bodyPr/>
          <a:lstStyle/>
          <a:p>
            <a:r>
              <a:rPr lang="uk-UA" sz="4000" b="1" dirty="0" smtClean="0">
                <a:solidFill>
                  <a:schemeClr val="bg1"/>
                </a:solidFill>
              </a:rPr>
              <a:t>    </a:t>
            </a:r>
            <a:r>
              <a:rPr lang="uk-UA" sz="4000" b="1" dirty="0" smtClean="0">
                <a:solidFill>
                  <a:schemeClr val="bg1"/>
                </a:solidFill>
                <a:latin typeface="Comic Sans MS" pitchFamily="66" charset="0"/>
              </a:rPr>
              <a:t>Практична робота:    </a:t>
            </a:r>
            <a:br>
              <a:rPr lang="uk-UA" sz="4000" b="1" dirty="0" smtClean="0">
                <a:solidFill>
                  <a:schemeClr val="bg1"/>
                </a:solidFill>
                <a:latin typeface="Comic Sans MS" pitchFamily="66" charset="0"/>
              </a:rPr>
            </a:br>
            <a:r>
              <a:rPr lang="uk-UA" sz="4000" b="1" dirty="0" smtClean="0">
                <a:solidFill>
                  <a:schemeClr val="bg1"/>
                </a:solidFill>
                <a:latin typeface="Comic Sans MS" pitchFamily="66" charset="0"/>
              </a:rPr>
              <a:t>Рольова гра</a:t>
            </a:r>
            <a:br>
              <a:rPr lang="uk-UA" sz="4000" b="1" dirty="0" smtClean="0">
                <a:solidFill>
                  <a:schemeClr val="bg1"/>
                </a:solidFill>
                <a:latin typeface="Comic Sans MS" pitchFamily="66" charset="0"/>
              </a:rPr>
            </a:br>
            <a:r>
              <a:rPr lang="uk-UA" sz="4000" b="1" dirty="0" smtClean="0">
                <a:solidFill>
                  <a:schemeClr val="bg1"/>
                </a:solidFill>
                <a:latin typeface="Comic Sans MS" pitchFamily="66" charset="0"/>
              </a:rPr>
              <a:t>             </a:t>
            </a:r>
            <a:r>
              <a:rPr lang="uk-UA" sz="1800" b="1" dirty="0" smtClean="0">
                <a:solidFill>
                  <a:srgbClr val="FFFC46"/>
                </a:solidFill>
                <a:latin typeface="Comic Sans MS" pitchFamily="66" charset="0"/>
              </a:rPr>
              <a:t>Без гри немає і не може бути </a:t>
            </a:r>
            <a:br>
              <a:rPr lang="uk-UA" sz="1800" b="1" dirty="0" smtClean="0">
                <a:solidFill>
                  <a:srgbClr val="FFFC46"/>
                </a:solidFill>
                <a:latin typeface="Comic Sans MS" pitchFamily="66" charset="0"/>
              </a:rPr>
            </a:br>
            <a:r>
              <a:rPr lang="uk-UA" sz="1800" b="1" dirty="0" smtClean="0">
                <a:solidFill>
                  <a:srgbClr val="FFFC46"/>
                </a:solidFill>
                <a:latin typeface="Comic Sans MS" pitchFamily="66" charset="0"/>
              </a:rPr>
              <a:t>                         морального і розумового розвитку людини</a:t>
            </a:r>
            <a:endParaRPr lang="ru-RU" sz="1800" b="1" dirty="0" smtClean="0">
              <a:solidFill>
                <a:srgbClr val="FFFC46"/>
              </a:solidFill>
              <a:latin typeface="Comic Sans MS" pitchFamily="66" charset="0"/>
            </a:endParaRPr>
          </a:p>
        </p:txBody>
      </p:sp>
      <p:sp>
        <p:nvSpPr>
          <p:cNvPr id="21507" name="Rectangle 3"/>
          <p:cNvSpPr>
            <a:spLocks noGrp="1" noChangeArrowheads="1"/>
          </p:cNvSpPr>
          <p:nvPr>
            <p:ph idx="1"/>
          </p:nvPr>
        </p:nvSpPr>
        <p:spPr>
          <a:xfrm>
            <a:off x="381000" y="2781300"/>
            <a:ext cx="8229600" cy="3200400"/>
          </a:xfrm>
        </p:spPr>
        <p:txBody>
          <a:bodyPr/>
          <a:lstStyle/>
          <a:p>
            <a:pPr>
              <a:buFontTx/>
              <a:buNone/>
            </a:pPr>
            <a:r>
              <a:rPr lang="uk-UA" b="1" dirty="0" smtClean="0">
                <a:solidFill>
                  <a:srgbClr val="00B0F0"/>
                </a:solidFill>
                <a:latin typeface="Comic Sans MS" pitchFamily="66" charset="0"/>
              </a:rPr>
              <a:t>Робота в  парах за </a:t>
            </a:r>
            <a:r>
              <a:rPr lang="uk-UA" b="1" dirty="0" err="1" smtClean="0">
                <a:solidFill>
                  <a:srgbClr val="00B0F0"/>
                </a:solidFill>
                <a:latin typeface="Comic Sans MS" pitchFamily="66" charset="0"/>
              </a:rPr>
              <a:t>комп</a:t>
            </a:r>
            <a:r>
              <a:rPr lang="en-US" b="1" dirty="0" smtClean="0">
                <a:solidFill>
                  <a:srgbClr val="00B0F0"/>
                </a:solidFill>
                <a:latin typeface="Comic Sans MS" pitchFamily="66" charset="0"/>
              </a:rPr>
              <a:t>’</a:t>
            </a:r>
            <a:r>
              <a:rPr lang="uk-UA" b="1" dirty="0" err="1" smtClean="0">
                <a:solidFill>
                  <a:srgbClr val="00B0F0"/>
                </a:solidFill>
                <a:latin typeface="Comic Sans MS" pitchFamily="66" charset="0"/>
              </a:rPr>
              <a:t>ютером</a:t>
            </a:r>
            <a:r>
              <a:rPr lang="uk-UA" b="1" dirty="0" smtClean="0">
                <a:solidFill>
                  <a:srgbClr val="00B0F0"/>
                </a:solidFill>
                <a:latin typeface="Comic Sans MS" pitchFamily="66" charset="0"/>
              </a:rPr>
              <a:t>.</a:t>
            </a:r>
            <a:r>
              <a:rPr lang="uk-UA" dirty="0" smtClean="0">
                <a:solidFill>
                  <a:srgbClr val="00B0F0"/>
                </a:solidFill>
                <a:latin typeface="Comic Sans MS" pitchFamily="66" charset="0"/>
              </a:rPr>
              <a:t> </a:t>
            </a:r>
          </a:p>
          <a:p>
            <a:pPr>
              <a:buFontTx/>
              <a:buNone/>
            </a:pPr>
            <a:r>
              <a:rPr lang="uk-UA" sz="2800" dirty="0" smtClean="0">
                <a:solidFill>
                  <a:schemeClr val="bg1"/>
                </a:solidFill>
                <a:latin typeface="Comic Sans MS" pitchFamily="66" charset="0"/>
              </a:rPr>
              <a:t>У парі один учень – економіст, </a:t>
            </a:r>
          </a:p>
          <a:p>
            <a:pPr>
              <a:buFontTx/>
              <a:buNone/>
            </a:pPr>
            <a:r>
              <a:rPr lang="uk-UA" sz="2800" dirty="0" smtClean="0">
                <a:solidFill>
                  <a:schemeClr val="bg1"/>
                </a:solidFill>
                <a:latin typeface="Comic Sans MS" pitchFamily="66" charset="0"/>
              </a:rPr>
              <a:t>а другий - бухгалтер. </a:t>
            </a:r>
            <a:endParaRPr lang="en-US" sz="2800" dirty="0" smtClean="0">
              <a:solidFill>
                <a:schemeClr val="bg1"/>
              </a:solidFill>
              <a:latin typeface="Comic Sans MS" pitchFamily="66" charset="0"/>
            </a:endParaRPr>
          </a:p>
          <a:p>
            <a:pPr>
              <a:buFontTx/>
              <a:buNone/>
            </a:pPr>
            <a:r>
              <a:rPr lang="uk-UA" sz="2800" dirty="0" smtClean="0">
                <a:solidFill>
                  <a:schemeClr val="bg1"/>
                </a:solidFill>
                <a:latin typeface="Comic Sans MS" pitchFamily="66" charset="0"/>
              </a:rPr>
              <a:t>Вам потрібно за допомогою</a:t>
            </a:r>
            <a:r>
              <a:rPr lang="en-US" sz="2800" dirty="0" smtClean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uk-UA" sz="2800" dirty="0" smtClean="0">
                <a:solidFill>
                  <a:schemeClr val="bg1"/>
                </a:solidFill>
                <a:latin typeface="Comic Sans MS" pitchFamily="66" charset="0"/>
              </a:rPr>
              <a:t>програми </a:t>
            </a:r>
            <a:endParaRPr lang="en-US" sz="2800" dirty="0" smtClean="0">
              <a:solidFill>
                <a:schemeClr val="bg1"/>
              </a:solidFill>
              <a:latin typeface="Comic Sans MS" pitchFamily="66" charset="0"/>
            </a:endParaRPr>
          </a:p>
          <a:p>
            <a:pPr>
              <a:buFontTx/>
              <a:buNone/>
            </a:pPr>
            <a:r>
              <a:rPr lang="en-US" sz="2800" dirty="0" smtClean="0">
                <a:solidFill>
                  <a:schemeClr val="bg1"/>
                </a:solidFill>
                <a:latin typeface="Comic Sans MS" pitchFamily="66" charset="0"/>
              </a:rPr>
              <a:t>Microsoft Excel </a:t>
            </a:r>
            <a:r>
              <a:rPr lang="ru-RU" sz="2800" dirty="0" err="1" smtClean="0">
                <a:solidFill>
                  <a:schemeClr val="bg1"/>
                </a:solidFill>
                <a:latin typeface="Comic Sans MS" pitchFamily="66" charset="0"/>
              </a:rPr>
              <a:t>розрахувати</a:t>
            </a:r>
            <a:r>
              <a:rPr lang="ru-RU" sz="2800" dirty="0" smtClean="0">
                <a:solidFill>
                  <a:schemeClr val="bg1"/>
                </a:solidFill>
                <a:latin typeface="Comic Sans MS" pitchFamily="66" charset="0"/>
              </a:rPr>
              <a:t> баланс </a:t>
            </a:r>
          </a:p>
          <a:p>
            <a:pPr>
              <a:buFontTx/>
              <a:buNone/>
            </a:pPr>
            <a:r>
              <a:rPr lang="uk-UA" sz="2800" dirty="0" smtClean="0">
                <a:solidFill>
                  <a:schemeClr val="bg1"/>
                </a:solidFill>
                <a:latin typeface="Comic Sans MS" pitchFamily="66" charset="0"/>
              </a:rPr>
              <a:t>вашої підприємницької діяльності</a:t>
            </a:r>
            <a:r>
              <a:rPr lang="uk-UA" sz="2800" b="1" dirty="0" smtClean="0">
                <a:solidFill>
                  <a:schemeClr val="bg1"/>
                </a:solidFill>
              </a:rPr>
              <a:t>.</a:t>
            </a:r>
          </a:p>
          <a:p>
            <a:pPr>
              <a:buFontTx/>
              <a:buNone/>
            </a:pPr>
            <a:endParaRPr lang="uk-UA" sz="2400" b="1" dirty="0" smtClean="0">
              <a:solidFill>
                <a:schemeClr val="bg1"/>
              </a:solidFill>
            </a:endParaRPr>
          </a:p>
          <a:p>
            <a:pPr>
              <a:buFontTx/>
              <a:buNone/>
            </a:pPr>
            <a:endParaRPr lang="uk-UA" b="1" dirty="0" smtClean="0">
              <a:solidFill>
                <a:schemeClr val="bg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5188CB8-484A-4BF2-B91B-EA135319F997}" type="slidenum">
              <a:rPr lang="ru-RU" smtClean="0">
                <a:solidFill>
                  <a:schemeClr val="bg1"/>
                </a:solidFill>
              </a:rPr>
              <a:pPr>
                <a:defRPr/>
              </a:pPr>
              <a:t>18</a:t>
            </a:fld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21509" name="Picture 60" descr="3D_2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609600"/>
            <a:ext cx="962025" cy="1154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1" name="Picture 7" descr="H:\Рисунок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5038" y="3276600"/>
            <a:ext cx="1265561" cy="251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2087562"/>
          </a:xfrm>
        </p:spPr>
        <p:txBody>
          <a:bodyPr/>
          <a:lstStyle/>
          <a:p>
            <a:r>
              <a:rPr lang="uk-UA" sz="4000" b="1" smtClean="0">
                <a:solidFill>
                  <a:schemeClr val="bg1"/>
                </a:solidFill>
              </a:rPr>
              <a:t>    </a:t>
            </a:r>
            <a:r>
              <a:rPr lang="uk-UA" sz="4000" b="1" smtClean="0">
                <a:solidFill>
                  <a:schemeClr val="bg1"/>
                </a:solidFill>
                <a:latin typeface="Comic Sans MS" pitchFamily="66" charset="0"/>
              </a:rPr>
              <a:t>Практична робота:    </a:t>
            </a:r>
            <a:br>
              <a:rPr lang="uk-UA" sz="4000" b="1" smtClean="0">
                <a:solidFill>
                  <a:schemeClr val="bg1"/>
                </a:solidFill>
                <a:latin typeface="Comic Sans MS" pitchFamily="66" charset="0"/>
              </a:rPr>
            </a:br>
            <a:r>
              <a:rPr lang="uk-UA" sz="4000" b="1" smtClean="0">
                <a:solidFill>
                  <a:schemeClr val="bg1"/>
                </a:solidFill>
                <a:latin typeface="Comic Sans MS" pitchFamily="66" charset="0"/>
              </a:rPr>
              <a:t>Рольова гра</a:t>
            </a:r>
            <a:br>
              <a:rPr lang="uk-UA" sz="4000" b="1" smtClean="0">
                <a:solidFill>
                  <a:schemeClr val="bg1"/>
                </a:solidFill>
                <a:latin typeface="Comic Sans MS" pitchFamily="66" charset="0"/>
              </a:rPr>
            </a:br>
            <a:r>
              <a:rPr lang="uk-UA" sz="4000" b="1" smtClean="0">
                <a:solidFill>
                  <a:schemeClr val="bg1"/>
                </a:solidFill>
                <a:latin typeface="Comic Sans MS" pitchFamily="66" charset="0"/>
              </a:rPr>
              <a:t>                  </a:t>
            </a:r>
            <a:r>
              <a:rPr lang="uk-UA" sz="1800" b="1" smtClean="0">
                <a:solidFill>
                  <a:srgbClr val="FFFC46"/>
                </a:solidFill>
                <a:latin typeface="Comic Sans MS" pitchFamily="66" charset="0"/>
              </a:rPr>
              <a:t>Без гри немає і не може бути </a:t>
            </a:r>
            <a:br>
              <a:rPr lang="uk-UA" sz="1800" b="1" smtClean="0">
                <a:solidFill>
                  <a:srgbClr val="FFFC46"/>
                </a:solidFill>
                <a:latin typeface="Comic Sans MS" pitchFamily="66" charset="0"/>
              </a:rPr>
            </a:br>
            <a:r>
              <a:rPr lang="uk-UA" sz="1800" b="1" smtClean="0">
                <a:solidFill>
                  <a:srgbClr val="FFFC46"/>
                </a:solidFill>
                <a:latin typeface="Comic Sans MS" pitchFamily="66" charset="0"/>
              </a:rPr>
              <a:t>                       морального і розумового розвитку людини</a:t>
            </a:r>
            <a:endParaRPr lang="ru-RU" sz="1800" b="1" smtClean="0">
              <a:solidFill>
                <a:srgbClr val="FFFC46"/>
              </a:solidFill>
              <a:latin typeface="Comic Sans MS" pitchFamily="66" charset="0"/>
            </a:endParaRPr>
          </a:p>
        </p:txBody>
      </p:sp>
      <p:sp>
        <p:nvSpPr>
          <p:cNvPr id="22530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04800" y="5486400"/>
            <a:ext cx="8153400" cy="914400"/>
          </a:xfrm>
        </p:spPr>
        <p:txBody>
          <a:bodyPr/>
          <a:lstStyle/>
          <a:p>
            <a:pPr algn="ctr">
              <a:lnSpc>
                <a:spcPct val="80000"/>
              </a:lnSpc>
              <a:buFontTx/>
              <a:buNone/>
            </a:pPr>
            <a:r>
              <a:rPr lang="uk-UA" sz="2800" b="1" dirty="0" smtClean="0">
                <a:solidFill>
                  <a:schemeClr val="bg1"/>
                </a:solidFill>
                <a:latin typeface="Comic Sans MS" pitchFamily="66" charset="0"/>
              </a:rPr>
              <a:t>Уявіть, що вам запропонували ділянку лісу для підприємницької діяльності.</a:t>
            </a:r>
          </a:p>
          <a:p>
            <a:pPr>
              <a:lnSpc>
                <a:spcPct val="80000"/>
              </a:lnSpc>
              <a:buFontTx/>
              <a:buNone/>
            </a:pPr>
            <a:endParaRPr lang="uk-UA" sz="2800" b="1" dirty="0" smtClean="0">
              <a:solidFill>
                <a:schemeClr val="bg1"/>
              </a:solidFill>
              <a:latin typeface="Comic Sans MS" pitchFamily="66" charset="0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uk-UA" sz="1800" b="1" dirty="0" smtClean="0">
              <a:solidFill>
                <a:schemeClr val="bg1"/>
              </a:solidFill>
            </a:endParaRPr>
          </a:p>
          <a:p>
            <a:pPr>
              <a:lnSpc>
                <a:spcPct val="80000"/>
              </a:lnSpc>
              <a:buFontTx/>
              <a:buNone/>
            </a:pPr>
            <a:endParaRPr lang="uk-UA" sz="1800" b="1" dirty="0" smtClean="0">
              <a:solidFill>
                <a:schemeClr val="bg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DFDEF2F-D148-4553-84E6-0652F92E20C0}" type="slidenum">
              <a:rPr lang="ru-RU" smtClean="0">
                <a:solidFill>
                  <a:schemeClr val="bg1"/>
                </a:solidFill>
              </a:rPr>
              <a:pPr>
                <a:defRPr/>
              </a:pPr>
              <a:t>19</a:t>
            </a:fld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22532" name="Picture 60" descr="3D_2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561975"/>
            <a:ext cx="962025" cy="1155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3" name="Picture 5" descr="forestseamap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2438400"/>
            <a:ext cx="6705600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/>
          <p:cNvSpPr txBox="1">
            <a:spLocks noChangeArrowheads="1"/>
          </p:cNvSpPr>
          <p:nvPr/>
        </p:nvSpPr>
        <p:spPr bwMode="auto">
          <a:xfrm>
            <a:off x="381000" y="2209800"/>
            <a:ext cx="8001000" cy="396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endParaRPr lang="ru-RU" sz="4000"/>
          </a:p>
        </p:txBody>
      </p:sp>
      <p:sp>
        <p:nvSpPr>
          <p:cNvPr id="3075" name="Прямоугольник 3"/>
          <p:cNvSpPr>
            <a:spLocks noChangeArrowheads="1"/>
          </p:cNvSpPr>
          <p:nvPr/>
        </p:nvSpPr>
        <p:spPr bwMode="auto">
          <a:xfrm>
            <a:off x="381000" y="2514600"/>
            <a:ext cx="8305800" cy="36625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4000" b="1" dirty="0" err="1">
                <a:solidFill>
                  <a:srgbClr val="00B0F0"/>
                </a:solidFill>
                <a:latin typeface="Comic Sans MS" pitchFamily="66" charset="0"/>
              </a:rPr>
              <a:t>Підприємці</a:t>
            </a:r>
            <a:r>
              <a:rPr lang="ru-RU" sz="4000" b="1" dirty="0">
                <a:solidFill>
                  <a:srgbClr val="00B0F0"/>
                </a:solidFill>
                <a:latin typeface="Comic Sans MS" pitchFamily="66" charset="0"/>
              </a:rPr>
              <a:t>-</a:t>
            </a:r>
            <a:endParaRPr lang="en-US" sz="4000" b="1" dirty="0">
              <a:solidFill>
                <a:srgbClr val="00B0F0"/>
              </a:solidFill>
              <a:latin typeface="Comic Sans MS" pitchFamily="66" charset="0"/>
            </a:endParaRPr>
          </a:p>
          <a:p>
            <a:pPr algn="ctr"/>
            <a:r>
              <a:rPr lang="ru-RU" sz="2800" dirty="0" err="1">
                <a:solidFill>
                  <a:schemeClr val="bg1"/>
                </a:solidFill>
                <a:latin typeface="Comic Sans MS" pitchFamily="66" charset="0"/>
              </a:rPr>
              <a:t>це</a:t>
            </a:r>
            <a:r>
              <a:rPr lang="ru-RU" sz="2800" dirty="0">
                <a:solidFill>
                  <a:schemeClr val="bg1"/>
                </a:solidFill>
                <a:latin typeface="Comic Sans MS" pitchFamily="66" charset="0"/>
              </a:rPr>
              <a:t> люди</a:t>
            </a:r>
            <a:r>
              <a:rPr lang="ru-RU" sz="2800" dirty="0" smtClean="0">
                <a:solidFill>
                  <a:schemeClr val="bg1"/>
                </a:solidFill>
                <a:latin typeface="Comic Sans MS" pitchFamily="66" charset="0"/>
              </a:rPr>
              <a:t>,</a:t>
            </a:r>
          </a:p>
          <a:p>
            <a:pPr algn="ctr"/>
            <a:r>
              <a:rPr lang="ru-RU" sz="2800" dirty="0" err="1">
                <a:solidFill>
                  <a:srgbClr val="FFFF00"/>
                </a:solidFill>
                <a:latin typeface="Comic Sans MS" pitchFamily="66" charset="0"/>
              </a:rPr>
              <a:t>я</a:t>
            </a:r>
            <a:r>
              <a:rPr lang="ru-RU" sz="2800" dirty="0" err="1" smtClean="0">
                <a:solidFill>
                  <a:srgbClr val="FFFF00"/>
                </a:solidFill>
                <a:latin typeface="Comic Sans MS" pitchFamily="66" charset="0"/>
              </a:rPr>
              <a:t>кі</a:t>
            </a:r>
            <a:r>
              <a:rPr lang="ru-RU" sz="2800" dirty="0" smtClean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ru-RU" sz="2800" b="1" dirty="0" err="1" smtClean="0">
                <a:solidFill>
                  <a:srgbClr val="FFC000"/>
                </a:solidFill>
                <a:latin typeface="Comic Sans MS" pitchFamily="66" charset="0"/>
              </a:rPr>
              <a:t>вміють</a:t>
            </a:r>
            <a:r>
              <a:rPr lang="ru-RU" sz="2800" b="1" dirty="0" smtClean="0">
                <a:solidFill>
                  <a:srgbClr val="FFC000"/>
                </a:solidFill>
                <a:latin typeface="Comic Sans MS" pitchFamily="66" charset="0"/>
              </a:rPr>
              <a:t> </a:t>
            </a:r>
            <a:r>
              <a:rPr lang="ru-RU" sz="2800" b="1" dirty="0" err="1" smtClean="0">
                <a:solidFill>
                  <a:srgbClr val="FFFF00"/>
                </a:solidFill>
                <a:latin typeface="Comic Sans MS" pitchFamily="66" charset="0"/>
              </a:rPr>
              <a:t>віднаходити</a:t>
            </a:r>
            <a:r>
              <a:rPr lang="ru-RU" sz="2800" b="1" dirty="0" smtClean="0">
                <a:solidFill>
                  <a:srgbClr val="00B0F0"/>
                </a:solidFill>
                <a:latin typeface="Comic Sans MS" pitchFamily="66" charset="0"/>
              </a:rPr>
              <a:t> </a:t>
            </a:r>
            <a:endParaRPr lang="ru-RU" sz="2800" b="1" dirty="0">
              <a:solidFill>
                <a:srgbClr val="00B0F0"/>
              </a:solidFill>
              <a:latin typeface="Comic Sans MS" pitchFamily="66" charset="0"/>
            </a:endParaRPr>
          </a:p>
          <a:p>
            <a:pPr algn="ctr"/>
            <a:r>
              <a:rPr lang="ru-RU" sz="2800" dirty="0" err="1">
                <a:solidFill>
                  <a:schemeClr val="bg1"/>
                </a:solidFill>
                <a:latin typeface="Comic Sans MS" pitchFamily="66" charset="0"/>
              </a:rPr>
              <a:t>нові</a:t>
            </a:r>
            <a:r>
              <a:rPr lang="ru-RU" sz="2800" dirty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ru-RU" sz="2800" dirty="0" err="1">
                <a:solidFill>
                  <a:schemeClr val="bg1"/>
                </a:solidFill>
                <a:latin typeface="Comic Sans MS" pitchFamily="66" charset="0"/>
              </a:rPr>
              <a:t>шляхи,нові</a:t>
            </a:r>
            <a:r>
              <a:rPr lang="ru-RU" sz="2800" dirty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ru-RU" sz="2800" dirty="0" err="1">
                <a:solidFill>
                  <a:schemeClr val="bg1"/>
                </a:solidFill>
                <a:latin typeface="Comic Sans MS" pitchFamily="66" charset="0"/>
              </a:rPr>
              <a:t>можливості</a:t>
            </a:r>
            <a:r>
              <a:rPr lang="ru-RU" sz="2800" dirty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ru-RU" sz="2800" dirty="0" err="1">
                <a:solidFill>
                  <a:schemeClr val="bg1"/>
                </a:solidFill>
                <a:latin typeface="Comic Sans MS" pitchFamily="66" charset="0"/>
              </a:rPr>
              <a:t>вироблення</a:t>
            </a:r>
            <a:r>
              <a:rPr lang="ru-RU" sz="2800" dirty="0">
                <a:solidFill>
                  <a:schemeClr val="bg1"/>
                </a:solidFill>
                <a:latin typeface="Comic Sans MS" pitchFamily="66" charset="0"/>
              </a:rPr>
              <a:t> благ,            </a:t>
            </a:r>
          </a:p>
          <a:p>
            <a:pPr algn="ctr"/>
            <a:r>
              <a:rPr lang="ru-RU" sz="2800" dirty="0" err="1">
                <a:solidFill>
                  <a:srgbClr val="FFFF00"/>
                </a:solidFill>
                <a:latin typeface="Comic Sans MS" pitchFamily="66" charset="0"/>
              </a:rPr>
              <a:t>упроваджувати</a:t>
            </a:r>
            <a:r>
              <a:rPr lang="ru-RU" sz="2800" dirty="0">
                <a:solidFill>
                  <a:srgbClr val="FFFF00"/>
                </a:solidFill>
                <a:latin typeface="Comic Sans MS" pitchFamily="66" charset="0"/>
              </a:rPr>
              <a:t> </a:t>
            </a:r>
          </a:p>
          <a:p>
            <a:pPr algn="ctr"/>
            <a:r>
              <a:rPr lang="ru-RU" sz="2800" dirty="0" err="1">
                <a:solidFill>
                  <a:schemeClr val="bg1"/>
                </a:solidFill>
                <a:latin typeface="Comic Sans MS" pitchFamily="66" charset="0"/>
              </a:rPr>
              <a:t>нові</a:t>
            </a:r>
            <a:r>
              <a:rPr lang="ru-RU" sz="2800" dirty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ru-RU" sz="2800" dirty="0" err="1">
                <a:solidFill>
                  <a:schemeClr val="bg1"/>
                </a:solidFill>
                <a:latin typeface="Comic Sans MS" pitchFamily="66" charset="0"/>
              </a:rPr>
              <a:t>ідеї</a:t>
            </a:r>
            <a:r>
              <a:rPr lang="ru-RU" sz="2800" dirty="0">
                <a:solidFill>
                  <a:schemeClr val="bg1"/>
                </a:solidFill>
                <a:latin typeface="Comic Sans MS" pitchFamily="66" charset="0"/>
              </a:rPr>
              <a:t>, </a:t>
            </a:r>
            <a:r>
              <a:rPr lang="ru-RU" sz="2800" dirty="0" err="1">
                <a:solidFill>
                  <a:schemeClr val="bg1"/>
                </a:solidFill>
                <a:latin typeface="Comic Sans MS" pitchFamily="66" charset="0"/>
              </a:rPr>
              <a:t>технологіі</a:t>
            </a:r>
            <a:r>
              <a:rPr lang="ru-RU" sz="4000" dirty="0">
                <a:solidFill>
                  <a:schemeClr val="bg1"/>
                </a:solidFill>
                <a:latin typeface="Comic Sans MS" pitchFamily="66" charset="0"/>
              </a:rPr>
              <a:t>.</a:t>
            </a:r>
          </a:p>
          <a:p>
            <a:pPr algn="ctr"/>
            <a:endParaRPr lang="ru-RU" sz="4000" dirty="0">
              <a:solidFill>
                <a:schemeClr val="bg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81000" y="533400"/>
            <a:ext cx="8305800" cy="1933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425"/>
              </a:lnSpc>
              <a:spcAft>
                <a:spcPts val="1000"/>
              </a:spcAft>
            </a:pPr>
            <a:r>
              <a:rPr lang="uk-UA" sz="2400" b="1" dirty="0" smtClean="0">
                <a:solidFill>
                  <a:srgbClr val="FFFF00"/>
                </a:solidFill>
                <a:latin typeface="Comic Sans MS"/>
                <a:ea typeface="Times New Roman"/>
                <a:cs typeface="Times New Roman"/>
              </a:rPr>
              <a:t>«Бджола </a:t>
            </a:r>
            <a:r>
              <a:rPr lang="uk-UA" sz="2400" b="1" dirty="0">
                <a:solidFill>
                  <a:srgbClr val="FFFF00"/>
                </a:solidFill>
                <a:latin typeface="Comic Sans MS"/>
                <a:ea typeface="Times New Roman"/>
                <a:cs typeface="Times New Roman"/>
              </a:rPr>
              <a:t>збирає нектар не для </a:t>
            </a:r>
            <a:r>
              <a:rPr lang="uk-UA" sz="2400" b="1" dirty="0" smtClean="0">
                <a:solidFill>
                  <a:srgbClr val="FFFF00"/>
                </a:solidFill>
                <a:latin typeface="Comic Sans MS"/>
                <a:ea typeface="Times New Roman"/>
                <a:cs typeface="Times New Roman"/>
              </a:rPr>
              <a:t>того, щоб </a:t>
            </a:r>
            <a:r>
              <a:rPr lang="uk-UA" sz="2400" b="1" dirty="0">
                <a:solidFill>
                  <a:srgbClr val="FFFF00"/>
                </a:solidFill>
                <a:latin typeface="Comic Sans MS"/>
                <a:ea typeface="Times New Roman"/>
                <a:cs typeface="Times New Roman"/>
              </a:rPr>
              <a:t>опилювати квітку, </a:t>
            </a:r>
            <a:endParaRPr lang="uk-UA" sz="2400" b="1" dirty="0" smtClean="0">
              <a:solidFill>
                <a:srgbClr val="FFFF00"/>
              </a:solidFill>
              <a:latin typeface="Comic Sans MS"/>
              <a:ea typeface="Times New Roman"/>
              <a:cs typeface="Times New Roman"/>
            </a:endParaRPr>
          </a:p>
          <a:p>
            <a:pPr algn="r">
              <a:lnSpc>
                <a:spcPts val="1425"/>
              </a:lnSpc>
              <a:spcAft>
                <a:spcPts val="1000"/>
              </a:spcAft>
            </a:pPr>
            <a:r>
              <a:rPr lang="uk-UA" sz="2400" b="1" dirty="0" smtClean="0">
                <a:solidFill>
                  <a:srgbClr val="FFFF00"/>
                </a:solidFill>
                <a:latin typeface="Comic Sans MS"/>
                <a:ea typeface="Times New Roman"/>
                <a:cs typeface="Times New Roman"/>
              </a:rPr>
              <a:t>вона </a:t>
            </a:r>
            <a:r>
              <a:rPr lang="uk-UA" sz="2400" b="1" dirty="0">
                <a:solidFill>
                  <a:srgbClr val="FFFF00"/>
                </a:solidFill>
                <a:latin typeface="Comic Sans MS"/>
                <a:ea typeface="Times New Roman"/>
                <a:cs typeface="Times New Roman"/>
              </a:rPr>
              <a:t>бажає отримати мед, </a:t>
            </a:r>
            <a:endParaRPr lang="uk-UA" sz="2400" b="1" dirty="0" smtClean="0">
              <a:solidFill>
                <a:srgbClr val="FFFF00"/>
              </a:solidFill>
              <a:latin typeface="Comic Sans MS"/>
              <a:ea typeface="Times New Roman"/>
              <a:cs typeface="Times New Roman"/>
            </a:endParaRPr>
          </a:p>
          <a:p>
            <a:pPr algn="r">
              <a:spcAft>
                <a:spcPts val="1000"/>
              </a:spcAft>
            </a:pPr>
            <a:r>
              <a:rPr lang="uk-UA" sz="2400" b="1" dirty="0" smtClean="0">
                <a:solidFill>
                  <a:srgbClr val="FFFF00"/>
                </a:solidFill>
                <a:latin typeface="Comic Sans MS"/>
                <a:ea typeface="Times New Roman"/>
                <a:cs typeface="Times New Roman"/>
              </a:rPr>
              <a:t>проте </a:t>
            </a:r>
            <a:r>
              <a:rPr lang="uk-UA" sz="2400" b="1" dirty="0">
                <a:solidFill>
                  <a:srgbClr val="FFFF00"/>
                </a:solidFill>
                <a:latin typeface="Comic Sans MS"/>
                <a:ea typeface="Times New Roman"/>
                <a:cs typeface="Times New Roman"/>
              </a:rPr>
              <a:t>в кінцевому результаті служить інтересам квітів</a:t>
            </a:r>
            <a:r>
              <a:rPr lang="uk-UA" sz="2400" b="1" dirty="0" smtClean="0">
                <a:solidFill>
                  <a:srgbClr val="FFFF00"/>
                </a:solidFill>
                <a:latin typeface="Comic Sans MS"/>
                <a:ea typeface="Times New Roman"/>
                <a:cs typeface="Times New Roman"/>
              </a:rPr>
              <a:t>»</a:t>
            </a:r>
          </a:p>
          <a:p>
            <a:pPr algn="r">
              <a:lnSpc>
                <a:spcPts val="1425"/>
              </a:lnSpc>
              <a:spcAft>
                <a:spcPts val="1000"/>
              </a:spcAft>
            </a:pPr>
            <a:r>
              <a:rPr lang="uk-UA" sz="1600" dirty="0" smtClean="0">
                <a:solidFill>
                  <a:srgbClr val="FFFF00"/>
                </a:solidFill>
                <a:effectLst/>
                <a:latin typeface="Comic Sans MS"/>
                <a:ea typeface="Calibri"/>
                <a:cs typeface="Times New Roman"/>
              </a:rPr>
              <a:t>Адам </a:t>
            </a:r>
            <a:r>
              <a:rPr lang="uk-UA" sz="1600" dirty="0" err="1" smtClean="0">
                <a:solidFill>
                  <a:srgbClr val="FFFF00"/>
                </a:solidFill>
                <a:effectLst/>
                <a:latin typeface="Comic Sans MS"/>
                <a:ea typeface="Calibri"/>
                <a:cs typeface="Times New Roman"/>
              </a:rPr>
              <a:t>Смит</a:t>
            </a:r>
            <a:endParaRPr lang="ru-RU" sz="1600" dirty="0">
              <a:solidFill>
                <a:srgbClr val="FFFF00"/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298BCF9-AC53-4E40-B686-18B3D8E5FBB1}" type="slidenum">
              <a:rPr lang="ru-RU" smtClean="0">
                <a:solidFill>
                  <a:schemeClr val="bg1"/>
                </a:solidFill>
              </a:rPr>
              <a:pPr>
                <a:defRPr/>
              </a:pPr>
              <a:t>2</a:t>
            </a:fld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3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30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935162"/>
          </a:xfrm>
        </p:spPr>
        <p:txBody>
          <a:bodyPr/>
          <a:lstStyle/>
          <a:p>
            <a:r>
              <a:rPr lang="uk-UA" sz="4000" b="1" smtClean="0">
                <a:solidFill>
                  <a:schemeClr val="bg1"/>
                </a:solidFill>
              </a:rPr>
              <a:t>    </a:t>
            </a:r>
            <a:endParaRPr lang="ru-RU" sz="1800" b="1" smtClean="0">
              <a:solidFill>
                <a:srgbClr val="FFFC46"/>
              </a:solidFill>
            </a:endParaRPr>
          </a:p>
        </p:txBody>
      </p:sp>
      <p:sp>
        <p:nvSpPr>
          <p:cNvPr id="23554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52400" y="2438400"/>
            <a:ext cx="8686800" cy="3810000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uk-UA" sz="2400" b="1" dirty="0" smtClean="0">
                <a:solidFill>
                  <a:schemeClr val="bg1"/>
                </a:solidFill>
                <a:latin typeface="Comic Sans MS" pitchFamily="66" charset="0"/>
              </a:rPr>
              <a:t>Види діяльності ви обираєте самостійно, орієнтуючись на таблиці «послуги» та «пропозиція»,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uk-UA" sz="2400" b="1" dirty="0" smtClean="0">
                <a:solidFill>
                  <a:schemeClr val="bg1"/>
                </a:solidFill>
                <a:latin typeface="Comic Sans MS" pitchFamily="66" charset="0"/>
              </a:rPr>
              <a:t>кожна з яких виражена у вартісному вигляді.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uk-UA" sz="2400" b="1" dirty="0" smtClean="0">
                <a:solidFill>
                  <a:schemeClr val="bg1"/>
                </a:solidFill>
                <a:latin typeface="Comic Sans MS" pitchFamily="66" charset="0"/>
              </a:rPr>
              <a:t>	Ці таблиці розташовані на аркушах </a:t>
            </a:r>
            <a:r>
              <a:rPr lang="uk-UA" sz="2400" b="1" dirty="0" err="1" smtClean="0">
                <a:solidFill>
                  <a:schemeClr val="bg1"/>
                </a:solidFill>
                <a:latin typeface="Comic Sans MS" pitchFamily="66" charset="0"/>
              </a:rPr>
              <a:t>документу-</a:t>
            </a:r>
            <a:r>
              <a:rPr lang="uk-UA" sz="2400" b="1" dirty="0" smtClean="0">
                <a:solidFill>
                  <a:schemeClr val="bg1"/>
                </a:solidFill>
                <a:latin typeface="Comic Sans MS" pitchFamily="66" charset="0"/>
              </a:rPr>
              <a:t> заготовки </a:t>
            </a:r>
            <a:r>
              <a:rPr lang="uk-UA" sz="2400" b="1" dirty="0" smtClean="0">
                <a:solidFill>
                  <a:srgbClr val="00B0F0"/>
                </a:solidFill>
                <a:latin typeface="Comic Sans MS" pitchFamily="66" charset="0"/>
              </a:rPr>
              <a:t>Підприємницька діяльність.</a:t>
            </a:r>
            <a:r>
              <a:rPr lang="en-US" sz="2400" b="1" dirty="0" err="1" smtClean="0">
                <a:solidFill>
                  <a:srgbClr val="00B0F0"/>
                </a:solidFill>
                <a:latin typeface="Comic Sans MS" pitchFamily="66" charset="0"/>
              </a:rPr>
              <a:t>xls</a:t>
            </a:r>
            <a:r>
              <a:rPr lang="uk-UA" sz="2400" b="1" dirty="0" smtClean="0">
                <a:solidFill>
                  <a:srgbClr val="00B0F0"/>
                </a:solidFill>
                <a:latin typeface="Comic Sans MS" pitchFamily="66" charset="0"/>
              </a:rPr>
              <a:t> </a:t>
            </a:r>
            <a:endParaRPr lang="en-US" sz="2400" b="1" dirty="0" smtClean="0">
              <a:solidFill>
                <a:srgbClr val="00B0F0"/>
              </a:solidFill>
              <a:latin typeface="Comic Sans MS" pitchFamily="66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uk-UA" sz="2400" b="1" dirty="0" smtClean="0">
                <a:solidFill>
                  <a:schemeClr val="bg1"/>
                </a:solidFill>
                <a:latin typeface="Comic Sans MS" pitchFamily="66" charset="0"/>
              </a:rPr>
              <a:t>Відкриваючи ці таблиці ви виконуєте свій вибір за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uk-UA" sz="2400" b="1" dirty="0" smtClean="0">
                <a:solidFill>
                  <a:schemeClr val="bg1"/>
                </a:solidFill>
                <a:latin typeface="Comic Sans MS" pitchFamily="66" charset="0"/>
              </a:rPr>
              <a:t>допомогою фільтрів.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uk-UA" sz="2400" b="1" dirty="0" smtClean="0">
                <a:solidFill>
                  <a:schemeClr val="bg1"/>
                </a:solidFill>
                <a:latin typeface="Comic Sans MS" pitchFamily="66" charset="0"/>
              </a:rPr>
              <a:t>Інші аркуші цього документу Баланс та Карта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uk-UA" sz="2400" b="1" dirty="0" smtClean="0">
                <a:solidFill>
                  <a:schemeClr val="bg1"/>
                </a:solidFill>
                <a:latin typeface="Comic Sans MS" pitchFamily="66" charset="0"/>
              </a:rPr>
              <a:t>результатів, вам знадобляться для підрахунку балансу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uk-UA" sz="2400" b="1" dirty="0" smtClean="0">
                <a:solidFill>
                  <a:schemeClr val="bg1"/>
                </a:solidFill>
                <a:latin typeface="Comic Sans MS" pitchFamily="66" charset="0"/>
              </a:rPr>
              <a:t>та схематичної презентації свого підприємства.</a:t>
            </a:r>
          </a:p>
          <a:p>
            <a:pPr>
              <a:lnSpc>
                <a:spcPct val="80000"/>
              </a:lnSpc>
              <a:buFontTx/>
              <a:buNone/>
            </a:pPr>
            <a:endParaRPr lang="uk-UA" sz="1800" b="1" dirty="0" smtClean="0">
              <a:solidFill>
                <a:schemeClr val="bg1"/>
              </a:solidFill>
            </a:endParaRPr>
          </a:p>
          <a:p>
            <a:pPr>
              <a:lnSpc>
                <a:spcPct val="80000"/>
              </a:lnSpc>
              <a:buFontTx/>
              <a:buNone/>
            </a:pPr>
            <a:endParaRPr lang="uk-UA" sz="1800" b="1" dirty="0" smtClean="0">
              <a:solidFill>
                <a:schemeClr val="bg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DFDEF2F-D148-4553-84E6-0652F92E20C0}" type="slidenum">
              <a:rPr lang="ru-RU" smtClean="0">
                <a:solidFill>
                  <a:schemeClr val="bg1"/>
                </a:solidFill>
              </a:rPr>
              <a:pPr>
                <a:defRPr/>
              </a:pPr>
              <a:t>20</a:t>
            </a:fld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23556" name="Picture 60" descr="3D_2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561975"/>
            <a:ext cx="962025" cy="1155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7" name="Rectangle 2"/>
          <p:cNvSpPr txBox="1">
            <a:spLocks noChangeArrowheads="1"/>
          </p:cNvSpPr>
          <p:nvPr/>
        </p:nvSpPr>
        <p:spPr bwMode="auto">
          <a:xfrm>
            <a:off x="457200" y="274638"/>
            <a:ext cx="8229600" cy="2087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r>
              <a:rPr lang="uk-UA" sz="4000" b="1" dirty="0">
                <a:solidFill>
                  <a:schemeClr val="bg1"/>
                </a:solidFill>
              </a:rPr>
              <a:t>    </a:t>
            </a:r>
            <a:r>
              <a:rPr lang="uk-UA" sz="4000" b="1" dirty="0">
                <a:solidFill>
                  <a:schemeClr val="bg1"/>
                </a:solidFill>
                <a:latin typeface="Comic Sans MS" pitchFamily="66" charset="0"/>
              </a:rPr>
              <a:t>Практична робота:    </a:t>
            </a:r>
            <a:br>
              <a:rPr lang="uk-UA" sz="4000" b="1" dirty="0">
                <a:solidFill>
                  <a:schemeClr val="bg1"/>
                </a:solidFill>
                <a:latin typeface="Comic Sans MS" pitchFamily="66" charset="0"/>
              </a:rPr>
            </a:br>
            <a:r>
              <a:rPr lang="uk-UA" sz="4000" b="1" dirty="0">
                <a:solidFill>
                  <a:schemeClr val="bg1"/>
                </a:solidFill>
                <a:latin typeface="Comic Sans MS" pitchFamily="66" charset="0"/>
              </a:rPr>
              <a:t>Рольова гра</a:t>
            </a:r>
            <a:br>
              <a:rPr lang="uk-UA" sz="4000" b="1" dirty="0">
                <a:solidFill>
                  <a:schemeClr val="bg1"/>
                </a:solidFill>
                <a:latin typeface="Comic Sans MS" pitchFamily="66" charset="0"/>
              </a:rPr>
            </a:br>
            <a:r>
              <a:rPr lang="uk-UA" sz="4000" b="1" dirty="0">
                <a:solidFill>
                  <a:schemeClr val="bg1"/>
                </a:solidFill>
                <a:latin typeface="Comic Sans MS" pitchFamily="66" charset="0"/>
              </a:rPr>
              <a:t>                  </a:t>
            </a:r>
            <a:r>
              <a:rPr lang="uk-UA" b="1" dirty="0">
                <a:solidFill>
                  <a:srgbClr val="FFFC46"/>
                </a:solidFill>
                <a:latin typeface="Comic Sans MS" pitchFamily="66" charset="0"/>
              </a:rPr>
              <a:t>Без гри немає і не може бути </a:t>
            </a:r>
            <a:br>
              <a:rPr lang="uk-UA" b="1" dirty="0">
                <a:solidFill>
                  <a:srgbClr val="FFFC46"/>
                </a:solidFill>
                <a:latin typeface="Comic Sans MS" pitchFamily="66" charset="0"/>
              </a:rPr>
            </a:br>
            <a:r>
              <a:rPr lang="uk-UA" b="1" dirty="0">
                <a:solidFill>
                  <a:srgbClr val="FFFC46"/>
                </a:solidFill>
                <a:latin typeface="Comic Sans MS" pitchFamily="66" charset="0"/>
              </a:rPr>
              <a:t>                       морального і розумового розвитку людини</a:t>
            </a:r>
            <a:endParaRPr lang="ru-RU" b="1" dirty="0">
              <a:solidFill>
                <a:srgbClr val="FFFC46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9563"/>
            <a:ext cx="8229600" cy="2209800"/>
          </a:xfrm>
        </p:spPr>
        <p:txBody>
          <a:bodyPr/>
          <a:lstStyle/>
          <a:p>
            <a:pPr>
              <a:defRPr/>
            </a:pPr>
            <a:r>
              <a:rPr lang="uk-UA" sz="4000" b="1" kern="1200" dirty="0" smtClean="0">
                <a:solidFill>
                  <a:srgbClr val="FFFFFF"/>
                </a:solidFill>
                <a:ea typeface="+mn-ea"/>
              </a:rPr>
              <a:t> </a:t>
            </a:r>
            <a:r>
              <a:rPr lang="uk-UA" sz="4000" b="1" kern="1200" dirty="0" smtClean="0">
                <a:solidFill>
                  <a:srgbClr val="FFFFFF"/>
                </a:solidFill>
                <a:latin typeface="Comic Sans MS" pitchFamily="66" charset="0"/>
                <a:ea typeface="+mn-ea"/>
              </a:rPr>
              <a:t>Практична робота:    </a:t>
            </a:r>
            <a:br>
              <a:rPr lang="uk-UA" sz="4000" b="1" kern="1200" dirty="0" smtClean="0">
                <a:solidFill>
                  <a:srgbClr val="FFFFFF"/>
                </a:solidFill>
                <a:latin typeface="Comic Sans MS" pitchFamily="66" charset="0"/>
                <a:ea typeface="+mn-ea"/>
              </a:rPr>
            </a:br>
            <a:r>
              <a:rPr lang="uk-UA" sz="4000" b="1" kern="1200" dirty="0" smtClean="0">
                <a:solidFill>
                  <a:srgbClr val="FFFFFF"/>
                </a:solidFill>
                <a:latin typeface="Comic Sans MS" pitchFamily="66" charset="0"/>
                <a:ea typeface="+mn-ea"/>
              </a:rPr>
              <a:t>Рольова гра</a:t>
            </a:r>
            <a:br>
              <a:rPr lang="uk-UA" sz="4000" b="1" kern="1200" dirty="0" smtClean="0">
                <a:solidFill>
                  <a:srgbClr val="FFFFFF"/>
                </a:solidFill>
                <a:latin typeface="Comic Sans MS" pitchFamily="66" charset="0"/>
                <a:ea typeface="+mn-ea"/>
              </a:rPr>
            </a:br>
            <a:r>
              <a:rPr lang="uk-UA" sz="4000" b="1" kern="1200" dirty="0" smtClean="0">
                <a:solidFill>
                  <a:srgbClr val="FFFFFF"/>
                </a:solidFill>
                <a:latin typeface="Comic Sans MS" pitchFamily="66" charset="0"/>
                <a:ea typeface="+mn-ea"/>
              </a:rPr>
              <a:t>                  </a:t>
            </a:r>
            <a:r>
              <a:rPr lang="uk-UA" sz="1800" b="1" kern="1200" dirty="0" smtClean="0">
                <a:solidFill>
                  <a:srgbClr val="FFFC46"/>
                </a:solidFill>
                <a:latin typeface="Comic Sans MS" pitchFamily="66" charset="0"/>
                <a:ea typeface="+mn-ea"/>
              </a:rPr>
              <a:t>Без гри немає і не може бути </a:t>
            </a:r>
            <a:br>
              <a:rPr lang="uk-UA" sz="1800" b="1" kern="1200" dirty="0" smtClean="0">
                <a:solidFill>
                  <a:srgbClr val="FFFC46"/>
                </a:solidFill>
                <a:latin typeface="Comic Sans MS" pitchFamily="66" charset="0"/>
                <a:ea typeface="+mn-ea"/>
              </a:rPr>
            </a:br>
            <a:r>
              <a:rPr lang="uk-UA" sz="1800" b="1" kern="1200" dirty="0" smtClean="0">
                <a:solidFill>
                  <a:srgbClr val="FFFC46"/>
                </a:solidFill>
                <a:latin typeface="Comic Sans MS" pitchFamily="66" charset="0"/>
                <a:ea typeface="+mn-ea"/>
              </a:rPr>
              <a:t>                       морального і розумового розвитку людини</a:t>
            </a:r>
            <a:endParaRPr lang="ru-RU" sz="1800" b="1" dirty="0" smtClean="0">
              <a:solidFill>
                <a:srgbClr val="FFFC46"/>
              </a:solidFill>
            </a:endParaRP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33400" y="4876800"/>
            <a:ext cx="8077200" cy="914400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uk-UA" sz="2000" b="1" dirty="0" smtClean="0">
                <a:solidFill>
                  <a:schemeClr val="bg1"/>
                </a:solidFill>
                <a:latin typeface="Comic Sans MS" pitchFamily="66" charset="0"/>
              </a:rPr>
              <a:t>Таблиця «пропозиція» має велику кількість послуг, вам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uk-UA" sz="2000" b="1" dirty="0" smtClean="0">
                <a:solidFill>
                  <a:schemeClr val="bg1"/>
                </a:solidFill>
                <a:latin typeface="Comic Sans MS" pitchFamily="66" charset="0"/>
              </a:rPr>
              <a:t>потрібно раціонально вибрати пропозиції, які б давали вам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uk-UA" sz="2000" b="1" dirty="0" smtClean="0">
                <a:solidFill>
                  <a:schemeClr val="bg1"/>
                </a:solidFill>
                <a:latin typeface="Comic Sans MS" pitchFamily="66" charset="0"/>
              </a:rPr>
              <a:t>прибуток і не завдавали шкоди оточуючому середовищу. </a:t>
            </a:r>
          </a:p>
          <a:p>
            <a:pPr algn="r">
              <a:lnSpc>
                <a:spcPct val="80000"/>
              </a:lnSpc>
              <a:buFontTx/>
              <a:buNone/>
            </a:pPr>
            <a:r>
              <a:rPr lang="uk-UA" sz="2000" b="1" dirty="0" smtClean="0">
                <a:solidFill>
                  <a:schemeClr val="bg1"/>
                </a:solidFill>
                <a:latin typeface="Comic Sans MS" pitchFamily="66" charset="0"/>
              </a:rPr>
              <a:t>За надмірну вирубку лісу знімається </a:t>
            </a:r>
            <a:r>
              <a:rPr lang="uk-UA" sz="2000" b="1" dirty="0" smtClean="0">
                <a:solidFill>
                  <a:srgbClr val="FFFF00"/>
                </a:solidFill>
                <a:latin typeface="Comic Sans MS" pitchFamily="66" charset="0"/>
              </a:rPr>
              <a:t>штраф</a:t>
            </a:r>
            <a:r>
              <a:rPr lang="uk-UA" sz="2000" b="1" dirty="0" smtClean="0">
                <a:solidFill>
                  <a:schemeClr val="bg1"/>
                </a:solidFill>
                <a:latin typeface="Comic Sans MS" pitchFamily="66" charset="0"/>
              </a:rPr>
              <a:t> -1000 </a:t>
            </a:r>
          </a:p>
          <a:p>
            <a:pPr algn="r">
              <a:lnSpc>
                <a:spcPct val="80000"/>
              </a:lnSpc>
              <a:buFontTx/>
              <a:buNone/>
            </a:pPr>
            <a:r>
              <a:rPr lang="uk-UA" sz="2000" b="1" dirty="0" smtClean="0">
                <a:solidFill>
                  <a:schemeClr val="bg1"/>
                </a:solidFill>
                <a:latin typeface="Comic Sans MS" pitchFamily="66" charset="0"/>
              </a:rPr>
              <a:t>грошових одиниць</a:t>
            </a:r>
          </a:p>
          <a:p>
            <a:pPr>
              <a:lnSpc>
                <a:spcPct val="80000"/>
              </a:lnSpc>
              <a:buFontTx/>
              <a:buNone/>
            </a:pPr>
            <a:endParaRPr lang="uk-UA" sz="2000" b="1" dirty="0" smtClean="0">
              <a:solidFill>
                <a:schemeClr val="bg1"/>
              </a:solidFill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uk-UA" sz="2000" b="1" dirty="0" smtClean="0">
                <a:solidFill>
                  <a:schemeClr val="bg1"/>
                </a:solidFill>
              </a:rPr>
              <a:t>.</a:t>
            </a:r>
            <a:endParaRPr lang="ru-RU" sz="2000" b="1" dirty="0" smtClean="0">
              <a:solidFill>
                <a:schemeClr val="bg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553200" y="6400799"/>
            <a:ext cx="2133600" cy="320675"/>
          </a:xfrm>
        </p:spPr>
        <p:txBody>
          <a:bodyPr/>
          <a:lstStyle/>
          <a:p>
            <a:pPr>
              <a:defRPr/>
            </a:pPr>
            <a:fld id="{0DFDEF2F-D148-4553-84E6-0652F92E20C0}" type="slidenum">
              <a:rPr lang="ru-RU" smtClean="0">
                <a:solidFill>
                  <a:schemeClr val="bg1"/>
                </a:solidFill>
              </a:rPr>
              <a:pPr>
                <a:defRPr/>
              </a:pPr>
              <a:t>21</a:t>
            </a:fld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24580" name="Picture 60" descr="3D_2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685800"/>
            <a:ext cx="962025" cy="1154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4581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1482268"/>
              </p:ext>
            </p:extLst>
          </p:nvPr>
        </p:nvGraphicFramePr>
        <p:xfrm>
          <a:off x="685800" y="2514600"/>
          <a:ext cx="7924800" cy="205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04" name="Лист" r:id="rId5" imgW="9382103" imgH="2600482" progId="Excel.Sheet.8">
                  <p:embed/>
                </p:oleObj>
              </mc:Choice>
              <mc:Fallback>
                <p:oleObj name="Лист" r:id="rId5" imgW="9382103" imgH="2600482" progId="Excel.Sheet.8">
                  <p:embed/>
                  <p:pic>
                    <p:nvPicPr>
                      <p:cNvPr id="0" name="Объект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2514600"/>
                        <a:ext cx="7924800" cy="2057400"/>
                      </a:xfrm>
                      <a:prstGeom prst="rect">
                        <a:avLst/>
                      </a:prstGeom>
                      <a:solidFill>
                        <a:srgbClr val="72BFC5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" name="Picture 2" descr="alert, attention, danger, error, exclamation, hanger, message, problem, warning icon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5846763"/>
            <a:ext cx="663575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2209800"/>
          </a:xfrm>
        </p:spPr>
        <p:txBody>
          <a:bodyPr/>
          <a:lstStyle/>
          <a:p>
            <a:pPr>
              <a:defRPr/>
            </a:pPr>
            <a:r>
              <a:rPr lang="uk-UA" sz="4000" b="1" kern="1200" dirty="0" smtClean="0">
                <a:solidFill>
                  <a:srgbClr val="FFFFFF"/>
                </a:solidFill>
                <a:ea typeface="+mn-ea"/>
              </a:rPr>
              <a:t> </a:t>
            </a:r>
            <a:r>
              <a:rPr lang="uk-UA" sz="4000" b="1" kern="1200" dirty="0" smtClean="0">
                <a:solidFill>
                  <a:srgbClr val="FFFFFF"/>
                </a:solidFill>
                <a:latin typeface="Comic Sans MS" pitchFamily="66" charset="0"/>
                <a:ea typeface="+mn-ea"/>
              </a:rPr>
              <a:t>Практична робота:    </a:t>
            </a:r>
            <a:br>
              <a:rPr lang="uk-UA" sz="4000" b="1" kern="1200" dirty="0" smtClean="0">
                <a:solidFill>
                  <a:srgbClr val="FFFFFF"/>
                </a:solidFill>
                <a:latin typeface="Comic Sans MS" pitchFamily="66" charset="0"/>
                <a:ea typeface="+mn-ea"/>
              </a:rPr>
            </a:br>
            <a:r>
              <a:rPr lang="uk-UA" sz="4000" b="1" kern="1200" dirty="0" smtClean="0">
                <a:solidFill>
                  <a:srgbClr val="FFFFFF"/>
                </a:solidFill>
                <a:latin typeface="Comic Sans MS" pitchFamily="66" charset="0"/>
                <a:ea typeface="+mn-ea"/>
              </a:rPr>
              <a:t>Рольова гра</a:t>
            </a:r>
            <a:br>
              <a:rPr lang="uk-UA" sz="4000" b="1" kern="1200" dirty="0" smtClean="0">
                <a:solidFill>
                  <a:srgbClr val="FFFFFF"/>
                </a:solidFill>
                <a:latin typeface="Comic Sans MS" pitchFamily="66" charset="0"/>
                <a:ea typeface="+mn-ea"/>
              </a:rPr>
            </a:br>
            <a:r>
              <a:rPr lang="uk-UA" sz="4000" b="1" kern="1200" dirty="0" smtClean="0">
                <a:solidFill>
                  <a:srgbClr val="FFFFFF"/>
                </a:solidFill>
                <a:latin typeface="Comic Sans MS" pitchFamily="66" charset="0"/>
                <a:ea typeface="+mn-ea"/>
              </a:rPr>
              <a:t>                  </a:t>
            </a:r>
            <a:r>
              <a:rPr lang="uk-UA" sz="1800" b="1" kern="1200" dirty="0" smtClean="0">
                <a:solidFill>
                  <a:srgbClr val="FFFC46"/>
                </a:solidFill>
                <a:latin typeface="Comic Sans MS" pitchFamily="66" charset="0"/>
                <a:ea typeface="+mn-ea"/>
              </a:rPr>
              <a:t>Без гри немає і не може бути </a:t>
            </a:r>
            <a:br>
              <a:rPr lang="uk-UA" sz="1800" b="1" kern="1200" dirty="0" smtClean="0">
                <a:solidFill>
                  <a:srgbClr val="FFFC46"/>
                </a:solidFill>
                <a:latin typeface="Comic Sans MS" pitchFamily="66" charset="0"/>
                <a:ea typeface="+mn-ea"/>
              </a:rPr>
            </a:br>
            <a:r>
              <a:rPr lang="uk-UA" sz="1800" b="1" kern="1200" dirty="0" smtClean="0">
                <a:solidFill>
                  <a:srgbClr val="FFFC46"/>
                </a:solidFill>
                <a:latin typeface="Comic Sans MS" pitchFamily="66" charset="0"/>
                <a:ea typeface="+mn-ea"/>
              </a:rPr>
              <a:t>                       морального і розумового розвитку людини</a:t>
            </a:r>
            <a:endParaRPr lang="ru-RU" sz="1800" b="1" dirty="0" smtClean="0">
              <a:solidFill>
                <a:srgbClr val="FFFC46"/>
              </a:solidFill>
            </a:endParaRPr>
          </a:p>
        </p:txBody>
      </p:sp>
      <p:sp>
        <p:nvSpPr>
          <p:cNvPr id="25605" name="Текст 6"/>
          <p:cNvSpPr>
            <a:spLocks noGrp="1"/>
          </p:cNvSpPr>
          <p:nvPr>
            <p:ph type="body" sz="half" idx="1"/>
          </p:nvPr>
        </p:nvSpPr>
        <p:spPr>
          <a:xfrm>
            <a:off x="457200" y="5410200"/>
            <a:ext cx="8077200" cy="715963"/>
          </a:xfrm>
        </p:spPr>
        <p:txBody>
          <a:bodyPr/>
          <a:lstStyle/>
          <a:p>
            <a:pPr marL="0" indent="0" algn="r">
              <a:buFontTx/>
              <a:buNone/>
            </a:pPr>
            <a:r>
              <a:rPr lang="uk-UA" sz="2400" dirty="0" smtClean="0">
                <a:solidFill>
                  <a:schemeClr val="bg1"/>
                </a:solidFill>
                <a:latin typeface="Comic Sans MS" pitchFamily="66" charset="0"/>
              </a:rPr>
              <a:t>Стежте, щоб площа, де ви ведете господарство не перевищувала 100%</a:t>
            </a:r>
            <a:endParaRPr lang="ru-RU" sz="2400" dirty="0" smtClean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DFDEF2F-D148-4553-84E6-0652F92E20C0}" type="slidenum">
              <a:rPr lang="ru-RU" smtClean="0">
                <a:solidFill>
                  <a:schemeClr val="bg1"/>
                </a:solidFill>
              </a:rPr>
              <a:pPr>
                <a:defRPr/>
              </a:pPr>
              <a:t>22</a:t>
            </a:fld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25603" name="Picture 60" descr="3D_2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685800"/>
            <a:ext cx="962025" cy="1154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5604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404086"/>
              </p:ext>
            </p:extLst>
          </p:nvPr>
        </p:nvGraphicFramePr>
        <p:xfrm>
          <a:off x="762000" y="2590800"/>
          <a:ext cx="7848600" cy="2514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27" name="Лист" r:id="rId5" imgW="9382103" imgH="3105016" progId="Excel.Sheet.8">
                  <p:embed/>
                </p:oleObj>
              </mc:Choice>
              <mc:Fallback>
                <p:oleObj name="Лист" r:id="rId5" imgW="9382103" imgH="3105016" progId="Excel.Sheet.8">
                  <p:embed/>
                  <p:pic>
                    <p:nvPicPr>
                      <p:cNvPr id="0" name="Объект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2590800"/>
                        <a:ext cx="7848600" cy="2514600"/>
                      </a:xfrm>
                      <a:prstGeom prst="rect">
                        <a:avLst/>
                      </a:prstGeom>
                      <a:solidFill>
                        <a:srgbClr val="72BFC5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" name="Picture 2" descr="alert, attention, danger, error, exclamation, hanger, message, problem, warning icon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5562600"/>
            <a:ext cx="628650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2209800"/>
          </a:xfrm>
        </p:spPr>
        <p:txBody>
          <a:bodyPr/>
          <a:lstStyle/>
          <a:p>
            <a:pPr>
              <a:defRPr/>
            </a:pPr>
            <a:r>
              <a:rPr lang="uk-UA" sz="4000" b="1" kern="1200" dirty="0" smtClean="0">
                <a:solidFill>
                  <a:srgbClr val="FFFFFF"/>
                </a:solidFill>
                <a:ea typeface="+mn-ea"/>
              </a:rPr>
              <a:t> </a:t>
            </a:r>
            <a:r>
              <a:rPr lang="uk-UA" sz="4000" b="1" kern="1200" dirty="0" smtClean="0">
                <a:solidFill>
                  <a:srgbClr val="FFFFFF"/>
                </a:solidFill>
                <a:latin typeface="Comic Sans MS" pitchFamily="66" charset="0"/>
                <a:ea typeface="+mn-ea"/>
              </a:rPr>
              <a:t>Практична робота:    </a:t>
            </a:r>
            <a:br>
              <a:rPr lang="uk-UA" sz="4000" b="1" kern="1200" dirty="0" smtClean="0">
                <a:solidFill>
                  <a:srgbClr val="FFFFFF"/>
                </a:solidFill>
                <a:latin typeface="Comic Sans MS" pitchFamily="66" charset="0"/>
                <a:ea typeface="+mn-ea"/>
              </a:rPr>
            </a:br>
            <a:r>
              <a:rPr lang="uk-UA" sz="4000" b="1" kern="1200" dirty="0" smtClean="0">
                <a:solidFill>
                  <a:srgbClr val="FFFFFF"/>
                </a:solidFill>
                <a:latin typeface="Comic Sans MS" pitchFamily="66" charset="0"/>
                <a:ea typeface="+mn-ea"/>
              </a:rPr>
              <a:t>Рольова гра</a:t>
            </a:r>
            <a:br>
              <a:rPr lang="uk-UA" sz="4000" b="1" kern="1200" dirty="0" smtClean="0">
                <a:solidFill>
                  <a:srgbClr val="FFFFFF"/>
                </a:solidFill>
                <a:latin typeface="Comic Sans MS" pitchFamily="66" charset="0"/>
                <a:ea typeface="+mn-ea"/>
              </a:rPr>
            </a:br>
            <a:r>
              <a:rPr lang="uk-UA" sz="4000" b="1" kern="1200" dirty="0" smtClean="0">
                <a:solidFill>
                  <a:srgbClr val="FFFFFF"/>
                </a:solidFill>
                <a:latin typeface="Comic Sans MS" pitchFamily="66" charset="0"/>
                <a:ea typeface="+mn-ea"/>
              </a:rPr>
              <a:t>                  </a:t>
            </a:r>
            <a:r>
              <a:rPr lang="uk-UA" sz="1800" b="1" kern="1200" dirty="0" smtClean="0">
                <a:solidFill>
                  <a:srgbClr val="FFFC46"/>
                </a:solidFill>
                <a:latin typeface="Comic Sans MS" pitchFamily="66" charset="0"/>
                <a:ea typeface="+mn-ea"/>
              </a:rPr>
              <a:t>Без гри немає і не може бути </a:t>
            </a:r>
            <a:br>
              <a:rPr lang="uk-UA" sz="1800" b="1" kern="1200" dirty="0" smtClean="0">
                <a:solidFill>
                  <a:srgbClr val="FFFC46"/>
                </a:solidFill>
                <a:latin typeface="Comic Sans MS" pitchFamily="66" charset="0"/>
                <a:ea typeface="+mn-ea"/>
              </a:rPr>
            </a:br>
            <a:r>
              <a:rPr lang="uk-UA" sz="1800" b="1" kern="1200" dirty="0" smtClean="0">
                <a:solidFill>
                  <a:srgbClr val="FFFC46"/>
                </a:solidFill>
                <a:latin typeface="Comic Sans MS" pitchFamily="66" charset="0"/>
                <a:ea typeface="+mn-ea"/>
              </a:rPr>
              <a:t>                       морального і розумового розвитку людини</a:t>
            </a:r>
            <a:endParaRPr lang="ru-RU" sz="1800" b="1" dirty="0" smtClean="0">
              <a:solidFill>
                <a:srgbClr val="FFFC46"/>
              </a:solidFill>
            </a:endParaRPr>
          </a:p>
        </p:txBody>
      </p:sp>
      <p:sp>
        <p:nvSpPr>
          <p:cNvPr id="26628" name="Текст 6"/>
          <p:cNvSpPr>
            <a:spLocks noGrp="1"/>
          </p:cNvSpPr>
          <p:nvPr>
            <p:ph type="body" sz="half" idx="1"/>
          </p:nvPr>
        </p:nvSpPr>
        <p:spPr>
          <a:xfrm>
            <a:off x="457200" y="5410200"/>
            <a:ext cx="8077200" cy="904875"/>
          </a:xfrm>
        </p:spPr>
        <p:txBody>
          <a:bodyPr/>
          <a:lstStyle/>
          <a:p>
            <a:pPr marL="0" indent="0" algn="r">
              <a:buFontTx/>
              <a:buNone/>
            </a:pPr>
            <a:r>
              <a:rPr lang="uk-UA" sz="2400" dirty="0" smtClean="0">
                <a:solidFill>
                  <a:schemeClr val="bg1"/>
                </a:solidFill>
                <a:latin typeface="Comic Sans MS" pitchFamily="66" charset="0"/>
              </a:rPr>
              <a:t>Стежте, щоб послуги , яку виконує фірма не</a:t>
            </a:r>
          </a:p>
          <a:p>
            <a:pPr marL="0" indent="0" algn="r">
              <a:buFontTx/>
              <a:buNone/>
            </a:pPr>
            <a:r>
              <a:rPr lang="uk-UA" sz="2400" dirty="0" smtClean="0">
                <a:solidFill>
                  <a:schemeClr val="bg1"/>
                </a:solidFill>
                <a:latin typeface="Comic Sans MS" pitchFamily="66" charset="0"/>
              </a:rPr>
              <a:t>перевищувала ціни пропозиції </a:t>
            </a:r>
            <a:endParaRPr lang="ru-RU" sz="2400" dirty="0" smtClean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DFDEF2F-D148-4553-84E6-0652F92E20C0}" type="slidenum">
              <a:rPr lang="ru-RU" smtClean="0">
                <a:solidFill>
                  <a:schemeClr val="bg1"/>
                </a:solidFill>
              </a:rPr>
              <a:pPr>
                <a:defRPr/>
              </a:pPr>
              <a:t>23</a:t>
            </a:fld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26627" name="Picture 60" descr="3D_2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685800"/>
            <a:ext cx="962025" cy="1154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" descr="alert, attention, danger, error, exclamation, hanger, message, problem, warning ico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5562600"/>
            <a:ext cx="628650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8" name="Picture 1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689225"/>
            <a:ext cx="7543799" cy="2365375"/>
          </a:xfrm>
          <a:prstGeom prst="rect">
            <a:avLst/>
          </a:prstGeom>
          <a:solidFill>
            <a:srgbClr val="FFFC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3100" b="1" smtClean="0">
                <a:solidFill>
                  <a:schemeClr val="bg1"/>
                </a:solidFill>
                <a:latin typeface="Comic Sans MS" pitchFamily="66" charset="0"/>
              </a:rPr>
              <a:t>Працюємо за комп’ютером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5188CB8-484A-4BF2-B91B-EA135319F997}" type="slidenum">
              <a:rPr lang="ru-RU" smtClean="0">
                <a:solidFill>
                  <a:schemeClr val="bg1"/>
                </a:solidFill>
              </a:rPr>
              <a:pPr>
                <a:defRPr/>
              </a:pPr>
              <a:t>24</a:t>
            </a:fld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7" name="Picture 2" descr="http://reaction.org.ua/wp-content/themes/quiven/timthumb.php?src=http://reaction.org.ua/wp-content/uploads/2013/04/%D0%BA%D0%BE%D0%BC%D0%BF%D1%8E%D1%82%D0%B5%D1%80-%D1%8F%D0%BA-%D1%81%D0%B8%D0%B4%D1%96%D1%82%D0%B8.jpg&amp;w=627&amp;h=300&amp;zc=1&amp;q=100&amp;s=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0" y="1600200"/>
            <a:ext cx="5791200" cy="34448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52" name="Picture 60" descr="3D_2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69888"/>
            <a:ext cx="962025" cy="1327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3" name="TextBox 4"/>
          <p:cNvSpPr txBox="1">
            <a:spLocks noChangeArrowheads="1"/>
          </p:cNvSpPr>
          <p:nvPr/>
        </p:nvSpPr>
        <p:spPr bwMode="auto">
          <a:xfrm>
            <a:off x="1066800" y="5410200"/>
            <a:ext cx="6781800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uk-UA" sz="3200" dirty="0">
                <a:solidFill>
                  <a:schemeClr val="bg1"/>
                </a:solidFill>
                <a:latin typeface="Comic Sans MS" pitchFamily="66" charset="0"/>
              </a:rPr>
              <a:t>Бажаємо успіхів в підприємницькій діяльності!</a:t>
            </a:r>
            <a:endParaRPr lang="ru-RU" sz="3200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chemeClr val="bg1"/>
                </a:solidFill>
                <a:latin typeface="Comic Sans MS" pitchFamily="66" charset="0"/>
              </a:rPr>
              <a:t>Підсумки результатів</a:t>
            </a:r>
            <a:endParaRPr lang="ru-RU" b="1" dirty="0" smtClean="0">
              <a:solidFill>
                <a:schemeClr val="bg1"/>
              </a:solidFill>
              <a:latin typeface="Comic Sans MS" pitchFamily="66" charset="0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3403967097"/>
              </p:ext>
            </p:extLst>
          </p:nvPr>
        </p:nvGraphicFramePr>
        <p:xfrm>
          <a:off x="457200" y="1417320"/>
          <a:ext cx="8229599" cy="2926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75657"/>
                <a:gridCol w="1175657"/>
                <a:gridCol w="1175657"/>
                <a:gridCol w="1175657"/>
                <a:gridCol w="1175657"/>
                <a:gridCol w="1175657"/>
                <a:gridCol w="1175657"/>
              </a:tblGrid>
              <a:tr h="34348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3488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3488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3488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3488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3488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3488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680F64B-1743-40D9-9E65-98EDB40728EA}" type="slidenum">
              <a:rPr lang="ru-RU" smtClean="0">
                <a:solidFill>
                  <a:schemeClr val="bg1"/>
                </a:solidFill>
              </a:rPr>
              <a:pPr>
                <a:defRPr/>
              </a:pPr>
              <a:t>25</a:t>
            </a:fld>
            <a:endParaRPr lang="ru-RU" dirty="0">
              <a:solidFill>
                <a:schemeClr val="bg1"/>
              </a:solidFill>
            </a:endParaRPr>
          </a:p>
        </p:txBody>
      </p:sp>
      <p:graphicFrame>
        <p:nvGraphicFramePr>
          <p:cNvPr id="11" name="Объект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4577774"/>
              </p:ext>
            </p:extLst>
          </p:nvPr>
        </p:nvGraphicFramePr>
        <p:xfrm>
          <a:off x="457200" y="1447800"/>
          <a:ext cx="8229600" cy="2667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98" name="Лист" r:id="rId4" imgW="12172995" imgH="5114903" progId="Excel.Sheet.8">
                  <p:embed/>
                </p:oleObj>
              </mc:Choice>
              <mc:Fallback>
                <p:oleObj name="Лист" r:id="rId4" imgW="12172995" imgH="5114903" progId="Excel.Shee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57200" y="1447800"/>
                        <a:ext cx="8229600" cy="2667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6" name="Picture 5" descr="forestseamap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4114800"/>
            <a:ext cx="4495800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4724400"/>
            <a:ext cx="485775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6254" y="4419601"/>
            <a:ext cx="6000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12" descr="топор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99" y="4664868"/>
            <a:ext cx="390525" cy="440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6291" y="4919145"/>
            <a:ext cx="381000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2524" y="5262849"/>
            <a:ext cx="1104900" cy="409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8" descr="дорога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3775" y="5005387"/>
            <a:ext cx="276225" cy="900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8" descr="дорога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284387">
            <a:off x="4087119" y="5099608"/>
            <a:ext cx="276225" cy="1462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>
                <a:solidFill>
                  <a:schemeClr val="bg1"/>
                </a:solidFill>
                <a:latin typeface="Comic Sans MS" pitchFamily="66" charset="0"/>
              </a:rPr>
              <a:t>Підсумки результатів</a:t>
            </a:r>
            <a:endParaRPr lang="ru-RU" b="1" dirty="0" smtClean="0">
              <a:solidFill>
                <a:schemeClr val="bg1"/>
              </a:solidFill>
              <a:latin typeface="Comic Sans MS" pitchFamily="66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661160727"/>
              </p:ext>
            </p:extLst>
          </p:nvPr>
        </p:nvGraphicFramePr>
        <p:xfrm>
          <a:off x="457200" y="3428999"/>
          <a:ext cx="8229599" cy="2926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75657"/>
                <a:gridCol w="1175657"/>
                <a:gridCol w="1175657"/>
                <a:gridCol w="1175657"/>
                <a:gridCol w="1175657"/>
                <a:gridCol w="1175657"/>
                <a:gridCol w="1175657"/>
              </a:tblGrid>
              <a:tr h="25908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61282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61282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61282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61282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61282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61282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336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553200" y="6400799"/>
            <a:ext cx="2133600" cy="320675"/>
          </a:xfrm>
        </p:spPr>
        <p:txBody>
          <a:bodyPr/>
          <a:lstStyle/>
          <a:p>
            <a:pPr>
              <a:defRPr/>
            </a:pPr>
            <a:fld id="{2680F64B-1743-40D9-9E65-98EDB40728EA}" type="slidenum">
              <a:rPr lang="ru-RU" smtClean="0">
                <a:solidFill>
                  <a:schemeClr val="bg1"/>
                </a:solidFill>
              </a:rPr>
              <a:pPr>
                <a:defRPr/>
              </a:pPr>
              <a:t>26</a:t>
            </a:fld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7" name="Picture 5" descr="forestseamap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1350858"/>
            <a:ext cx="4419600" cy="2128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3377475"/>
              </p:ext>
            </p:extLst>
          </p:nvPr>
        </p:nvGraphicFramePr>
        <p:xfrm>
          <a:off x="457200" y="3417906"/>
          <a:ext cx="8229600" cy="2714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74" name="Лист" r:id="rId5" imgW="12172995" imgH="5419703" progId="Excel.Sheet.8">
                  <p:embed/>
                </p:oleObj>
              </mc:Choice>
              <mc:Fallback>
                <p:oleObj name="Лист" r:id="rId5" imgW="12172995" imgH="5419703" progId="Excel.Shee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57200" y="3417906"/>
                        <a:ext cx="8229600" cy="2714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1904370"/>
            <a:ext cx="762000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7827" y="1717313"/>
            <a:ext cx="426157" cy="348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4737" y="2211335"/>
            <a:ext cx="485775" cy="407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7161" y="2655545"/>
            <a:ext cx="976313" cy="347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2" descr="топор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4110" y="1881411"/>
            <a:ext cx="381000" cy="3299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046373"/>
            <a:ext cx="209550" cy="5128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8" descr="дорога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18873">
            <a:off x="4011423" y="2588865"/>
            <a:ext cx="276225" cy="760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8" descr="дорога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12854">
            <a:off x="4394347" y="2742391"/>
            <a:ext cx="276225" cy="82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0783765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chemeClr val="bg1"/>
                </a:solidFill>
                <a:latin typeface="Comic Sans MS" pitchFamily="66" charset="0"/>
              </a:rPr>
              <a:t>Домашнє завдання</a:t>
            </a:r>
            <a:endParaRPr lang="ru-RU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152400" y="6245225"/>
            <a:ext cx="8001000" cy="476250"/>
          </a:xfrm>
        </p:spPr>
        <p:txBody>
          <a:bodyPr/>
          <a:lstStyle/>
          <a:p>
            <a:pPr>
              <a:defRPr/>
            </a:pPr>
            <a:r>
              <a:rPr lang="uk-UA" sz="1600" b="1" dirty="0" smtClean="0">
                <a:solidFill>
                  <a:schemeClr val="bg1"/>
                </a:solidFill>
                <a:latin typeface="Comic Sans MS" pitchFamily="66" charset="0"/>
              </a:rPr>
              <a:t>Робота вчителів ВРГ «Інтелект» </a:t>
            </a:r>
            <a:r>
              <a:rPr lang="uk-UA" sz="1600" b="1" dirty="0" err="1" smtClean="0">
                <a:solidFill>
                  <a:schemeClr val="bg1"/>
                </a:solidFill>
                <a:latin typeface="Comic Sans MS" pitchFamily="66" charset="0"/>
              </a:rPr>
              <a:t>Соболь-Хоменко</a:t>
            </a:r>
            <a:r>
              <a:rPr lang="uk-UA" sz="1600" b="1" dirty="0" smtClean="0">
                <a:solidFill>
                  <a:schemeClr val="bg1"/>
                </a:solidFill>
                <a:latin typeface="Comic Sans MS" pitchFamily="66" charset="0"/>
              </a:rPr>
              <a:t> С.В. та Ковальчук Н.В.</a:t>
            </a:r>
            <a:endParaRPr lang="ru-RU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A429A1C-2EAC-4070-B2F4-3F4E73A8D627}" type="slidenum">
              <a:rPr lang="ru-RU" smtClean="0">
                <a:solidFill>
                  <a:schemeClr val="bg1"/>
                </a:solidFill>
              </a:rPr>
              <a:pPr>
                <a:defRPr/>
              </a:pPr>
              <a:t>27</a:t>
            </a:fld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1" name="Объект 10"/>
          <p:cNvSpPr>
            <a:spLocks noGrp="1"/>
          </p:cNvSpPr>
          <p:nvPr>
            <p:ph idx="1"/>
          </p:nvPr>
        </p:nvSpPr>
        <p:spPr>
          <a:xfrm>
            <a:off x="1143000" y="2514600"/>
            <a:ext cx="6781800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lnSpc>
                <a:spcPts val="1425"/>
              </a:lnSpc>
              <a:spcAft>
                <a:spcPts val="1200"/>
              </a:spcAft>
              <a:buNone/>
            </a:pPr>
            <a:endParaRPr lang="uk-UA" sz="2800" b="1" dirty="0" smtClean="0">
              <a:solidFill>
                <a:schemeClr val="bg1"/>
              </a:solidFill>
              <a:latin typeface="Comic Sans MS"/>
              <a:ea typeface="Times New Roman"/>
              <a:cs typeface="Times New Roman"/>
            </a:endParaRPr>
          </a:p>
          <a:p>
            <a:pPr marL="0" indent="0" algn="ctr">
              <a:lnSpc>
                <a:spcPts val="1425"/>
              </a:lnSpc>
              <a:spcAft>
                <a:spcPts val="1200"/>
              </a:spcAft>
              <a:buNone/>
            </a:pPr>
            <a:r>
              <a:rPr lang="uk-UA" sz="2800" b="1" dirty="0" smtClean="0">
                <a:solidFill>
                  <a:schemeClr val="bg1"/>
                </a:solidFill>
                <a:latin typeface="Comic Sans MS"/>
                <a:ea typeface="Times New Roman"/>
                <a:cs typeface="Times New Roman"/>
              </a:rPr>
              <a:t>За </a:t>
            </a:r>
            <a:r>
              <a:rPr lang="uk-UA" sz="2800" b="1" dirty="0">
                <a:solidFill>
                  <a:schemeClr val="bg1"/>
                </a:solidFill>
                <a:latin typeface="Comic Sans MS"/>
                <a:ea typeface="Times New Roman"/>
                <a:cs typeface="Times New Roman"/>
              </a:rPr>
              <a:t>допомогою </a:t>
            </a:r>
            <a:r>
              <a:rPr lang="uk-UA" sz="2800" b="1" dirty="0" smtClean="0">
                <a:solidFill>
                  <a:schemeClr val="bg1"/>
                </a:solidFill>
                <a:latin typeface="Comic Sans MS"/>
                <a:ea typeface="Times New Roman"/>
                <a:cs typeface="Times New Roman"/>
              </a:rPr>
              <a:t>табличного</a:t>
            </a:r>
          </a:p>
          <a:p>
            <a:pPr marL="0" indent="0" algn="ctr">
              <a:lnSpc>
                <a:spcPts val="1425"/>
              </a:lnSpc>
              <a:spcAft>
                <a:spcPts val="1200"/>
              </a:spcAft>
              <a:buNone/>
            </a:pPr>
            <a:r>
              <a:rPr lang="uk-UA" sz="2800" b="1" dirty="0" smtClean="0">
                <a:solidFill>
                  <a:schemeClr val="bg1"/>
                </a:solidFill>
                <a:latin typeface="Comic Sans MS"/>
                <a:ea typeface="Times New Roman"/>
                <a:cs typeface="Times New Roman"/>
              </a:rPr>
              <a:t>Процесора  </a:t>
            </a:r>
            <a:r>
              <a:rPr lang="uk-UA" sz="2800" b="1" dirty="0">
                <a:solidFill>
                  <a:schemeClr val="bg1"/>
                </a:solidFill>
                <a:latin typeface="Comic Sans MS"/>
                <a:ea typeface="Times New Roman"/>
                <a:cs typeface="Times New Roman"/>
              </a:rPr>
              <a:t>проаналізувати свій </a:t>
            </a:r>
            <a:endParaRPr lang="uk-UA" sz="2800" b="1" dirty="0" smtClean="0">
              <a:solidFill>
                <a:schemeClr val="bg1"/>
              </a:solidFill>
              <a:latin typeface="Comic Sans MS"/>
              <a:ea typeface="Times New Roman"/>
              <a:cs typeface="Times New Roman"/>
            </a:endParaRPr>
          </a:p>
          <a:p>
            <a:pPr marL="0" indent="0" algn="ctr">
              <a:lnSpc>
                <a:spcPts val="1425"/>
              </a:lnSpc>
              <a:spcAft>
                <a:spcPts val="1200"/>
              </a:spcAft>
              <a:buNone/>
            </a:pPr>
            <a:r>
              <a:rPr lang="uk-UA" sz="2800" b="1" dirty="0" smtClean="0">
                <a:solidFill>
                  <a:schemeClr val="bg1"/>
                </a:solidFill>
                <a:latin typeface="Comic Sans MS"/>
                <a:ea typeface="Times New Roman"/>
                <a:cs typeface="Times New Roman"/>
              </a:rPr>
              <a:t>особистий </a:t>
            </a:r>
            <a:r>
              <a:rPr lang="uk-UA" sz="2800" b="1" dirty="0">
                <a:solidFill>
                  <a:schemeClr val="bg1"/>
                </a:solidFill>
                <a:latin typeface="Comic Sans MS"/>
                <a:ea typeface="Times New Roman"/>
                <a:cs typeface="Times New Roman"/>
              </a:rPr>
              <a:t>бюджет </a:t>
            </a:r>
            <a:r>
              <a:rPr lang="uk-UA" sz="2800" b="1" dirty="0" smtClean="0">
                <a:solidFill>
                  <a:schemeClr val="bg1"/>
                </a:solidFill>
                <a:latin typeface="Comic Sans MS"/>
                <a:ea typeface="Times New Roman"/>
                <a:cs typeface="Times New Roman"/>
              </a:rPr>
              <a:t>за </a:t>
            </a:r>
            <a:r>
              <a:rPr lang="uk-UA" sz="2800" b="1" dirty="0">
                <a:solidFill>
                  <a:schemeClr val="bg1"/>
                </a:solidFill>
                <a:latin typeface="Comic Sans MS"/>
                <a:ea typeface="Times New Roman"/>
                <a:cs typeface="Times New Roman"/>
              </a:rPr>
              <a:t>останній </a:t>
            </a:r>
            <a:endParaRPr lang="uk-UA" sz="2800" b="1" dirty="0" smtClean="0">
              <a:solidFill>
                <a:schemeClr val="bg1"/>
              </a:solidFill>
              <a:latin typeface="Comic Sans MS"/>
              <a:ea typeface="Times New Roman"/>
              <a:cs typeface="Times New Roman"/>
            </a:endParaRPr>
          </a:p>
          <a:p>
            <a:pPr marL="0" indent="0" algn="ctr">
              <a:lnSpc>
                <a:spcPts val="1425"/>
              </a:lnSpc>
              <a:spcAft>
                <a:spcPts val="1200"/>
              </a:spcAft>
              <a:buNone/>
            </a:pPr>
            <a:r>
              <a:rPr lang="uk-UA" sz="2800" b="1" dirty="0" smtClean="0">
                <a:solidFill>
                  <a:schemeClr val="bg1"/>
                </a:solidFill>
                <a:latin typeface="Comic Sans MS"/>
                <a:ea typeface="Times New Roman"/>
                <a:cs typeface="Times New Roman"/>
              </a:rPr>
              <a:t>місяць.</a:t>
            </a:r>
          </a:p>
          <a:p>
            <a:pPr marL="0" indent="0" algn="ctr">
              <a:lnSpc>
                <a:spcPts val="1425"/>
              </a:lnSpc>
              <a:spcAft>
                <a:spcPts val="1200"/>
              </a:spcAft>
              <a:buNone/>
            </a:pPr>
            <a:endParaRPr lang="ru-RU" sz="2800" b="1" dirty="0">
              <a:solidFill>
                <a:schemeClr val="bg1"/>
              </a:solidFill>
              <a:effectLst/>
              <a:latin typeface="Cambria"/>
              <a:ea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48420559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/>
        <p:txBody>
          <a:bodyPr/>
          <a:lstStyle/>
          <a:p>
            <a:r>
              <a:rPr lang="uk-UA" dirty="0" smtClean="0">
                <a:solidFill>
                  <a:schemeClr val="bg1"/>
                </a:solidFill>
                <a:latin typeface="Comic Sans MS" pitchFamily="66" charset="0"/>
              </a:rPr>
              <a:t>Вишгородська районна гімназія «Інтелект»</a:t>
            </a:r>
            <a:endParaRPr lang="ru-RU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uk-UA" sz="2800" b="1" dirty="0">
                <a:solidFill>
                  <a:schemeClr val="bg1"/>
                </a:solidFill>
                <a:latin typeface="Comic Sans MS" pitchFamily="66" charset="0"/>
              </a:rPr>
              <a:t>У</a:t>
            </a:r>
            <a:r>
              <a:rPr lang="uk-UA" sz="2800" b="1" dirty="0" smtClean="0">
                <a:solidFill>
                  <a:schemeClr val="bg1"/>
                </a:solidFill>
                <a:latin typeface="Comic Sans MS" pitchFamily="66" charset="0"/>
              </a:rPr>
              <a:t>читель інформатики</a:t>
            </a:r>
          </a:p>
          <a:p>
            <a:pPr marL="0" indent="0">
              <a:buNone/>
            </a:pPr>
            <a:r>
              <a:rPr lang="uk-UA" sz="2800" b="1" dirty="0" err="1" smtClean="0">
                <a:solidFill>
                  <a:schemeClr val="bg1"/>
                </a:solidFill>
                <a:latin typeface="Comic Sans MS" pitchFamily="66" charset="0"/>
              </a:rPr>
              <a:t>Соболь-Хоменко</a:t>
            </a:r>
            <a:r>
              <a:rPr lang="uk-UA" sz="2800" b="1" dirty="0" smtClean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uk-UA" sz="2800" b="1" dirty="0" err="1" smtClean="0">
                <a:solidFill>
                  <a:schemeClr val="bg1"/>
                </a:solidFill>
                <a:latin typeface="Comic Sans MS" pitchFamily="66" charset="0"/>
              </a:rPr>
              <a:t>Сусана</a:t>
            </a:r>
            <a:r>
              <a:rPr lang="uk-UA" sz="2800" b="1" dirty="0" smtClean="0">
                <a:solidFill>
                  <a:schemeClr val="bg1"/>
                </a:solidFill>
                <a:latin typeface="Comic Sans MS" pitchFamily="66" charset="0"/>
              </a:rPr>
              <a:t> Василівна</a:t>
            </a:r>
            <a:endParaRPr lang="ru-RU" sz="28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 marL="0" indent="0">
              <a:buNone/>
            </a:pPr>
            <a:r>
              <a:rPr lang="uk-UA" sz="2800" b="1" dirty="0">
                <a:solidFill>
                  <a:schemeClr val="bg1"/>
                </a:solidFill>
                <a:latin typeface="Comic Sans MS" pitchFamily="66" charset="0"/>
              </a:rPr>
              <a:t>У</a:t>
            </a:r>
            <a:r>
              <a:rPr lang="uk-UA" sz="2800" b="1" dirty="0" smtClean="0">
                <a:solidFill>
                  <a:schemeClr val="bg1"/>
                </a:solidFill>
                <a:latin typeface="Comic Sans MS" pitchFamily="66" charset="0"/>
              </a:rPr>
              <a:t>читель географії та економіки</a:t>
            </a:r>
          </a:p>
          <a:p>
            <a:pPr marL="0" indent="0">
              <a:buNone/>
            </a:pPr>
            <a:r>
              <a:rPr lang="uk-UA" sz="2800" b="1" dirty="0" smtClean="0">
                <a:solidFill>
                  <a:schemeClr val="bg1"/>
                </a:solidFill>
                <a:latin typeface="Comic Sans MS" pitchFamily="66" charset="0"/>
              </a:rPr>
              <a:t>Ковальчук </a:t>
            </a:r>
          </a:p>
          <a:p>
            <a:pPr marL="0" indent="0">
              <a:buNone/>
            </a:pPr>
            <a:r>
              <a:rPr lang="uk-UA" sz="2800" b="1" dirty="0" smtClean="0">
                <a:solidFill>
                  <a:schemeClr val="bg1"/>
                </a:solidFill>
                <a:latin typeface="Comic Sans MS" pitchFamily="66" charset="0"/>
              </a:rPr>
              <a:t>Наталія Василівна</a:t>
            </a:r>
            <a:endParaRPr lang="ru-RU" sz="28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018F41-F4A5-4197-BD7B-6443C2F5B4D4}" type="slidenum">
              <a:rPr lang="ru-RU" smtClean="0">
                <a:solidFill>
                  <a:schemeClr val="bg1"/>
                </a:solidFill>
              </a:rPr>
              <a:pPr>
                <a:defRPr/>
              </a:pPr>
              <a:t>28</a:t>
            </a:fld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8" name="Picture 13" descr="DSC00110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18117" y="3938588"/>
            <a:ext cx="2916766" cy="2187575"/>
          </a:xfrm>
        </p:spPr>
      </p:pic>
      <p:pic>
        <p:nvPicPr>
          <p:cNvPr id="5" name="Объект 4"/>
          <p:cNvPicPr>
            <a:picLocks noGrp="1" noChangeAspect="1"/>
          </p:cNvPicPr>
          <p:nvPr>
            <p:ph sz="quarter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1" y="1600200"/>
            <a:ext cx="2209799" cy="2185988"/>
          </a:xfr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Скругленная прямоугольная выноска 9"/>
          <p:cNvSpPr>
            <a:spLocks noChangeArrowheads="1"/>
          </p:cNvSpPr>
          <p:nvPr/>
        </p:nvSpPr>
        <p:spPr bwMode="auto">
          <a:xfrm>
            <a:off x="6781800" y="2430463"/>
            <a:ext cx="2133600" cy="2644775"/>
          </a:xfrm>
          <a:prstGeom prst="wedgeRoundRectCallout">
            <a:avLst>
              <a:gd name="adj1" fmla="val -70315"/>
              <a:gd name="adj2" fmla="val 27852"/>
              <a:gd name="adj3" fmla="val 16667"/>
            </a:avLst>
          </a:prstGeom>
          <a:solidFill>
            <a:srgbClr val="FFFC46"/>
          </a:solidFill>
          <a:ln w="25400" algn="ctr">
            <a:solidFill>
              <a:srgbClr val="FFFF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uk-UA" sz="1400" b="1" dirty="0">
                <a:solidFill>
                  <a:schemeClr val="accent6">
                    <a:lumMod val="75000"/>
                  </a:schemeClr>
                </a:solidFill>
              </a:rPr>
              <a:t>Властивість вміти підкоряти своїй волі інших – «мати вагу», «бути авторитетом», «вміти підкорити», «вміти пливти» і «плисти проти течії».</a:t>
            </a:r>
            <a:endParaRPr lang="ru-RU" sz="1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099" name="Скругленная прямоугольная выноска 10"/>
          <p:cNvSpPr>
            <a:spLocks noChangeArrowheads="1"/>
          </p:cNvSpPr>
          <p:nvPr/>
        </p:nvSpPr>
        <p:spPr bwMode="auto">
          <a:xfrm>
            <a:off x="217488" y="1828800"/>
            <a:ext cx="2133600" cy="2362200"/>
          </a:xfrm>
          <a:prstGeom prst="wedgeRoundRectCallout">
            <a:avLst>
              <a:gd name="adj1" fmla="val 32218"/>
              <a:gd name="adj2" fmla="val 54639"/>
              <a:gd name="adj3" fmla="val 16667"/>
            </a:avLst>
          </a:prstGeom>
          <a:solidFill>
            <a:srgbClr val="FFFC46"/>
          </a:solidFill>
          <a:ln w="25400" algn="ctr">
            <a:solidFill>
              <a:srgbClr val="FFFF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uk-UA" sz="1400" b="1" dirty="0">
                <a:solidFill>
                  <a:schemeClr val="accent6">
                    <a:lumMod val="75000"/>
                  </a:schemeClr>
                </a:solidFill>
              </a:rPr>
              <a:t>Особливий погляд на речі, де головну роль відіграє не стільки інтелект, скільки воля і здатність об</a:t>
            </a:r>
            <a:r>
              <a:rPr lang="en-US" sz="1400" b="1" dirty="0">
                <a:solidFill>
                  <a:schemeClr val="accent6">
                    <a:lumMod val="75000"/>
                  </a:schemeClr>
                </a:solidFill>
              </a:rPr>
              <a:t>’</a:t>
            </a:r>
            <a:r>
              <a:rPr lang="uk-UA" sz="1400" b="1" dirty="0" err="1">
                <a:solidFill>
                  <a:schemeClr val="accent6">
                    <a:lumMod val="75000"/>
                  </a:schemeClr>
                </a:solidFill>
              </a:rPr>
              <a:t>єктивно</a:t>
            </a:r>
            <a:r>
              <a:rPr lang="uk-UA" sz="1400" b="1" dirty="0">
                <a:solidFill>
                  <a:schemeClr val="accent6">
                    <a:lumMod val="75000"/>
                  </a:schemeClr>
                </a:solidFill>
              </a:rPr>
              <a:t> оцінити дійсність;</a:t>
            </a:r>
            <a:endParaRPr lang="ru-RU" sz="1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100" name="Прямоугольник 1"/>
          <p:cNvSpPr>
            <a:spLocks noChangeArrowheads="1"/>
          </p:cNvSpPr>
          <p:nvPr/>
        </p:nvSpPr>
        <p:spPr bwMode="auto">
          <a:xfrm>
            <a:off x="246063" y="304800"/>
            <a:ext cx="4249737" cy="1262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4800" b="1" dirty="0" err="1">
                <a:solidFill>
                  <a:srgbClr val="00B0F0"/>
                </a:solidFill>
                <a:latin typeface="Comic Sans MS" pitchFamily="66" charset="0"/>
              </a:rPr>
              <a:t>Підприємці</a:t>
            </a:r>
            <a:r>
              <a:rPr lang="en-US" sz="4800" b="1" dirty="0">
                <a:solidFill>
                  <a:srgbClr val="00B0F0"/>
                </a:solidFill>
                <a:latin typeface="Comic Sans MS" pitchFamily="66" charset="0"/>
              </a:rPr>
              <a:t> </a:t>
            </a:r>
            <a:r>
              <a:rPr lang="uk-UA" sz="2800" b="1" dirty="0">
                <a:solidFill>
                  <a:srgbClr val="00B0F0"/>
                </a:solidFill>
                <a:latin typeface="Comic Sans MS" pitchFamily="66" charset="0"/>
              </a:rPr>
              <a:t>повинні мати</a:t>
            </a:r>
            <a:endParaRPr lang="en-US" sz="2800" b="1" dirty="0">
              <a:solidFill>
                <a:srgbClr val="00B0F0"/>
              </a:solidFill>
              <a:latin typeface="Comic Sans MS" pitchFamily="66" charset="0"/>
            </a:endParaRPr>
          </a:p>
        </p:txBody>
      </p:sp>
      <p:pic>
        <p:nvPicPr>
          <p:cNvPr id="4101" name="Picture 10" descr="большо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1828800"/>
            <a:ext cx="2286000" cy="335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11" descr="высокий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3810000"/>
            <a:ext cx="1752600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" name="Picture 12" descr="мелкий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4267200"/>
            <a:ext cx="1295400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Скругленная прямоугольная выноска 11"/>
          <p:cNvSpPr>
            <a:spLocks noChangeArrowheads="1"/>
          </p:cNvSpPr>
          <p:nvPr/>
        </p:nvSpPr>
        <p:spPr bwMode="auto">
          <a:xfrm flipH="1">
            <a:off x="5257800" y="152400"/>
            <a:ext cx="2514600" cy="1981200"/>
          </a:xfrm>
          <a:prstGeom prst="wedgeRoundRectCallout">
            <a:avLst>
              <a:gd name="adj1" fmla="val 96523"/>
              <a:gd name="adj2" fmla="val 68588"/>
              <a:gd name="adj3" fmla="val 16667"/>
            </a:avLst>
          </a:prstGeom>
          <a:solidFill>
            <a:srgbClr val="FFFC46"/>
          </a:solidFill>
          <a:ln w="25400" algn="ctr">
            <a:solidFill>
              <a:srgbClr val="FFFF00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uk-UA" sz="1600" dirty="0">
                <a:solidFill>
                  <a:schemeClr val="accent6">
                    <a:lumMod val="75000"/>
                  </a:schemeClr>
                </a:solidFill>
                <a:latin typeface="+mn-lt"/>
                <a:cs typeface="+mn-cs"/>
              </a:rPr>
              <a:t>Здатність проторувати свій шлях одному, не боятись тих перешкод і опору зі сторони, які неминуче зустрінуться на цьому шляху;</a:t>
            </a:r>
            <a:endParaRPr lang="ru-RU" sz="1600" dirty="0">
              <a:solidFill>
                <a:schemeClr val="accent6">
                  <a:lumMod val="7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15100" y="6248400"/>
            <a:ext cx="2133600" cy="476250"/>
          </a:xfrm>
        </p:spPr>
        <p:txBody>
          <a:bodyPr/>
          <a:lstStyle/>
          <a:p>
            <a:pPr>
              <a:defRPr/>
            </a:pPr>
            <a:fld id="{F298BCF9-AC53-4E40-B686-18B3D8E5FBB1}" type="slidenum">
              <a:rPr lang="ru-RU" smtClean="0">
                <a:solidFill>
                  <a:schemeClr val="bg1"/>
                </a:solidFill>
              </a:rPr>
              <a:pPr>
                <a:defRPr/>
              </a:pPr>
              <a:t>3</a:t>
            </a:fld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410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2000" fill="hold"/>
                                        <p:tgtEl>
                                          <p:spTgt spid="410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E:\WorkSusVas\конкурс\конкурс пр\10пр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uk-UA" dirty="0" smtClean="0">
                <a:solidFill>
                  <a:schemeClr val="bg1"/>
                </a:solidFill>
              </a:rPr>
              <a:t>4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3" descr="H:\картинки\hfnd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840000"/>
              </a:clrFrom>
              <a:clrTo>
                <a:srgbClr val="84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5163" y="0"/>
            <a:ext cx="2128837" cy="305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56" name="Picture 4" descr="H:\картинки\m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800000"/>
              </a:clrFrom>
              <a:clrTo>
                <a:srgbClr val="8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6181" y="2855446"/>
            <a:ext cx="5334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4" descr="H:\картинки\m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800000"/>
              </a:clrFrom>
              <a:clrTo>
                <a:srgbClr val="8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8838" y="2842338"/>
            <a:ext cx="5334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4" descr="H:\картинки\m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7D0100"/>
              </a:clrFrom>
              <a:clrTo>
                <a:srgbClr val="7D01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9084" y="2860378"/>
            <a:ext cx="5334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4" descr="H:\картинки\m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830000"/>
              </a:clrFrom>
              <a:clrTo>
                <a:srgbClr val="83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9084" y="2888796"/>
            <a:ext cx="5334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4" descr="H:\картинки\m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800000"/>
              </a:clrFrom>
              <a:clrTo>
                <a:srgbClr val="8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4973" y="2855446"/>
            <a:ext cx="5334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4" descr="H:\картинки\m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7D0101"/>
              </a:clrFrom>
              <a:clrTo>
                <a:srgbClr val="7D010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0544" y="2935514"/>
            <a:ext cx="5334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4" descr="H:\картинки\m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800000"/>
              </a:clrFrom>
              <a:clrTo>
                <a:srgbClr val="8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881" y="2891324"/>
            <a:ext cx="299357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4" descr="H:\картинки\m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830000"/>
              </a:clrFrom>
              <a:clrTo>
                <a:srgbClr val="83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4973" y="2888796"/>
            <a:ext cx="5334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4" descr="H:\картинки\m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830000"/>
              </a:clrFrom>
              <a:clrTo>
                <a:srgbClr val="83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6889" y="2891324"/>
            <a:ext cx="5334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4" descr="H:\картинки\m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7C0200"/>
              </a:clrFrom>
              <a:clrTo>
                <a:srgbClr val="7C02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0544" y="2860378"/>
            <a:ext cx="5334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2" name="Picture 7" descr="H:\картинки\pig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800000"/>
              </a:clrFrom>
              <a:clrTo>
                <a:srgbClr val="8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6421" y="3675864"/>
            <a:ext cx="2733675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Фигура, имеющая форму буквы L 14"/>
          <p:cNvSpPr/>
          <p:nvPr/>
        </p:nvSpPr>
        <p:spPr>
          <a:xfrm rot="5400000">
            <a:off x="889955" y="4640511"/>
            <a:ext cx="1443692" cy="2373471"/>
          </a:xfrm>
          <a:prstGeom prst="corner">
            <a:avLst>
              <a:gd name="adj1" fmla="val 16120"/>
              <a:gd name="adj2" fmla="val 16110"/>
            </a:avLst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3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6" name="Фигура, имеющая форму буквы L 15"/>
          <p:cNvSpPr/>
          <p:nvPr/>
        </p:nvSpPr>
        <p:spPr>
          <a:xfrm rot="5400000">
            <a:off x="3161503" y="3421311"/>
            <a:ext cx="1443692" cy="2373471"/>
          </a:xfrm>
          <a:prstGeom prst="corner">
            <a:avLst>
              <a:gd name="adj1" fmla="val 16120"/>
              <a:gd name="adj2" fmla="val 16110"/>
            </a:avLst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3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7" name="Фигура, имеющая форму буквы L 16"/>
          <p:cNvSpPr/>
          <p:nvPr/>
        </p:nvSpPr>
        <p:spPr>
          <a:xfrm rot="5400000">
            <a:off x="5504677" y="2202111"/>
            <a:ext cx="1443692" cy="2373471"/>
          </a:xfrm>
          <a:prstGeom prst="corner">
            <a:avLst>
              <a:gd name="adj1" fmla="val 16120"/>
              <a:gd name="adj2" fmla="val 16110"/>
            </a:avLst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3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" name="TextBox 1"/>
          <p:cNvSpPr txBox="1"/>
          <p:nvPr/>
        </p:nvSpPr>
        <p:spPr>
          <a:xfrm>
            <a:off x="2728060" y="2290869"/>
            <a:ext cx="220980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chemeClr val="bg1"/>
                </a:solidFill>
                <a:latin typeface="Comic Sans MS" pitchFamily="66" charset="0"/>
              </a:rPr>
              <a:t>Бюджет та його розрахунки</a:t>
            </a:r>
            <a:endParaRPr lang="ru-RU" sz="28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4371" y="3810126"/>
            <a:ext cx="218575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>
                <a:solidFill>
                  <a:schemeClr val="bg1"/>
                </a:solidFill>
                <a:latin typeface="Comic Sans MS" pitchFamily="66" charset="0"/>
              </a:rPr>
              <a:t>Попит та </a:t>
            </a:r>
            <a:r>
              <a:rPr lang="uk-UA" sz="2800" b="1" dirty="0" smtClean="0">
                <a:solidFill>
                  <a:schemeClr val="bg1"/>
                </a:solidFill>
                <a:latin typeface="Comic Sans MS" pitchFamily="66" charset="0"/>
              </a:rPr>
              <a:t>пропозиція</a:t>
            </a:r>
            <a:endParaRPr lang="ru-RU" sz="28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04799" y="457200"/>
            <a:ext cx="7391401" cy="948159"/>
          </a:xfrm>
        </p:spPr>
        <p:txBody>
          <a:bodyPr/>
          <a:lstStyle/>
          <a:p>
            <a:r>
              <a:rPr lang="uk-UA" dirty="0" smtClean="0">
                <a:solidFill>
                  <a:schemeClr val="bg1"/>
                </a:solidFill>
                <a:latin typeface="Comic Sans MS" pitchFamily="66" charset="0"/>
              </a:rPr>
              <a:t>На занятті ми дізнаємось :</a:t>
            </a:r>
            <a:endParaRPr lang="ru-RU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685801" y="6163443"/>
            <a:ext cx="5715000" cy="558032"/>
          </a:xfrm>
        </p:spPr>
        <p:txBody>
          <a:bodyPr/>
          <a:lstStyle/>
          <a:p>
            <a:pPr>
              <a:defRPr/>
            </a:pPr>
            <a:r>
              <a:rPr lang="uk-UA" dirty="0" smtClean="0">
                <a:solidFill>
                  <a:schemeClr val="bg1"/>
                </a:solidFill>
              </a:rPr>
              <a:t>Робота вчителів ВРГ «Інтелект» </a:t>
            </a:r>
          </a:p>
          <a:p>
            <a:pPr>
              <a:defRPr/>
            </a:pPr>
            <a:r>
              <a:rPr lang="uk-UA" dirty="0" err="1" smtClean="0">
                <a:solidFill>
                  <a:schemeClr val="bg1"/>
                </a:solidFill>
              </a:rPr>
              <a:t>Соболь-Хоменко</a:t>
            </a:r>
            <a:r>
              <a:rPr lang="uk-UA" dirty="0" smtClean="0">
                <a:solidFill>
                  <a:schemeClr val="bg1"/>
                </a:solidFill>
              </a:rPr>
              <a:t> С.В. та Ковальчук Н.В.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A429A1C-2EAC-4070-B2F4-3F4E73A8D627}" type="slidenum">
              <a:rPr lang="ru-RU" smtClean="0">
                <a:solidFill>
                  <a:schemeClr val="bg1"/>
                </a:solidFill>
              </a:rPr>
              <a:pPr>
                <a:defRPr/>
              </a:pPr>
              <a:t>5</a:t>
            </a:fld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2" name="Равнобедренный треугольник 21"/>
          <p:cNvSpPr/>
          <p:nvPr/>
        </p:nvSpPr>
        <p:spPr>
          <a:xfrm rot="10800000">
            <a:off x="3341253" y="4576832"/>
            <a:ext cx="448443" cy="448443"/>
          </a:xfrm>
          <a:prstGeom prst="triangle">
            <a:avLst>
              <a:gd name="adj" fmla="val 100000"/>
            </a:avLst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3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3" name="Равнобедренный треугольник 22"/>
          <p:cNvSpPr/>
          <p:nvPr/>
        </p:nvSpPr>
        <p:spPr>
          <a:xfrm rot="10800000">
            <a:off x="1163358" y="5715000"/>
            <a:ext cx="448443" cy="448443"/>
          </a:xfrm>
          <a:prstGeom prst="triangle">
            <a:avLst>
              <a:gd name="adj" fmla="val 100000"/>
            </a:avLst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3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4" name="Равнобедренный треугольник 23"/>
          <p:cNvSpPr/>
          <p:nvPr/>
        </p:nvSpPr>
        <p:spPr>
          <a:xfrm rot="10800000">
            <a:off x="5652747" y="3180546"/>
            <a:ext cx="448443" cy="448443"/>
          </a:xfrm>
          <a:prstGeom prst="triangle">
            <a:avLst>
              <a:gd name="adj" fmla="val 100000"/>
            </a:avLst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3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8" name="Прямоугольник 7"/>
          <p:cNvSpPr/>
          <p:nvPr/>
        </p:nvSpPr>
        <p:spPr>
          <a:xfrm>
            <a:off x="5127258" y="1528762"/>
            <a:ext cx="2286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uk-UA" sz="2800" b="1" dirty="0">
                <a:solidFill>
                  <a:srgbClr val="FFFFFF"/>
                </a:solidFill>
                <a:latin typeface="Comic Sans MS" pitchFamily="66" charset="0"/>
              </a:rPr>
              <a:t>Прибуток та видатки</a:t>
            </a:r>
            <a:endParaRPr lang="ru-RU" sz="2800" b="1" dirty="0">
              <a:solidFill>
                <a:srgbClr val="FFFFFF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56 -3.94171E-6 L -0.00556 0.2500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747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4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2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56 -3.94171E-6 L -0.00556 0.25006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4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0"/>
                            </p:stCondLst>
                            <p:childTnLst>
                              <p:par>
                                <p:cTn id="1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8000"/>
                            </p:stCondLst>
                            <p:childTnLst>
                              <p:par>
                                <p:cTn id="1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56 -3.94171E-6 L -0.00556 0.25006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4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0"/>
                            </p:stCondLst>
                            <p:childTnLst>
                              <p:par>
                                <p:cTn id="22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56 -3.94171E-6 L -0.00556 0.25006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4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000"/>
                            </p:stCondLst>
                            <p:childTnLst>
                              <p:par>
                                <p:cTn id="2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4000"/>
                            </p:stCondLst>
                            <p:childTnLst>
                              <p:par>
                                <p:cTn id="2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56 -3.94171E-6 L -0.00556 0.25006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4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16000"/>
                            </p:stCondLst>
                            <p:childTnLst>
                              <p:par>
                                <p:cTn id="32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56 -3.94171E-6 L -0.00556 0.25006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4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18000"/>
                            </p:stCondLst>
                            <p:childTnLst>
                              <p:par>
                                <p:cTn id="3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56 -3.94171E-6 L -0.00556 0.25006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4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20000"/>
                            </p:stCondLst>
                            <p:childTnLst>
                              <p:par>
                                <p:cTn id="3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56 -3.94171E-6 L -0.00556 0.25006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4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22000"/>
                            </p:stCondLst>
                            <p:childTnLst>
                              <p:par>
                                <p:cTn id="41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56 -3.94171E-6 L -0.00556 0.25006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4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24000"/>
                            </p:stCondLst>
                            <p:childTnLst>
                              <p:par>
                                <p:cTn id="44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09827E-6 L -3.33333E-6 0.25017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4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1"/>
          <p:cNvSpPr txBox="1">
            <a:spLocks noChangeArrowheads="1"/>
          </p:cNvSpPr>
          <p:nvPr/>
        </p:nvSpPr>
        <p:spPr bwMode="auto">
          <a:xfrm>
            <a:off x="627063" y="457200"/>
            <a:ext cx="71628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uk-UA" sz="4400" b="1">
                <a:solidFill>
                  <a:schemeClr val="bg1"/>
                </a:solidFill>
                <a:latin typeface="Comic Sans MS" pitchFamily="66" charset="0"/>
              </a:rPr>
              <a:t>Попит та пропозиція</a:t>
            </a:r>
            <a:endParaRPr lang="ru-RU" sz="4400" b="1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1267" name="TextBox 2"/>
          <p:cNvSpPr txBox="1">
            <a:spLocks noChangeArrowheads="1"/>
          </p:cNvSpPr>
          <p:nvPr/>
        </p:nvSpPr>
        <p:spPr bwMode="auto">
          <a:xfrm>
            <a:off x="847725" y="4267200"/>
            <a:ext cx="746760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/>
            <a:r>
              <a:rPr lang="uk-UA" sz="3200" b="1" dirty="0">
                <a:solidFill>
                  <a:schemeClr val="bg1"/>
                </a:solidFill>
                <a:latin typeface="Comic Sans MS" pitchFamily="66" charset="0"/>
              </a:rPr>
              <a:t>Попит та пропозиція </a:t>
            </a:r>
            <a:r>
              <a:rPr lang="uk-UA" sz="2800" dirty="0">
                <a:solidFill>
                  <a:schemeClr val="bg1"/>
                </a:solidFill>
                <a:latin typeface="Comic Sans MS" pitchFamily="66" charset="0"/>
              </a:rPr>
              <a:t>– </a:t>
            </a:r>
          </a:p>
          <a:p>
            <a:pPr eaLnBrk="1" hangingPunct="1"/>
            <a:r>
              <a:rPr lang="uk-UA" sz="3200" dirty="0">
                <a:solidFill>
                  <a:schemeClr val="bg1"/>
                </a:solidFill>
                <a:latin typeface="Comic Sans MS" pitchFamily="66" charset="0"/>
              </a:rPr>
              <a:t>економічна модель, що описує процес ціноутворення на ринку</a:t>
            </a:r>
            <a:r>
              <a:rPr lang="uk-UA" sz="2800" dirty="0">
                <a:solidFill>
                  <a:schemeClr val="bg1"/>
                </a:solidFill>
                <a:latin typeface="Comic Sans MS" pitchFamily="66" charset="0"/>
              </a:rPr>
              <a:t>.</a:t>
            </a:r>
            <a:endParaRPr lang="ru-RU" sz="28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pic>
        <p:nvPicPr>
          <p:cNvPr id="11268" name="Picture 6" descr="поп та проп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1371600"/>
            <a:ext cx="2895600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477000" y="6248400"/>
            <a:ext cx="2133600" cy="476250"/>
          </a:xfrm>
        </p:spPr>
        <p:txBody>
          <a:bodyPr/>
          <a:lstStyle/>
          <a:p>
            <a:pPr>
              <a:defRPr/>
            </a:pPr>
            <a:fld id="{F298BCF9-AC53-4E40-B686-18B3D8E5FBB1}" type="slidenum">
              <a:rPr lang="ru-RU" smtClean="0">
                <a:solidFill>
                  <a:schemeClr val="bg1"/>
                </a:solidFill>
              </a:rPr>
              <a:pPr>
                <a:defRPr/>
              </a:pPr>
              <a:t>6</a:t>
            </a:fld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Box 1"/>
          <p:cNvSpPr txBox="1">
            <a:spLocks noChangeArrowheads="1"/>
          </p:cNvSpPr>
          <p:nvPr/>
        </p:nvSpPr>
        <p:spPr bwMode="auto">
          <a:xfrm>
            <a:off x="691308" y="344257"/>
            <a:ext cx="71628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uk-UA" sz="4000" b="1" dirty="0">
                <a:solidFill>
                  <a:schemeClr val="bg1"/>
                </a:solidFill>
                <a:latin typeface="Comic Sans MS" pitchFamily="66" charset="0"/>
              </a:rPr>
              <a:t>Попит</a:t>
            </a:r>
            <a:endParaRPr lang="ru-RU" sz="40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2291" name="TextBox 4"/>
          <p:cNvSpPr txBox="1">
            <a:spLocks noChangeArrowheads="1"/>
          </p:cNvSpPr>
          <p:nvPr/>
        </p:nvSpPr>
        <p:spPr bwMode="auto">
          <a:xfrm>
            <a:off x="457200" y="1050925"/>
            <a:ext cx="78486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en-US" sz="2400" b="1" dirty="0">
                <a:solidFill>
                  <a:schemeClr val="bg1"/>
                </a:solidFill>
              </a:rPr>
              <a:t>	</a:t>
            </a:r>
            <a:r>
              <a:rPr lang="uk-UA" sz="2400" b="1" dirty="0">
                <a:solidFill>
                  <a:schemeClr val="bg1"/>
                </a:solidFill>
                <a:latin typeface="Comic Sans MS" pitchFamily="66" charset="0"/>
              </a:rPr>
              <a:t>Це запит фактичного або потенційного покупця, споживача на придбання товару за наявних у нього коштів, що призначені для цієї покупки.</a:t>
            </a:r>
            <a:endParaRPr lang="ru-RU" sz="24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2292" name="TextBox 6"/>
          <p:cNvSpPr txBox="1">
            <a:spLocks noChangeArrowheads="1"/>
          </p:cNvSpPr>
          <p:nvPr/>
        </p:nvSpPr>
        <p:spPr bwMode="auto">
          <a:xfrm>
            <a:off x="762000" y="4114800"/>
            <a:ext cx="7772400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uk-UA" sz="2400" b="1" dirty="0">
                <a:solidFill>
                  <a:schemeClr val="bg1"/>
                </a:solidFill>
                <a:latin typeface="Comic Sans MS" pitchFamily="66" charset="0"/>
              </a:rPr>
              <a:t>Попит відображає, з одного боку, </a:t>
            </a:r>
            <a:r>
              <a:rPr lang="uk-UA" sz="2400" b="1" dirty="0">
                <a:solidFill>
                  <a:srgbClr val="FFFF00"/>
                </a:solidFill>
                <a:latin typeface="Comic Sans MS" pitchFamily="66" charset="0"/>
              </a:rPr>
              <a:t>потребу </a:t>
            </a:r>
            <a:r>
              <a:rPr lang="uk-UA" sz="2400" b="1" dirty="0">
                <a:solidFill>
                  <a:srgbClr val="00B0F0"/>
                </a:solidFill>
                <a:latin typeface="Comic Sans MS" pitchFamily="66" charset="0"/>
              </a:rPr>
              <a:t>покупця</a:t>
            </a:r>
            <a:r>
              <a:rPr lang="uk-UA" sz="2400" b="1" dirty="0">
                <a:solidFill>
                  <a:schemeClr val="bg1"/>
                </a:solidFill>
                <a:latin typeface="Comic Sans MS" pitchFamily="66" charset="0"/>
              </a:rPr>
              <a:t> в деяких товарах або послугах, </a:t>
            </a:r>
            <a:r>
              <a:rPr lang="uk-UA" sz="2400" b="1" dirty="0">
                <a:solidFill>
                  <a:srgbClr val="FFFF00"/>
                </a:solidFill>
                <a:latin typeface="Comic Sans MS" pitchFamily="66" charset="0"/>
              </a:rPr>
              <a:t>бажання</a:t>
            </a:r>
            <a:r>
              <a:rPr lang="uk-UA" sz="2400" b="1" dirty="0">
                <a:solidFill>
                  <a:schemeClr val="bg1"/>
                </a:solidFill>
                <a:latin typeface="Comic Sans MS" pitchFamily="66" charset="0"/>
              </a:rPr>
              <a:t> їх </a:t>
            </a:r>
            <a:r>
              <a:rPr lang="uk-UA" sz="2400" b="1" dirty="0">
                <a:solidFill>
                  <a:srgbClr val="FFFF00"/>
                </a:solidFill>
                <a:latin typeface="Comic Sans MS" pitchFamily="66" charset="0"/>
              </a:rPr>
              <a:t>придбати</a:t>
            </a:r>
            <a:r>
              <a:rPr lang="uk-UA" sz="2400" b="1" dirty="0">
                <a:solidFill>
                  <a:schemeClr val="bg1"/>
                </a:solidFill>
                <a:latin typeface="Comic Sans MS" pitchFamily="66" charset="0"/>
              </a:rPr>
              <a:t> і, з іншого боку, </a:t>
            </a:r>
            <a:r>
              <a:rPr lang="uk-UA" sz="2400" b="1" dirty="0">
                <a:solidFill>
                  <a:srgbClr val="00B0F0"/>
                </a:solidFill>
                <a:latin typeface="Comic Sans MS" pitchFamily="66" charset="0"/>
              </a:rPr>
              <a:t>можливість сплатити </a:t>
            </a:r>
            <a:r>
              <a:rPr lang="uk-UA" sz="2400" b="1" dirty="0">
                <a:solidFill>
                  <a:schemeClr val="bg1"/>
                </a:solidFill>
                <a:latin typeface="Comic Sans MS" pitchFamily="66" charset="0"/>
              </a:rPr>
              <a:t>за покупку по цінах, що знаходяться в межах «доступного» діапазону.</a:t>
            </a:r>
            <a:endParaRPr lang="ru-RU" sz="24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pic>
        <p:nvPicPr>
          <p:cNvPr id="12293" name="Picture 7" descr="попит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2611438"/>
            <a:ext cx="25146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298BCF9-AC53-4E40-B686-18B3D8E5FBB1}" type="slidenum">
              <a:rPr lang="ru-RU" smtClean="0">
                <a:solidFill>
                  <a:schemeClr val="bg1"/>
                </a:solidFill>
              </a:rPr>
              <a:pPr>
                <a:defRPr/>
              </a:pPr>
              <a:t>7</a:t>
            </a:fld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E:\WorkSusVas\конкурс\конкурс пр\пр9.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9475" y="2590800"/>
            <a:ext cx="4343400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TextBox 1"/>
          <p:cNvSpPr txBox="1">
            <a:spLocks noChangeArrowheads="1"/>
          </p:cNvSpPr>
          <p:nvPr/>
        </p:nvSpPr>
        <p:spPr bwMode="auto">
          <a:xfrm>
            <a:off x="434975" y="1219200"/>
            <a:ext cx="7772400" cy="4894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just" eaLnBrk="1" hangingPunct="1">
              <a:buFont typeface="Arial" charset="0"/>
              <a:buNone/>
            </a:pPr>
            <a:r>
              <a:rPr lang="en-US" sz="3200" b="1" dirty="0">
                <a:solidFill>
                  <a:schemeClr val="bg1"/>
                </a:solidFill>
                <a:latin typeface="Calibri" pitchFamily="34" charset="0"/>
              </a:rPr>
              <a:t>     </a:t>
            </a:r>
            <a:r>
              <a:rPr lang="uk-UA" sz="2800" b="1" dirty="0">
                <a:solidFill>
                  <a:schemeClr val="bg1"/>
                </a:solidFill>
                <a:latin typeface="Comic Sans MS" pitchFamily="66" charset="0"/>
                <a:cs typeface="Calibri" pitchFamily="34" charset="0"/>
              </a:rPr>
              <a:t>Це</a:t>
            </a:r>
            <a:r>
              <a:rPr lang="en-US" sz="2800" b="1" dirty="0">
                <a:solidFill>
                  <a:schemeClr val="bg1"/>
                </a:solidFill>
                <a:latin typeface="Comic Sans MS" pitchFamily="66" charset="0"/>
                <a:cs typeface="Calibri" pitchFamily="34" charset="0"/>
              </a:rPr>
              <a:t> </a:t>
            </a:r>
            <a:r>
              <a:rPr lang="uk-UA" sz="2800" b="1" dirty="0">
                <a:solidFill>
                  <a:schemeClr val="bg1"/>
                </a:solidFill>
                <a:latin typeface="Comic Sans MS" pitchFamily="66" charset="0"/>
                <a:cs typeface="Calibri" pitchFamily="34" charset="0"/>
              </a:rPr>
              <a:t>кількість продукту, яку виробник </a:t>
            </a:r>
            <a:endParaRPr lang="en-US" sz="2800" b="1" dirty="0">
              <a:solidFill>
                <a:schemeClr val="bg1"/>
              </a:solidFill>
              <a:latin typeface="Comic Sans MS" pitchFamily="66" charset="0"/>
              <a:cs typeface="Calibri" pitchFamily="34" charset="0"/>
            </a:endParaRPr>
          </a:p>
          <a:p>
            <a:pPr algn="ctr" eaLnBrk="1" hangingPunct="1">
              <a:buFont typeface="Arial" charset="0"/>
              <a:buNone/>
            </a:pPr>
            <a:r>
              <a:rPr lang="uk-UA" sz="2800" b="1" dirty="0">
                <a:solidFill>
                  <a:schemeClr val="bg1"/>
                </a:solidFill>
                <a:latin typeface="Comic Sans MS" pitchFamily="66" charset="0"/>
                <a:cs typeface="Calibri" pitchFamily="34" charset="0"/>
              </a:rPr>
              <a:t>бажає та спроможний </a:t>
            </a:r>
            <a:r>
              <a:rPr lang="uk-UA" sz="2800" b="1" dirty="0">
                <a:solidFill>
                  <a:srgbClr val="FFFF00"/>
                </a:solidFill>
                <a:latin typeface="Comic Sans MS" pitchFamily="66" charset="0"/>
                <a:cs typeface="Calibri" pitchFamily="34" charset="0"/>
              </a:rPr>
              <a:t>виробити </a:t>
            </a:r>
            <a:endParaRPr lang="en-US" sz="2800" b="1" dirty="0">
              <a:solidFill>
                <a:srgbClr val="FFFF00"/>
              </a:solidFill>
              <a:latin typeface="Comic Sans MS" pitchFamily="66" charset="0"/>
              <a:cs typeface="Calibri" pitchFamily="34" charset="0"/>
            </a:endParaRPr>
          </a:p>
          <a:p>
            <a:pPr algn="ctr" eaLnBrk="1" hangingPunct="1">
              <a:buFont typeface="Arial" charset="0"/>
              <a:buNone/>
            </a:pPr>
            <a:endParaRPr lang="uk-UA" sz="2800" b="1" dirty="0">
              <a:solidFill>
                <a:schemeClr val="bg1"/>
              </a:solidFill>
              <a:latin typeface="Comic Sans MS" pitchFamily="66" charset="0"/>
              <a:cs typeface="Calibri" pitchFamily="34" charset="0"/>
            </a:endParaRPr>
          </a:p>
          <a:p>
            <a:pPr algn="ctr" eaLnBrk="1" hangingPunct="1">
              <a:buFont typeface="Arial" charset="0"/>
              <a:buNone/>
            </a:pPr>
            <a:endParaRPr lang="uk-UA" sz="2800" b="1" dirty="0">
              <a:solidFill>
                <a:schemeClr val="bg1"/>
              </a:solidFill>
              <a:latin typeface="Comic Sans MS" pitchFamily="66" charset="0"/>
              <a:cs typeface="Calibri" pitchFamily="34" charset="0"/>
            </a:endParaRPr>
          </a:p>
          <a:p>
            <a:pPr algn="ctr" eaLnBrk="1" hangingPunct="1">
              <a:buFont typeface="Arial" charset="0"/>
              <a:buNone/>
            </a:pPr>
            <a:endParaRPr lang="uk-UA" sz="2800" b="1" dirty="0">
              <a:solidFill>
                <a:schemeClr val="bg1"/>
              </a:solidFill>
              <a:latin typeface="Comic Sans MS" pitchFamily="66" charset="0"/>
              <a:cs typeface="Calibri" pitchFamily="34" charset="0"/>
            </a:endParaRPr>
          </a:p>
          <a:p>
            <a:pPr algn="ctr" eaLnBrk="1" hangingPunct="1">
              <a:buFont typeface="Arial" charset="0"/>
              <a:buNone/>
            </a:pPr>
            <a:endParaRPr lang="uk-UA" sz="2800" b="1" dirty="0">
              <a:solidFill>
                <a:schemeClr val="bg1"/>
              </a:solidFill>
              <a:latin typeface="Comic Sans MS" pitchFamily="66" charset="0"/>
              <a:cs typeface="Calibri" pitchFamily="34" charset="0"/>
            </a:endParaRPr>
          </a:p>
          <a:p>
            <a:pPr algn="ctr" eaLnBrk="1" hangingPunct="1">
              <a:buFont typeface="Arial" charset="0"/>
              <a:buNone/>
            </a:pPr>
            <a:endParaRPr lang="uk-UA" sz="2800" b="1" dirty="0">
              <a:solidFill>
                <a:schemeClr val="bg1"/>
              </a:solidFill>
              <a:latin typeface="Comic Sans MS" pitchFamily="66" charset="0"/>
              <a:cs typeface="Calibri" pitchFamily="34" charset="0"/>
            </a:endParaRPr>
          </a:p>
          <a:p>
            <a:pPr algn="ctr" eaLnBrk="1" hangingPunct="1">
              <a:buFont typeface="Arial" charset="0"/>
              <a:buNone/>
            </a:pPr>
            <a:endParaRPr lang="uk-UA" sz="2800" b="1" dirty="0">
              <a:solidFill>
                <a:schemeClr val="bg1"/>
              </a:solidFill>
              <a:latin typeface="Comic Sans MS" pitchFamily="66" charset="0"/>
              <a:cs typeface="Calibri" pitchFamily="34" charset="0"/>
            </a:endParaRPr>
          </a:p>
          <a:p>
            <a:pPr algn="ctr" eaLnBrk="1" hangingPunct="1">
              <a:buFont typeface="Arial" charset="0"/>
              <a:buNone/>
            </a:pPr>
            <a:endParaRPr lang="uk-UA" sz="2800" b="1" dirty="0">
              <a:solidFill>
                <a:schemeClr val="bg1"/>
              </a:solidFill>
              <a:latin typeface="Comic Sans MS" pitchFamily="66" charset="0"/>
              <a:cs typeface="Calibri" pitchFamily="34" charset="0"/>
            </a:endParaRPr>
          </a:p>
          <a:p>
            <a:pPr algn="ctr" eaLnBrk="1" hangingPunct="1">
              <a:buFont typeface="Arial" charset="0"/>
              <a:buNone/>
            </a:pPr>
            <a:endParaRPr lang="uk-UA" sz="2800" b="1" dirty="0">
              <a:solidFill>
                <a:schemeClr val="bg1"/>
              </a:solidFill>
              <a:latin typeface="Comic Sans MS" pitchFamily="66" charset="0"/>
              <a:cs typeface="Calibri" pitchFamily="34" charset="0"/>
            </a:endParaRPr>
          </a:p>
          <a:p>
            <a:pPr algn="ctr" eaLnBrk="1" hangingPunct="1">
              <a:buFont typeface="Arial" charset="0"/>
              <a:buNone/>
            </a:pPr>
            <a:r>
              <a:rPr lang="uk-UA" sz="2800" b="1" dirty="0">
                <a:solidFill>
                  <a:schemeClr val="bg1"/>
                </a:solidFill>
                <a:latin typeface="Comic Sans MS" pitchFamily="66" charset="0"/>
                <a:cs typeface="Calibri" pitchFamily="34" charset="0"/>
              </a:rPr>
              <a:t>та </a:t>
            </a:r>
            <a:r>
              <a:rPr lang="uk-UA" sz="2800" b="1" dirty="0">
                <a:solidFill>
                  <a:srgbClr val="00B0F0"/>
                </a:solidFill>
                <a:latin typeface="Comic Sans MS" pitchFamily="66" charset="0"/>
                <a:cs typeface="Calibri" pitchFamily="34" charset="0"/>
              </a:rPr>
              <a:t>запропонувати</a:t>
            </a:r>
            <a:r>
              <a:rPr lang="uk-UA" sz="2800" b="1" dirty="0">
                <a:solidFill>
                  <a:schemeClr val="bg1"/>
                </a:solidFill>
                <a:latin typeface="Comic Sans MS" pitchFamily="66" charset="0"/>
                <a:cs typeface="Calibri" pitchFamily="34" charset="0"/>
              </a:rPr>
              <a:t> для продажу на ринку.</a:t>
            </a:r>
            <a:endParaRPr lang="ru-RU" sz="2800" b="1" dirty="0">
              <a:solidFill>
                <a:schemeClr val="bg1"/>
              </a:solidFill>
              <a:latin typeface="Comic Sans MS" pitchFamily="66" charset="0"/>
              <a:cs typeface="Calibri" pitchFamily="34" charset="0"/>
            </a:endParaRPr>
          </a:p>
        </p:txBody>
      </p:sp>
      <p:sp>
        <p:nvSpPr>
          <p:cNvPr id="13316" name="TextBox 2"/>
          <p:cNvSpPr txBox="1">
            <a:spLocks noChangeArrowheads="1"/>
          </p:cNvSpPr>
          <p:nvPr/>
        </p:nvSpPr>
        <p:spPr bwMode="auto">
          <a:xfrm>
            <a:off x="1981200" y="304800"/>
            <a:ext cx="56388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uk-UA" sz="4000" b="1">
                <a:solidFill>
                  <a:schemeClr val="bg1"/>
                </a:solidFill>
                <a:latin typeface="Comic Sans MS" pitchFamily="66" charset="0"/>
              </a:rPr>
              <a:t>Пропозиція</a:t>
            </a:r>
            <a:endParaRPr lang="ru-RU" sz="4000" b="1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298BCF9-AC53-4E40-B686-18B3D8E5FBB1}" type="slidenum">
              <a:rPr lang="ru-RU" smtClean="0">
                <a:solidFill>
                  <a:schemeClr val="bg1"/>
                </a:solidFill>
              </a:rPr>
              <a:pPr>
                <a:defRPr/>
              </a:pPr>
              <a:t>8</a:t>
            </a:fld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206500"/>
          </a:xfrm>
          <a:effectLst>
            <a:outerShdw dist="35921" dir="2700000" algn="ctr" rotWithShape="0">
              <a:schemeClr val="tx1"/>
            </a:outerShdw>
          </a:effectLst>
        </p:spPr>
        <p:txBody>
          <a:bodyPr/>
          <a:lstStyle/>
          <a:p>
            <a:pPr eaLnBrk="1" hangingPunct="1"/>
            <a:r>
              <a:rPr lang="ru-RU" sz="4000" b="1" dirty="0" smtClean="0">
                <a:solidFill>
                  <a:schemeClr val="bg1"/>
                </a:solidFill>
                <a:latin typeface="Comic Sans MS" pitchFamily="66" charset="0"/>
              </a:rPr>
              <a:t>Бюджет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4114801" y="1447800"/>
            <a:ext cx="5029200" cy="3657600"/>
          </a:xfrm>
          <a:effectLst>
            <a:outerShdw dist="28398" dir="1593903" algn="ctr" rotWithShape="0">
              <a:schemeClr val="tx1"/>
            </a:outerShdw>
          </a:effectLst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3200" dirty="0" smtClean="0">
                <a:solidFill>
                  <a:schemeClr val="bg1"/>
                </a:solidFill>
              </a:rPr>
              <a:t>   </a:t>
            </a:r>
            <a:r>
              <a:rPr lang="ru-RU" sz="3200" dirty="0">
                <a:solidFill>
                  <a:schemeClr val="bg1"/>
                </a:solidFill>
                <a:latin typeface="Comic Sans MS" pitchFamily="66" charset="0"/>
              </a:rPr>
              <a:t>Бюджет </a:t>
            </a:r>
            <a:r>
              <a:rPr lang="ru-RU" sz="3200" dirty="0" smtClean="0">
                <a:solidFill>
                  <a:schemeClr val="bg1"/>
                </a:solidFill>
                <a:latin typeface="Comic Sans MS" pitchFamily="66" charset="0"/>
              </a:rPr>
              <a:t>(в пер</a:t>
            </a:r>
            <a:r>
              <a:rPr lang="uk-UA" sz="3200" dirty="0">
                <a:solidFill>
                  <a:schemeClr val="bg1"/>
                </a:solidFill>
                <a:latin typeface="Comic Sans MS" pitchFamily="66" charset="0"/>
              </a:rPr>
              <a:t>е</a:t>
            </a:r>
            <a:r>
              <a:rPr lang="ru-RU" sz="3200" dirty="0" err="1" smtClean="0">
                <a:solidFill>
                  <a:schemeClr val="bg1"/>
                </a:solidFill>
                <a:latin typeface="Comic Sans MS" pitchFamily="66" charset="0"/>
              </a:rPr>
              <a:t>кладі</a:t>
            </a:r>
            <a:r>
              <a:rPr lang="ru-RU" sz="3200" dirty="0" smtClean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ru-RU" sz="3200" dirty="0" err="1" smtClean="0">
                <a:solidFill>
                  <a:schemeClr val="bg1"/>
                </a:solidFill>
                <a:latin typeface="Comic Sans MS" pitchFamily="66" charset="0"/>
              </a:rPr>
              <a:t>із</a:t>
            </a:r>
            <a:r>
              <a:rPr lang="ru-RU" sz="3200" dirty="0" smtClean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ru-RU" sz="3200" dirty="0" err="1" smtClean="0">
                <a:solidFill>
                  <a:schemeClr val="bg1"/>
                </a:solidFill>
                <a:latin typeface="Comic Sans MS" pitchFamily="66" charset="0"/>
              </a:rPr>
              <a:t>давньонормандської</a:t>
            </a:r>
            <a:r>
              <a:rPr lang="ru-RU" sz="3200" dirty="0" smtClean="0">
                <a:solidFill>
                  <a:schemeClr val="bg1"/>
                </a:solidFill>
                <a:latin typeface="Comic Sans MS" pitchFamily="66" charset="0"/>
              </a:rPr>
              <a:t> «</a:t>
            </a:r>
            <a:r>
              <a:rPr lang="ru-RU" sz="3200" b="1" dirty="0" err="1" smtClean="0">
                <a:solidFill>
                  <a:schemeClr val="bg1"/>
                </a:solidFill>
                <a:latin typeface="Comic Sans MS" pitchFamily="66" charset="0"/>
              </a:rPr>
              <a:t>грошова</a:t>
            </a:r>
            <a:r>
              <a:rPr lang="ru-RU" sz="3200" b="1" dirty="0" smtClean="0">
                <a:solidFill>
                  <a:schemeClr val="bg1"/>
                </a:solidFill>
                <a:latin typeface="Comic Sans MS" pitchFamily="66" charset="0"/>
              </a:rPr>
              <a:t> сумка</a:t>
            </a:r>
            <a:r>
              <a:rPr lang="ru-RU" sz="3200" dirty="0" smtClean="0">
                <a:solidFill>
                  <a:schemeClr val="bg1"/>
                </a:solidFill>
                <a:latin typeface="Comic Sans MS" pitchFamily="66" charset="0"/>
              </a:rPr>
              <a:t>») – </a:t>
            </a:r>
            <a:r>
              <a:rPr lang="ru-RU" sz="3200" dirty="0" err="1" smtClean="0">
                <a:solidFill>
                  <a:schemeClr val="bg1"/>
                </a:solidFill>
                <a:latin typeface="Comic Sans MS" pitchFamily="66" charset="0"/>
              </a:rPr>
              <a:t>це</a:t>
            </a:r>
            <a:r>
              <a:rPr lang="ru-RU" sz="3200" dirty="0" smtClean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ru-RU" sz="3200" dirty="0" err="1" smtClean="0">
                <a:solidFill>
                  <a:schemeClr val="bg1"/>
                </a:solidFill>
                <a:latin typeface="Comic Sans MS" pitchFamily="66" charset="0"/>
              </a:rPr>
              <a:t>сукупність</a:t>
            </a:r>
            <a:r>
              <a:rPr lang="ru-RU" sz="3200" dirty="0" smtClean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ru-RU" sz="3200" dirty="0" err="1" smtClean="0">
                <a:solidFill>
                  <a:schemeClr val="bg1"/>
                </a:solidFill>
                <a:latin typeface="Comic Sans MS" pitchFamily="66" charset="0"/>
              </a:rPr>
              <a:t>усіх</a:t>
            </a:r>
            <a:r>
              <a:rPr lang="ru-RU" sz="3200" dirty="0" smtClean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ru-RU" sz="3200" dirty="0" err="1" smtClean="0">
                <a:solidFill>
                  <a:schemeClr val="bg1"/>
                </a:solidFill>
                <a:latin typeface="Comic Sans MS" pitchFamily="66" charset="0"/>
              </a:rPr>
              <a:t>прибутків</a:t>
            </a:r>
            <a:r>
              <a:rPr lang="ru-RU" sz="3200" dirty="0" smtClean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ru-RU" sz="3200" dirty="0">
                <a:solidFill>
                  <a:schemeClr val="bg1"/>
                </a:solidFill>
                <a:latin typeface="Comic Sans MS" pitchFamily="66" charset="0"/>
              </a:rPr>
              <a:t>т</a:t>
            </a:r>
            <a:r>
              <a:rPr lang="ru-RU" sz="3200" dirty="0" smtClean="0">
                <a:solidFill>
                  <a:schemeClr val="bg1"/>
                </a:solidFill>
                <a:latin typeface="Comic Sans MS" pitchFamily="66" charset="0"/>
              </a:rPr>
              <a:t>а </a:t>
            </a:r>
            <a:r>
              <a:rPr lang="ru-RU" sz="3200" dirty="0" err="1" smtClean="0">
                <a:solidFill>
                  <a:schemeClr val="bg1"/>
                </a:solidFill>
                <a:latin typeface="Comic Sans MS" pitchFamily="66" charset="0"/>
              </a:rPr>
              <a:t>видатків</a:t>
            </a:r>
            <a:r>
              <a:rPr lang="ru-RU" sz="3200" dirty="0" smtClean="0">
                <a:solidFill>
                  <a:schemeClr val="bg1"/>
                </a:solidFill>
                <a:latin typeface="Comic Sans MS" pitchFamily="66" charset="0"/>
              </a:rPr>
              <a:t> за </a:t>
            </a:r>
            <a:r>
              <a:rPr lang="ru-RU" sz="3200" dirty="0" err="1" smtClean="0">
                <a:solidFill>
                  <a:schemeClr val="bg1"/>
                </a:solidFill>
                <a:latin typeface="Comic Sans MS" pitchFamily="66" charset="0"/>
              </a:rPr>
              <a:t>визначений</a:t>
            </a:r>
            <a:r>
              <a:rPr lang="ru-RU" sz="3200" dirty="0" smtClean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ru-RU" sz="3200" dirty="0" err="1" smtClean="0">
                <a:solidFill>
                  <a:schemeClr val="bg1"/>
                </a:solidFill>
                <a:latin typeface="Comic Sans MS" pitchFamily="66" charset="0"/>
              </a:rPr>
              <a:t>період</a:t>
            </a:r>
            <a:r>
              <a:rPr lang="ru-RU" sz="3200" dirty="0" smtClean="0">
                <a:solidFill>
                  <a:schemeClr val="bg1"/>
                </a:solidFill>
                <a:latin typeface="Comic Sans MS" pitchFamily="66" charset="0"/>
              </a:rPr>
              <a:t> часу.</a:t>
            </a:r>
          </a:p>
          <a:p>
            <a:pPr eaLnBrk="1" hangingPunct="1"/>
            <a:endParaRPr lang="ru-RU" sz="3200" dirty="0" smtClean="0">
              <a:solidFill>
                <a:schemeClr val="bg1"/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73E57EC-1BE2-4578-82AB-0FC65C73F308}" type="slidenum">
              <a:rPr lang="ru-RU" smtClean="0">
                <a:solidFill>
                  <a:schemeClr val="bg1"/>
                </a:solidFill>
              </a:rPr>
              <a:pPr>
                <a:defRPr/>
              </a:pPr>
              <a:t>9</a:t>
            </a:fld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1268" name="Picture 4" descr="картинки сумка-бюджет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682" y="1447800"/>
            <a:ext cx="4014787" cy="3457575"/>
          </a:xfrm>
          <a:prstGeom prst="rect">
            <a:avLst/>
          </a:prstGeom>
          <a:noFill/>
          <a:ln w="38100" cmpd="dbl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 rot="20176857">
            <a:off x="1575686" y="3856322"/>
            <a:ext cx="1637464" cy="52322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defRPr/>
            </a:pPr>
            <a:r>
              <a:rPr lang="uk-UA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Баланс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14400" y="5334000"/>
            <a:ext cx="7924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uk-UA" sz="3200" dirty="0" smtClean="0">
                <a:solidFill>
                  <a:schemeClr val="bg1"/>
                </a:solidFill>
                <a:latin typeface="Comic Sans MS" pitchFamily="66" charset="0"/>
              </a:rPr>
              <a:t>Баланс –</a:t>
            </a:r>
            <a:r>
              <a:rPr lang="uk-UA" sz="3200" dirty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uk-UA" sz="3200" dirty="0" smtClean="0">
                <a:solidFill>
                  <a:schemeClr val="bg1"/>
                </a:solidFill>
                <a:latin typeface="Comic Sans MS" pitchFamily="66" charset="0"/>
              </a:rPr>
              <a:t>розрахунок бюджету.</a:t>
            </a:r>
            <a:endParaRPr lang="ru-RU" sz="3200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Оформление по умолчанию">
  <a:themeElements>
    <a:clrScheme name="1_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1956</TotalTime>
  <Words>635</Words>
  <Application>Microsoft Office PowerPoint</Application>
  <PresentationFormat>Экран (4:3)</PresentationFormat>
  <Paragraphs>168</Paragraphs>
  <Slides>28</Slides>
  <Notes>2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0" baseType="lpstr">
      <vt:lpstr>1_Оформление по умолчанию</vt:lpstr>
      <vt:lpstr>Лист</vt:lpstr>
      <vt:lpstr>Підприємницька діяльність -</vt:lpstr>
      <vt:lpstr>Презентация PowerPoint</vt:lpstr>
      <vt:lpstr>Презентация PowerPoint</vt:lpstr>
      <vt:lpstr>Презентация PowerPoint</vt:lpstr>
      <vt:lpstr>На занятті ми дізнаємось :</vt:lpstr>
      <vt:lpstr>Презентация PowerPoint</vt:lpstr>
      <vt:lpstr>Презентация PowerPoint</vt:lpstr>
      <vt:lpstr>Презентация PowerPoint</vt:lpstr>
      <vt:lpstr>Бюджет</vt:lpstr>
      <vt:lpstr>Презентация PowerPoint</vt:lpstr>
      <vt:lpstr>ПРИБУТОК</vt:lpstr>
      <vt:lpstr>Презентация PowerPoint</vt:lpstr>
      <vt:lpstr>Видатки</vt:lpstr>
      <vt:lpstr>3 фазы складання бюджету: </vt:lpstr>
      <vt:lpstr>Збалансований бюджет П=В</vt:lpstr>
      <vt:lpstr>Розрахунки бюджету</vt:lpstr>
      <vt:lpstr>Фізкультхвилинка</vt:lpstr>
      <vt:lpstr>    Практична робота:     Рольова гра              Без гри немає і не може бути                           морального і розумового розвитку людини</vt:lpstr>
      <vt:lpstr>    Практична робота:     Рольова гра                   Без гри немає і не може бути                         морального і розумового розвитку людини</vt:lpstr>
      <vt:lpstr>    </vt:lpstr>
      <vt:lpstr> Практична робота:     Рольова гра                   Без гри немає і не може бути                         морального і розумового розвитку людини</vt:lpstr>
      <vt:lpstr> Практична робота:     Рольова гра                   Без гри немає і не може бути                         морального і розумового розвитку людини</vt:lpstr>
      <vt:lpstr> Практична робота:     Рольова гра                   Без гри немає і не може бути                         морального і розумового розвитку людини</vt:lpstr>
      <vt:lpstr>Працюємо за комп’ютером</vt:lpstr>
      <vt:lpstr>Підсумки результатів</vt:lpstr>
      <vt:lpstr>Підсумки результатів</vt:lpstr>
      <vt:lpstr>Домашнє завдання</vt:lpstr>
      <vt:lpstr>Вишгородська районна гімназія «Інтелект»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1</dc:creator>
  <cp:lastModifiedBy>School_PC</cp:lastModifiedBy>
  <cp:revision>133</cp:revision>
  <cp:lastPrinted>1601-01-01T00:00:00Z</cp:lastPrinted>
  <dcterms:created xsi:type="dcterms:W3CDTF">2010-11-30T08:44:08Z</dcterms:created>
  <dcterms:modified xsi:type="dcterms:W3CDTF">2016-03-01T19:14:27Z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