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56" r:id="rId2"/>
    <p:sldId id="257" r:id="rId3"/>
    <p:sldId id="258" r:id="rId4"/>
    <p:sldId id="259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</p:sldIdLst>
  <p:sldSz cx="9144000" cy="6858000" type="screen4x3"/>
  <p:notesSz cx="6858000" cy="9144000"/>
  <p:defaultTextStyle>
    <a:defPPr>
      <a:defRPr lang="ru-RU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102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2"/>
          <p:cNvGrpSpPr>
            <a:grpSpLocks/>
          </p:cNvGrpSpPr>
          <p:nvPr/>
        </p:nvGrpSpPr>
        <p:grpSpPr bwMode="auto">
          <a:xfrm>
            <a:off x="319088" y="1752600"/>
            <a:ext cx="8824912" cy="5129213"/>
            <a:chOff x="201" y="1104"/>
            <a:chExt cx="5559" cy="3231"/>
          </a:xfrm>
        </p:grpSpPr>
        <p:sp>
          <p:nvSpPr>
            <p:cNvPr id="5" name="Freeform 3"/>
            <p:cNvSpPr>
              <a:spLocks/>
            </p:cNvSpPr>
            <p:nvPr/>
          </p:nvSpPr>
          <p:spPr bwMode="ltGray">
            <a:xfrm>
              <a:off x="210" y="1104"/>
              <a:ext cx="5550" cy="3216"/>
            </a:xfrm>
            <a:custGeom>
              <a:avLst/>
              <a:gdLst/>
              <a:ahLst/>
              <a:cxnLst>
                <a:cxn ang="0">
                  <a:pos x="335" y="0"/>
                </a:cxn>
                <a:cxn ang="0">
                  <a:pos x="333" y="1290"/>
                </a:cxn>
                <a:cxn ang="0">
                  <a:pos x="0" y="1290"/>
                </a:cxn>
                <a:cxn ang="0">
                  <a:pos x="6" y="3210"/>
                </a:cxn>
                <a:cxn ang="0">
                  <a:pos x="5550" y="3216"/>
                </a:cxn>
                <a:cxn ang="0">
                  <a:pos x="5550" y="0"/>
                </a:cxn>
                <a:cxn ang="0">
                  <a:pos x="335" y="0"/>
                </a:cxn>
                <a:cxn ang="0">
                  <a:pos x="335" y="0"/>
                </a:cxn>
              </a:cxnLst>
              <a:rect l="0" t="0" r="r" b="b"/>
              <a:pathLst>
                <a:path w="5550" h="3216">
                  <a:moveTo>
                    <a:pt x="335" y="0"/>
                  </a:moveTo>
                  <a:lnTo>
                    <a:pt x="333" y="1290"/>
                  </a:lnTo>
                  <a:lnTo>
                    <a:pt x="0" y="1290"/>
                  </a:lnTo>
                  <a:lnTo>
                    <a:pt x="6" y="3210"/>
                  </a:lnTo>
                  <a:lnTo>
                    <a:pt x="5550" y="3216"/>
                  </a:lnTo>
                  <a:lnTo>
                    <a:pt x="5550" y="0"/>
                  </a:lnTo>
                  <a:lnTo>
                    <a:pt x="335" y="0"/>
                  </a:lnTo>
                  <a:lnTo>
                    <a:pt x="335" y="0"/>
                  </a:lnTo>
                  <a:close/>
                </a:path>
              </a:pathLst>
            </a:custGeom>
            <a:solidFill>
              <a:schemeClr val="bg2">
                <a:alpha val="39999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uk-UA"/>
            </a:p>
          </p:txBody>
        </p:sp>
        <p:sp>
          <p:nvSpPr>
            <p:cNvPr id="6" name="Freeform 4"/>
            <p:cNvSpPr>
              <a:spLocks/>
            </p:cNvSpPr>
            <p:nvPr/>
          </p:nvSpPr>
          <p:spPr bwMode="ltGray">
            <a:xfrm>
              <a:off x="528" y="2400"/>
              <a:ext cx="5232" cy="1920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82"/>
                </a:cxn>
                <a:cxn ang="0">
                  <a:pos x="4897" y="2182"/>
                </a:cxn>
                <a:cxn ang="0">
                  <a:pos x="489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alpha val="3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uk-UA"/>
            </a:p>
          </p:txBody>
        </p:sp>
        <p:sp>
          <p:nvSpPr>
            <p:cNvPr id="7" name="Freeform 5"/>
            <p:cNvSpPr>
              <a:spLocks/>
            </p:cNvSpPr>
            <p:nvPr/>
          </p:nvSpPr>
          <p:spPr bwMode="ltGray">
            <a:xfrm>
              <a:off x="201" y="2377"/>
              <a:ext cx="3455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uk-UA"/>
            </a:p>
          </p:txBody>
        </p:sp>
        <p:sp>
          <p:nvSpPr>
            <p:cNvPr id="8" name="Freeform 6"/>
            <p:cNvSpPr>
              <a:spLocks/>
            </p:cNvSpPr>
            <p:nvPr/>
          </p:nvSpPr>
          <p:spPr bwMode="ltGray">
            <a:xfrm>
              <a:off x="528" y="1104"/>
              <a:ext cx="4894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uk-UA"/>
            </a:p>
          </p:txBody>
        </p:sp>
        <p:sp>
          <p:nvSpPr>
            <p:cNvPr id="9" name="Freeform 7"/>
            <p:cNvSpPr>
              <a:spLocks/>
            </p:cNvSpPr>
            <p:nvPr/>
          </p:nvSpPr>
          <p:spPr bwMode="ltGray">
            <a:xfrm>
              <a:off x="201" y="2377"/>
              <a:ext cx="30" cy="195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16"/>
                </a:cxn>
                <a:cxn ang="0">
                  <a:pos x="29" y="1416"/>
                </a:cxn>
                <a:cxn ang="0">
                  <a:pos x="30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0" h="1416">
                  <a:moveTo>
                    <a:pt x="0" y="0"/>
                  </a:moveTo>
                  <a:lnTo>
                    <a:pt x="0" y="1416"/>
                  </a:lnTo>
                  <a:lnTo>
                    <a:pt x="29" y="1416"/>
                  </a:lnTo>
                  <a:lnTo>
                    <a:pt x="30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uk-UA"/>
            </a:p>
          </p:txBody>
        </p:sp>
        <p:sp>
          <p:nvSpPr>
            <p:cNvPr id="10" name="Freeform 8"/>
            <p:cNvSpPr>
              <a:spLocks/>
            </p:cNvSpPr>
            <p:nvPr/>
          </p:nvSpPr>
          <p:spPr bwMode="ltGray">
            <a:xfrm>
              <a:off x="528" y="1104"/>
              <a:ext cx="29" cy="322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61"/>
                </a:cxn>
                <a:cxn ang="0">
                  <a:pos x="29" y="2161"/>
                </a:cxn>
                <a:cxn ang="0">
                  <a:pos x="27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9" h="2161">
                  <a:moveTo>
                    <a:pt x="0" y="0"/>
                  </a:moveTo>
                  <a:lnTo>
                    <a:pt x="0" y="2161"/>
                  </a:lnTo>
                  <a:lnTo>
                    <a:pt x="29" y="2161"/>
                  </a:lnTo>
                  <a:lnTo>
                    <a:pt x="27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uk-UA"/>
            </a:p>
          </p:txBody>
        </p:sp>
      </p:grpSp>
      <p:sp>
        <p:nvSpPr>
          <p:cNvPr id="7177" name="Rectangle 9"/>
          <p:cNvSpPr>
            <a:spLocks noGrp="1" noChangeArrowheads="1"/>
          </p:cNvSpPr>
          <p:nvPr>
            <p:ph type="ctrTitle" sz="quarter"/>
          </p:nvPr>
        </p:nvSpPr>
        <p:spPr>
          <a:xfrm>
            <a:off x="990600" y="1905000"/>
            <a:ext cx="7772400" cy="1736725"/>
          </a:xfrm>
        </p:spPr>
        <p:txBody>
          <a:bodyPr anchor="t"/>
          <a:lstStyle>
            <a:lvl1pPr>
              <a:defRPr sz="5400"/>
            </a:lvl1pPr>
          </a:lstStyle>
          <a:p>
            <a:r>
              <a:rPr lang="ru-RU"/>
              <a:t>Образец заголовка</a:t>
            </a:r>
          </a:p>
        </p:txBody>
      </p:sp>
      <p:sp>
        <p:nvSpPr>
          <p:cNvPr id="7178" name="Rectangle 10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990600" y="3962400"/>
            <a:ext cx="6781800" cy="1752600"/>
          </a:xfrm>
        </p:spPr>
        <p:txBody>
          <a:bodyPr/>
          <a:lstStyle>
            <a:lvl1pPr marL="0" indent="0">
              <a:buFont typeface="Wingdings" pitchFamily="2" charset="2"/>
              <a:buNone/>
              <a:defRPr/>
            </a:lvl1pPr>
          </a:lstStyle>
          <a:p>
            <a:r>
              <a:rPr lang="ru-RU"/>
              <a:t>Образец подзаголовка</a:t>
            </a:r>
          </a:p>
        </p:txBody>
      </p:sp>
      <p:sp>
        <p:nvSpPr>
          <p:cNvPr id="11" name="Rectangle 11"/>
          <p:cNvSpPr>
            <a:spLocks noGrp="1" noChangeArrowheads="1"/>
          </p:cNvSpPr>
          <p:nvPr>
            <p:ph type="dt" sz="quarter" idx="10"/>
          </p:nvPr>
        </p:nvSpPr>
        <p:spPr>
          <a:xfrm>
            <a:off x="990600" y="6245225"/>
            <a:ext cx="1901825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2" name="Rectangle 12"/>
          <p:cNvSpPr>
            <a:spLocks noGrp="1" noChangeArrowheads="1"/>
          </p:cNvSpPr>
          <p:nvPr>
            <p:ph type="ftr" sz="quarter" idx="11"/>
          </p:nvPr>
        </p:nvSpPr>
        <p:spPr>
          <a:xfrm>
            <a:off x="3468688" y="6245225"/>
            <a:ext cx="2895600" cy="476250"/>
          </a:xfrm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13" name="Rectangle 1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5E23A25-0DB0-46B7-AA92-C2CB943C2FF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wheel spokes="3"/>
  </p:transition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BA6A6C-CB48-425B-AA17-B343A4381676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wheel spokes="3"/>
  </p:transition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748463" y="244475"/>
            <a:ext cx="2097087" cy="5851525"/>
          </a:xfrm>
        </p:spPr>
        <p:txBody>
          <a:bodyPr vert="eaVert"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44475"/>
            <a:ext cx="6138863" cy="5851525"/>
          </a:xfrm>
        </p:spPr>
        <p:txBody>
          <a:bodyPr vert="eaVert"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4ADB5B5-540A-4AEB-9E53-C0D637D6F18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wheel spokes="3"/>
  </p:transition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692388-2E3B-49FC-8B2C-44302E96AF3A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wheel spokes="3"/>
  </p:transition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5C96C9F-CF16-45C3-AF2F-EDA0423430F5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wheel spokes="3"/>
  </p:transition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838200" y="1905000"/>
            <a:ext cx="3927475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918075" y="1905000"/>
            <a:ext cx="3927475" cy="41910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BDEDBC5-14F5-4D2F-B8C9-82837D094A51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wheel spokes="3"/>
  </p:transition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5" name="Текст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7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8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9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F06D7EB-82A3-4881-86B3-91504339E0E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wheel spokes="3"/>
  </p:transition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5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366D3FC-B0F8-401A-A63C-829B0014F6ED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wheel spokes="3"/>
  </p:transition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3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4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57214C0-CE30-400C-B8F2-690F4A322482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wheel spokes="3"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k-UA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BB86C5C-830A-49CF-A3CE-F2CD0B404073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wheel spokes="3"/>
  </p:transition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ru-RU" smtClean="0"/>
              <a:t>Образец заголовка</a:t>
            </a:r>
            <a:endParaRPr lang="uk-UA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uk-UA" noProof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ru-RU" smtClean="0"/>
              <a:t>Образец текста</a:t>
            </a:r>
          </a:p>
        </p:txBody>
      </p:sp>
      <p:sp>
        <p:nvSpPr>
          <p:cNvPr id="5" name="Rectangle 11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" name="Rectangle 12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7" name="Rectangle 13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041988C-E442-47C8-BCC4-835F05A50ACF}" type="slidenum">
              <a:rPr lang="ru-RU"/>
              <a:pPr>
                <a:defRPr/>
              </a:pPr>
              <a:t>‹#›</a:t>
            </a:fld>
            <a:endParaRPr lang="ru-RU"/>
          </a:p>
        </p:txBody>
      </p:sp>
    </p:spTree>
  </p:cSld>
  <p:clrMapOvr>
    <a:masterClrMapping/>
  </p:clrMapOvr>
  <p:transition spd="med">
    <p:wheel spokes="3"/>
  </p:transition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rotWithShape="0">
          <a:gsLst>
            <a:gs pos="0">
              <a:schemeClr val="bg1"/>
            </a:gs>
            <a:gs pos="100000">
              <a:schemeClr val="accent2"/>
            </a:gs>
          </a:gsLst>
          <a:lin ang="54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2"/>
          <p:cNvGrpSpPr>
            <a:grpSpLocks/>
          </p:cNvGrpSpPr>
          <p:nvPr/>
        </p:nvGrpSpPr>
        <p:grpSpPr bwMode="auto">
          <a:xfrm>
            <a:off x="319088" y="1828800"/>
            <a:ext cx="8824912" cy="5029200"/>
            <a:chOff x="201" y="1152"/>
            <a:chExt cx="5559" cy="3168"/>
          </a:xfrm>
        </p:grpSpPr>
        <p:sp>
          <p:nvSpPr>
            <p:cNvPr id="6147" name="Freeform 3"/>
            <p:cNvSpPr>
              <a:spLocks/>
            </p:cNvSpPr>
            <p:nvPr/>
          </p:nvSpPr>
          <p:spPr bwMode="ltGray">
            <a:xfrm>
              <a:off x="528" y="2909"/>
              <a:ext cx="5232" cy="1411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82"/>
                </a:cxn>
                <a:cxn ang="0">
                  <a:pos x="4897" y="2182"/>
                </a:cxn>
                <a:cxn ang="0">
                  <a:pos x="489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bg2">
                <a:alpha val="3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uk-UA"/>
            </a:p>
          </p:txBody>
        </p:sp>
        <p:sp>
          <p:nvSpPr>
            <p:cNvPr id="6148" name="Freeform 4"/>
            <p:cNvSpPr>
              <a:spLocks/>
            </p:cNvSpPr>
            <p:nvPr/>
          </p:nvSpPr>
          <p:spPr bwMode="ltGray">
            <a:xfrm>
              <a:off x="210" y="1152"/>
              <a:ext cx="5550" cy="3168"/>
            </a:xfrm>
            <a:custGeom>
              <a:avLst/>
              <a:gdLst/>
              <a:ahLst/>
              <a:cxnLst>
                <a:cxn ang="0">
                  <a:pos x="330" y="1764"/>
                </a:cxn>
                <a:cxn ang="0">
                  <a:pos x="0" y="1764"/>
                </a:cxn>
                <a:cxn ang="0">
                  <a:pos x="0" y="3168"/>
                </a:cxn>
                <a:cxn ang="0">
                  <a:pos x="5550" y="3168"/>
                </a:cxn>
                <a:cxn ang="0">
                  <a:pos x="5550" y="0"/>
                </a:cxn>
                <a:cxn ang="0">
                  <a:pos x="330" y="0"/>
                </a:cxn>
                <a:cxn ang="0">
                  <a:pos x="330" y="1764"/>
                </a:cxn>
              </a:cxnLst>
              <a:rect l="0" t="0" r="r" b="b"/>
              <a:pathLst>
                <a:path w="5550" h="3168">
                  <a:moveTo>
                    <a:pt x="330" y="1764"/>
                  </a:moveTo>
                  <a:lnTo>
                    <a:pt x="0" y="1764"/>
                  </a:lnTo>
                  <a:lnTo>
                    <a:pt x="0" y="3168"/>
                  </a:lnTo>
                  <a:lnTo>
                    <a:pt x="5550" y="3168"/>
                  </a:lnTo>
                  <a:lnTo>
                    <a:pt x="5550" y="0"/>
                  </a:lnTo>
                  <a:lnTo>
                    <a:pt x="330" y="0"/>
                  </a:lnTo>
                  <a:lnTo>
                    <a:pt x="330" y="1764"/>
                  </a:lnTo>
                  <a:close/>
                </a:path>
              </a:pathLst>
            </a:custGeom>
            <a:solidFill>
              <a:schemeClr val="bg2">
                <a:alpha val="3000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uk-UA"/>
            </a:p>
          </p:txBody>
        </p:sp>
        <p:sp>
          <p:nvSpPr>
            <p:cNvPr id="6149" name="Freeform 5"/>
            <p:cNvSpPr>
              <a:spLocks/>
            </p:cNvSpPr>
            <p:nvPr/>
          </p:nvSpPr>
          <p:spPr bwMode="ltGray">
            <a:xfrm>
              <a:off x="528" y="2932"/>
              <a:ext cx="5232" cy="1388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82"/>
                </a:cxn>
                <a:cxn ang="0">
                  <a:pos x="4897" y="2182"/>
                </a:cxn>
                <a:cxn ang="0">
                  <a:pos x="489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4897" h="2182">
                  <a:moveTo>
                    <a:pt x="0" y="0"/>
                  </a:moveTo>
                  <a:lnTo>
                    <a:pt x="0" y="2182"/>
                  </a:lnTo>
                  <a:lnTo>
                    <a:pt x="4897" y="2182"/>
                  </a:lnTo>
                  <a:lnTo>
                    <a:pt x="489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solidFill>
              <a:schemeClr val="accent2">
                <a:alpha val="0"/>
              </a:schemeClr>
            </a:solidFill>
            <a:ln w="9525">
              <a:noFill/>
              <a:round/>
              <a:headEnd/>
              <a:tailEnd/>
            </a:ln>
          </p:spPr>
          <p:txBody>
            <a:bodyPr/>
            <a:lstStyle/>
            <a:p>
              <a:pPr>
                <a:defRPr/>
              </a:pPr>
              <a:endParaRPr lang="uk-UA"/>
            </a:p>
          </p:txBody>
        </p:sp>
        <p:sp>
          <p:nvSpPr>
            <p:cNvPr id="6150" name="Freeform 6"/>
            <p:cNvSpPr>
              <a:spLocks/>
            </p:cNvSpPr>
            <p:nvPr/>
          </p:nvSpPr>
          <p:spPr bwMode="ltGray">
            <a:xfrm>
              <a:off x="528" y="1152"/>
              <a:ext cx="4607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uk-UA"/>
            </a:p>
          </p:txBody>
        </p:sp>
        <p:sp>
          <p:nvSpPr>
            <p:cNvPr id="6151" name="Freeform 7"/>
            <p:cNvSpPr>
              <a:spLocks/>
            </p:cNvSpPr>
            <p:nvPr/>
          </p:nvSpPr>
          <p:spPr bwMode="ltGray">
            <a:xfrm>
              <a:off x="528" y="1152"/>
              <a:ext cx="29" cy="1785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2161"/>
                </a:cxn>
                <a:cxn ang="0">
                  <a:pos x="29" y="2161"/>
                </a:cxn>
                <a:cxn ang="0">
                  <a:pos x="27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29" h="2161">
                  <a:moveTo>
                    <a:pt x="0" y="0"/>
                  </a:moveTo>
                  <a:lnTo>
                    <a:pt x="0" y="2161"/>
                  </a:lnTo>
                  <a:lnTo>
                    <a:pt x="29" y="2161"/>
                  </a:lnTo>
                  <a:lnTo>
                    <a:pt x="27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/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uk-UA"/>
            </a:p>
          </p:txBody>
        </p:sp>
        <p:sp>
          <p:nvSpPr>
            <p:cNvPr id="6152" name="Freeform 8"/>
            <p:cNvSpPr>
              <a:spLocks/>
            </p:cNvSpPr>
            <p:nvPr/>
          </p:nvSpPr>
          <p:spPr bwMode="ltGray">
            <a:xfrm>
              <a:off x="527" y="2904"/>
              <a:ext cx="29" cy="1416"/>
            </a:xfrm>
            <a:custGeom>
              <a:avLst/>
              <a:gdLst/>
              <a:ahLst/>
              <a:cxnLst>
                <a:cxn ang="0">
                  <a:pos x="0" y="1416"/>
                </a:cxn>
                <a:cxn ang="0">
                  <a:pos x="29" y="1416"/>
                </a:cxn>
                <a:cxn ang="0">
                  <a:pos x="28" y="24"/>
                </a:cxn>
                <a:cxn ang="0">
                  <a:pos x="0" y="0"/>
                </a:cxn>
                <a:cxn ang="0">
                  <a:pos x="0" y="1416"/>
                </a:cxn>
              </a:cxnLst>
              <a:rect l="0" t="0" r="r" b="b"/>
              <a:pathLst>
                <a:path w="29" h="1416">
                  <a:moveTo>
                    <a:pt x="0" y="1416"/>
                  </a:moveTo>
                  <a:lnTo>
                    <a:pt x="29" y="1416"/>
                  </a:lnTo>
                  <a:lnTo>
                    <a:pt x="28" y="24"/>
                  </a:lnTo>
                  <a:lnTo>
                    <a:pt x="0" y="0"/>
                  </a:lnTo>
                  <a:lnTo>
                    <a:pt x="0" y="1416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0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uk-UA"/>
            </a:p>
          </p:txBody>
        </p:sp>
        <p:sp>
          <p:nvSpPr>
            <p:cNvPr id="6153" name="Freeform 9"/>
            <p:cNvSpPr>
              <a:spLocks/>
            </p:cNvSpPr>
            <p:nvPr/>
          </p:nvSpPr>
          <p:spPr bwMode="ltGray">
            <a:xfrm>
              <a:off x="201" y="2904"/>
              <a:ext cx="2879" cy="29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9"/>
                </a:cxn>
                <a:cxn ang="0">
                  <a:pos x="5387" y="149"/>
                </a:cxn>
                <a:cxn ang="0">
                  <a:pos x="5387" y="0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5387" h="149">
                  <a:moveTo>
                    <a:pt x="0" y="0"/>
                  </a:moveTo>
                  <a:lnTo>
                    <a:pt x="0" y="149"/>
                  </a:lnTo>
                  <a:lnTo>
                    <a:pt x="5387" y="149"/>
                  </a:lnTo>
                  <a:lnTo>
                    <a:pt x="5387" y="0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alpha val="0"/>
                  </a:schemeClr>
                </a:gs>
                <a:gs pos="100000">
                  <a:schemeClr val="bg2">
                    <a:gamma/>
                    <a:shade val="81961"/>
                    <a:invGamma/>
                  </a:schemeClr>
                </a:gs>
              </a:gsLst>
              <a:lin ang="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uk-UA"/>
            </a:p>
          </p:txBody>
        </p:sp>
        <p:sp>
          <p:nvSpPr>
            <p:cNvPr id="6154" name="Freeform 10"/>
            <p:cNvSpPr>
              <a:spLocks/>
            </p:cNvSpPr>
            <p:nvPr/>
          </p:nvSpPr>
          <p:spPr bwMode="ltGray">
            <a:xfrm>
              <a:off x="201" y="2904"/>
              <a:ext cx="30" cy="1416"/>
            </a:xfrm>
            <a:custGeom>
              <a:avLst/>
              <a:gdLst/>
              <a:ahLst/>
              <a:cxnLst>
                <a:cxn ang="0">
                  <a:pos x="0" y="0"/>
                </a:cxn>
                <a:cxn ang="0">
                  <a:pos x="0" y="1416"/>
                </a:cxn>
                <a:cxn ang="0">
                  <a:pos x="29" y="1416"/>
                </a:cxn>
                <a:cxn ang="0">
                  <a:pos x="30" y="27"/>
                </a:cxn>
                <a:cxn ang="0">
                  <a:pos x="0" y="0"/>
                </a:cxn>
                <a:cxn ang="0">
                  <a:pos x="0" y="0"/>
                </a:cxn>
              </a:cxnLst>
              <a:rect l="0" t="0" r="r" b="b"/>
              <a:pathLst>
                <a:path w="30" h="1416">
                  <a:moveTo>
                    <a:pt x="0" y="0"/>
                  </a:moveTo>
                  <a:lnTo>
                    <a:pt x="0" y="1416"/>
                  </a:lnTo>
                  <a:lnTo>
                    <a:pt x="29" y="1416"/>
                  </a:lnTo>
                  <a:lnTo>
                    <a:pt x="30" y="27"/>
                  </a:lnTo>
                  <a:lnTo>
                    <a:pt x="0" y="0"/>
                  </a:lnTo>
                  <a:lnTo>
                    <a:pt x="0" y="0"/>
                  </a:lnTo>
                  <a:close/>
                </a:path>
              </a:pathLst>
            </a:custGeom>
            <a:gradFill rotWithShape="1">
              <a:gsLst>
                <a:gs pos="0">
                  <a:schemeClr val="bg2">
                    <a:gamma/>
                    <a:tint val="87843"/>
                    <a:invGamma/>
                  </a:schemeClr>
                </a:gs>
                <a:gs pos="100000">
                  <a:schemeClr val="bg2">
                    <a:alpha val="10001"/>
                  </a:schemeClr>
                </a:gs>
              </a:gsLst>
              <a:lin ang="5400000" scaled="1"/>
            </a:gradFill>
            <a:ln w="9525" cap="flat" cmpd="sng">
              <a:noFill/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/>
            <a:lstStyle/>
            <a:p>
              <a:pPr>
                <a:defRPr/>
              </a:pPr>
              <a:endParaRPr lang="uk-UA"/>
            </a:p>
          </p:txBody>
        </p:sp>
      </p:grpSp>
      <p:sp>
        <p:nvSpPr>
          <p:cNvPr id="6155" name="Rectangle 11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838200" y="6245225"/>
            <a:ext cx="19018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sz="1400">
                <a:effectLst>
                  <a:outerShdw blurRad="38100" dist="38100" dir="2700000" algn="tl">
                    <a:srgbClr val="FFFFFF"/>
                  </a:outerShdw>
                </a:effectLst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156" name="Rectangle 12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4290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>
                <a:effectLst>
                  <a:outerShdw blurRad="38100" dist="38100" dir="2700000" algn="tl">
                    <a:srgbClr val="FFFFFF"/>
                  </a:outerShdw>
                </a:effectLst>
              </a:defRPr>
            </a:lvl1pPr>
          </a:lstStyle>
          <a:p>
            <a:pPr>
              <a:defRPr/>
            </a:pPr>
            <a:endParaRPr lang="ru-RU"/>
          </a:p>
        </p:txBody>
      </p:sp>
      <p:sp>
        <p:nvSpPr>
          <p:cNvPr id="6157" name="Rectangle 13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37375" y="6245225"/>
            <a:ext cx="1901825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effectLst>
                  <a:outerShdw blurRad="38100" dist="38100" dir="2700000" algn="tl">
                    <a:srgbClr val="FFFFFF"/>
                  </a:outerShdw>
                </a:effectLst>
              </a:defRPr>
            </a:lvl1pPr>
          </a:lstStyle>
          <a:p>
            <a:pPr>
              <a:defRPr/>
            </a:pPr>
            <a:fld id="{86C52845-8AC6-4C0B-8829-5A0FB41E184C}" type="slidenum">
              <a:rPr lang="ru-RU"/>
              <a:pPr>
                <a:defRPr/>
              </a:pPr>
              <a:t>‹#›</a:t>
            </a:fld>
            <a:endParaRPr lang="ru-RU"/>
          </a:p>
        </p:txBody>
      </p:sp>
      <p:sp>
        <p:nvSpPr>
          <p:cNvPr id="6158" name="Rectangle 14"/>
          <p:cNvSpPr>
            <a:spLocks noGrp="1" noRot="1" noChangeArrowheads="1"/>
          </p:cNvSpPr>
          <p:nvPr>
            <p:ph type="title"/>
          </p:nvPr>
        </p:nvSpPr>
        <p:spPr bwMode="auto">
          <a:xfrm>
            <a:off x="457200" y="244475"/>
            <a:ext cx="8385175" cy="14319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заголовка</a:t>
            </a:r>
          </a:p>
        </p:txBody>
      </p:sp>
      <p:sp>
        <p:nvSpPr>
          <p:cNvPr id="6159" name="Rectangle 15"/>
          <p:cNvSpPr>
            <a:spLocks noGrp="1" noRot="1" noChangeArrowheads="1"/>
          </p:cNvSpPr>
          <p:nvPr>
            <p:ph type="body" idx="1"/>
          </p:nvPr>
        </p:nvSpPr>
        <p:spPr bwMode="auto">
          <a:xfrm>
            <a:off x="838200" y="1905000"/>
            <a:ext cx="8007350" cy="4191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0" r:id="rId2"/>
    <p:sldLayoutId id="2147483659" r:id="rId3"/>
    <p:sldLayoutId id="2147483658" r:id="rId4"/>
    <p:sldLayoutId id="2147483657" r:id="rId5"/>
    <p:sldLayoutId id="2147483656" r:id="rId6"/>
    <p:sldLayoutId id="2147483655" r:id="rId7"/>
    <p:sldLayoutId id="2147483654" r:id="rId8"/>
    <p:sldLayoutId id="2147483653" r:id="rId9"/>
    <p:sldLayoutId id="2147483652" r:id="rId10"/>
    <p:sldLayoutId id="2147483651" r:id="rId11"/>
  </p:sldLayoutIdLst>
  <p:transition spd="med">
    <p:wheel spokes="3"/>
  </p:transition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 Black" pitchFamily="34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 Black" pitchFamily="34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 Black" pitchFamily="34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 Black" pitchFamily="34" charset="0"/>
        </a:defRPr>
      </a:lvl5pPr>
      <a:lvl6pPr marL="4572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 Black" pitchFamily="34" charset="0"/>
        </a:defRPr>
      </a:lvl6pPr>
      <a:lvl7pPr marL="9144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 Black" pitchFamily="34" charset="0"/>
        </a:defRPr>
      </a:lvl7pPr>
      <a:lvl8pPr marL="13716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 Black" pitchFamily="34" charset="0"/>
        </a:defRPr>
      </a:lvl8pPr>
      <a:lvl9pPr marL="1828800" algn="l" rtl="0" fontAlgn="base">
        <a:spcBef>
          <a:spcPct val="0"/>
        </a:spcBef>
        <a:spcAft>
          <a:spcPct val="0"/>
        </a:spcAft>
        <a:defRPr sz="4400" b="1">
          <a:solidFill>
            <a:schemeClr val="tx2"/>
          </a:solidFill>
          <a:effectLst>
            <a:outerShdw blurRad="38100" dist="38100" dir="2700000" algn="tl">
              <a:srgbClr val="FFFFFF"/>
            </a:outerShdw>
          </a:effectLst>
          <a:latin typeface="Arial Black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32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8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4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accent2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Font typeface="Wingdings" pitchFamily="2" charset="2"/>
        <a:buChar char="§"/>
        <a:defRPr sz="2000">
          <a:solidFill>
            <a:schemeClr val="tx1"/>
          </a:solidFill>
          <a:effectLst>
            <a:outerShdw blurRad="38100" dist="38100" dir="2700000" algn="tl">
              <a:srgbClr val="FFFFFF"/>
            </a:outerShdw>
          </a:effectLst>
          <a:latin typeface="+mn-lt"/>
        </a:defRPr>
      </a:lvl9pPr>
    </p:bodyStyle>
    <p:otherStyle>
      <a:defPPr>
        <a:defRPr lang="uk-UA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2.jpe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3.jpe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image" Target="../media/image6.jpe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jpe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jpe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jpe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11.jpe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09600" y="2752725"/>
            <a:ext cx="7772400" cy="1695450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dirty="0" smtClean="0"/>
              <a:t>Призма </a:t>
            </a:r>
            <a:r>
              <a:rPr lang="ru-RU" dirty="0" err="1" smtClean="0"/>
              <a:t>навколо</a:t>
            </a:r>
            <a:r>
              <a:rPr lang="ru-RU" dirty="0" smtClean="0"/>
              <a:t/>
            </a:r>
            <a:br>
              <a:rPr lang="ru-RU" dirty="0" smtClean="0"/>
            </a:br>
            <a:r>
              <a:rPr lang="ru-RU" dirty="0" smtClean="0"/>
              <a:t>нас</a:t>
            </a:r>
            <a:endParaRPr lang="ru-RU" dirty="0"/>
          </a:p>
        </p:txBody>
      </p:sp>
      <p:pic>
        <p:nvPicPr>
          <p:cNvPr id="13314" name="Picture 6" descr="Фото1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438400" y="0"/>
            <a:ext cx="4314825" cy="2743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5" name="Picture 7" descr="Новостройки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91200" y="4587875"/>
            <a:ext cx="3273425" cy="2108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heel spokes="3"/>
  </p:transition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1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152400" y="0"/>
            <a:ext cx="4114800" cy="1828800"/>
          </a:xfrm>
        </p:spPr>
        <p:txBody>
          <a:bodyPr/>
          <a:lstStyle/>
          <a:p>
            <a:pPr eaLnBrk="1" hangingPunct="1"/>
            <a:r>
              <a:rPr lang="ru-RU" smtClean="0">
                <a:latin typeface="Arial" charset="0"/>
              </a:rPr>
              <a:t>Нікольський собор</a:t>
            </a:r>
          </a:p>
        </p:txBody>
      </p:sp>
      <p:sp>
        <p:nvSpPr>
          <p:cNvPr id="17411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-152400" y="2362200"/>
            <a:ext cx="4267200" cy="449580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ru-RU" smtClean="0"/>
              <a:t>Нижні яруси представляють собою паралелепіпеди, а верхній ярус - багатогранник.	</a:t>
            </a:r>
          </a:p>
        </p:txBody>
      </p:sp>
      <p:pic>
        <p:nvPicPr>
          <p:cNvPr id="22531" name="Picture 4" descr="Никольский2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100513" y="1295400"/>
            <a:ext cx="5043487" cy="556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heel spokes="3"/>
  </p:transition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533400" y="0"/>
            <a:ext cx="2590800" cy="3352800"/>
          </a:xfrm>
        </p:spPr>
        <p:txBody>
          <a:bodyPr/>
          <a:lstStyle/>
          <a:p>
            <a:pPr eaLnBrk="1" hangingPunct="1"/>
            <a:r>
              <a:rPr lang="ru-RU" smtClean="0">
                <a:latin typeface="Arial" charset="0"/>
              </a:rPr>
              <a:t>Унікс, КГУ</a:t>
            </a:r>
          </a:p>
        </p:txBody>
      </p:sp>
      <p:sp>
        <p:nvSpPr>
          <p:cNvPr id="18435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0" y="5181600"/>
            <a:ext cx="9144000" cy="167640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ru-RU" dirty="0" err="1" smtClean="0"/>
              <a:t>Довгу</a:t>
            </a:r>
            <a:r>
              <a:rPr lang="ru-RU" dirty="0" smtClean="0"/>
              <a:t> </a:t>
            </a:r>
            <a:r>
              <a:rPr lang="ru-RU" dirty="0" err="1" smtClean="0"/>
              <a:t>будівлю</a:t>
            </a:r>
            <a:r>
              <a:rPr lang="ru-RU" dirty="0" smtClean="0"/>
              <a:t> </a:t>
            </a:r>
            <a:r>
              <a:rPr lang="ru-RU" dirty="0" err="1" smtClean="0"/>
              <a:t>утворено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ряду </a:t>
            </a:r>
            <a:r>
              <a:rPr lang="ru-RU" dirty="0" err="1" smtClean="0"/>
              <a:t>паралелепіпедів</a:t>
            </a:r>
            <a:r>
              <a:rPr lang="ru-RU" dirty="0" smtClean="0"/>
              <a:t>, </a:t>
            </a:r>
            <a:r>
              <a:rPr lang="ru-RU" dirty="0" err="1" smtClean="0"/>
              <a:t>виставлених</a:t>
            </a:r>
            <a:r>
              <a:rPr lang="ru-RU" dirty="0" smtClean="0"/>
              <a:t> кутами.	</a:t>
            </a:r>
          </a:p>
        </p:txBody>
      </p:sp>
      <p:pic>
        <p:nvPicPr>
          <p:cNvPr id="23555" name="Picture 4" descr="Уникс2"/>
          <p:cNvPicPr>
            <a:picLocks noChangeAspect="1" noChangeArrowheads="1"/>
          </p:cNvPicPr>
          <p:nvPr/>
        </p:nvPicPr>
        <p:blipFill>
          <a:blip r:embed="rId2" cstate="print"/>
          <a:srcRect r="-150"/>
          <a:stretch>
            <a:fillRect/>
          </a:stretch>
        </p:blipFill>
        <p:spPr bwMode="auto">
          <a:xfrm>
            <a:off x="3429000" y="0"/>
            <a:ext cx="5715000" cy="50990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heel spokes="3"/>
  </p:transition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457200" y="381000"/>
            <a:ext cx="3733800" cy="1981200"/>
          </a:xfrm>
        </p:spPr>
        <p:txBody>
          <a:bodyPr/>
          <a:lstStyle/>
          <a:p>
            <a:pPr eaLnBrk="1" hangingPunct="1"/>
            <a:r>
              <a:rPr lang="ru-RU" sz="4000" smtClean="0">
                <a:latin typeface="Arial" charset="0"/>
              </a:rPr>
              <a:t>Спаська вежа Кремля</a:t>
            </a:r>
          </a:p>
        </p:txBody>
      </p:sp>
      <p:sp>
        <p:nvSpPr>
          <p:cNvPr id="19459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0" y="2590800"/>
            <a:ext cx="3810000" cy="426720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ru-RU" dirty="0" smtClean="0"/>
              <a:t>	</a:t>
            </a:r>
            <a:r>
              <a:rPr lang="ru-RU" dirty="0" err="1" smtClean="0"/>
              <a:t>Чотири</a:t>
            </a:r>
            <a:r>
              <a:rPr lang="ru-RU" dirty="0" smtClean="0"/>
              <a:t> </a:t>
            </a:r>
            <a:r>
              <a:rPr lang="ru-RU" dirty="0" err="1" smtClean="0"/>
              <a:t>яруси</a:t>
            </a:r>
            <a:r>
              <a:rPr lang="ru-RU" dirty="0" smtClean="0"/>
              <a:t> </a:t>
            </a:r>
            <a:r>
              <a:rPr lang="ru-RU" dirty="0" err="1" smtClean="0"/>
              <a:t>вежі</a:t>
            </a:r>
            <a:r>
              <a:rPr lang="ru-RU" dirty="0" smtClean="0"/>
              <a:t> </a:t>
            </a:r>
            <a:r>
              <a:rPr lang="ru-RU" dirty="0" err="1" smtClean="0"/>
              <a:t>являють</a:t>
            </a:r>
            <a:r>
              <a:rPr lang="ru-RU" dirty="0" smtClean="0"/>
              <a:t> собою куб, многогранники </a:t>
            </a:r>
            <a:r>
              <a:rPr lang="ru-RU" dirty="0" err="1" smtClean="0"/>
              <a:t>і</a:t>
            </a:r>
            <a:r>
              <a:rPr lang="ru-RU" dirty="0" smtClean="0"/>
              <a:t> </a:t>
            </a:r>
            <a:r>
              <a:rPr lang="ru-RU" dirty="0" err="1" smtClean="0"/>
              <a:t>піраміду</a:t>
            </a:r>
            <a:r>
              <a:rPr lang="ru-RU" dirty="0" smtClean="0"/>
              <a:t>.</a:t>
            </a:r>
          </a:p>
        </p:txBody>
      </p:sp>
      <p:pic>
        <p:nvPicPr>
          <p:cNvPr id="24579" name="Picture 4" descr="Спасская башня3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3948113" y="0"/>
            <a:ext cx="5195887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heel spokes="3"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81000" y="0"/>
            <a:ext cx="5029200" cy="1295400"/>
          </a:xfrm>
        </p:spPr>
        <p:txBody>
          <a:bodyPr/>
          <a:lstStyle/>
          <a:p>
            <a:pPr eaLnBrk="1" hangingPunct="1">
              <a:defRPr/>
            </a:pPr>
            <a:r>
              <a:rPr lang="ru-RU" sz="3600" smtClean="0"/>
              <a:t>Александр</a:t>
            </a:r>
            <a:r>
              <a:rPr lang="uk-UA" sz="3600" smtClean="0"/>
              <a:t>і</a:t>
            </a:r>
            <a:r>
              <a:rPr lang="ru-RU" sz="3600" smtClean="0"/>
              <a:t>йский маяк</a:t>
            </a:r>
            <a:endParaRPr lang="ru-RU" sz="3600" dirty="0"/>
          </a:p>
        </p:txBody>
      </p:sp>
      <p:sp>
        <p:nvSpPr>
          <p:cNvPr id="8195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0" y="1295400"/>
            <a:ext cx="5486400" cy="5562600"/>
          </a:xfrm>
        </p:spPr>
        <p:txBody>
          <a:bodyPr/>
          <a:lstStyle/>
          <a:p>
            <a:pPr algn="just"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2400" dirty="0" smtClean="0"/>
              <a:t>	В 285 </a:t>
            </a:r>
            <a:r>
              <a:rPr lang="ru-RU" sz="2400" dirty="0" err="1" smtClean="0"/>
              <a:t>році</a:t>
            </a:r>
            <a:r>
              <a:rPr lang="ru-RU" sz="2400" dirty="0" smtClean="0"/>
              <a:t> до н.е.на </a:t>
            </a:r>
            <a:r>
              <a:rPr lang="ru-RU" sz="2400" dirty="0" err="1" smtClean="0"/>
              <a:t>острові</a:t>
            </a:r>
            <a:r>
              <a:rPr lang="ru-RU" sz="2400" dirty="0" smtClean="0"/>
              <a:t> </a:t>
            </a:r>
            <a:r>
              <a:rPr lang="ru-RU" sz="2400" dirty="0" err="1" smtClean="0"/>
              <a:t>Фарос</a:t>
            </a:r>
            <a:r>
              <a:rPr lang="ru-RU" sz="2400" dirty="0" smtClean="0"/>
              <a:t> </a:t>
            </a:r>
            <a:r>
              <a:rPr lang="ru-RU" sz="2400" dirty="0" err="1" smtClean="0"/>
              <a:t>архітектор</a:t>
            </a:r>
            <a:r>
              <a:rPr lang="ru-RU" sz="2400" dirty="0" smtClean="0"/>
              <a:t> </a:t>
            </a:r>
            <a:r>
              <a:rPr lang="ru-RU" sz="2400" dirty="0" err="1" smtClean="0"/>
              <a:t>Сострат</a:t>
            </a:r>
            <a:r>
              <a:rPr lang="ru-RU" sz="2400" dirty="0" smtClean="0"/>
              <a:t> </a:t>
            </a:r>
            <a:r>
              <a:rPr lang="ru-RU" sz="2400" dirty="0" err="1" smtClean="0"/>
              <a:t>Кнідський</a:t>
            </a:r>
            <a:r>
              <a:rPr lang="ru-RU" sz="2400" dirty="0" smtClean="0"/>
              <a:t> </a:t>
            </a:r>
            <a:r>
              <a:rPr lang="ru-RU" sz="2400" dirty="0" err="1" smtClean="0"/>
              <a:t>розпочав</a:t>
            </a:r>
            <a:r>
              <a:rPr lang="ru-RU" sz="2400" dirty="0" smtClean="0"/>
              <a:t> </a:t>
            </a:r>
            <a:r>
              <a:rPr lang="ru-RU" sz="2400" dirty="0" err="1" smtClean="0"/>
              <a:t>будівництво</a:t>
            </a:r>
            <a:r>
              <a:rPr lang="ru-RU" sz="2400" dirty="0" smtClean="0"/>
              <a:t> маяка. Маяк </a:t>
            </a:r>
            <a:r>
              <a:rPr lang="ru-RU" sz="2400" dirty="0" err="1" smtClean="0"/>
              <a:t>будувався</a:t>
            </a:r>
            <a:r>
              <a:rPr lang="ru-RU" sz="2400" dirty="0" smtClean="0"/>
              <a:t> 5 </a:t>
            </a:r>
            <a:r>
              <a:rPr lang="ru-RU" sz="2400" dirty="0" err="1" smtClean="0"/>
              <a:t>років</a:t>
            </a:r>
            <a:r>
              <a:rPr lang="ru-RU" sz="2400" dirty="0" smtClean="0"/>
              <a:t>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вийшов</a:t>
            </a:r>
            <a:r>
              <a:rPr lang="ru-RU" sz="2400" dirty="0" smtClean="0"/>
              <a:t> у </a:t>
            </a:r>
            <a:r>
              <a:rPr lang="ru-RU" sz="2400" dirty="0" err="1" smtClean="0"/>
              <a:t>вигляді</a:t>
            </a:r>
            <a:r>
              <a:rPr lang="ru-RU" sz="2400" dirty="0" smtClean="0"/>
              <a:t> </a:t>
            </a:r>
            <a:r>
              <a:rPr lang="ru-RU" sz="2400" dirty="0" err="1" smtClean="0"/>
              <a:t>трьохповерхової</a:t>
            </a:r>
            <a:r>
              <a:rPr lang="ru-RU" sz="2400" dirty="0" smtClean="0"/>
              <a:t> </a:t>
            </a:r>
            <a:r>
              <a:rPr lang="ru-RU" sz="2400" dirty="0" err="1" smtClean="0"/>
              <a:t>башні</a:t>
            </a:r>
            <a:r>
              <a:rPr lang="ru-RU" sz="2400" dirty="0" smtClean="0"/>
              <a:t> </a:t>
            </a:r>
            <a:r>
              <a:rPr lang="ru-RU" sz="2400" dirty="0" err="1" smtClean="0"/>
              <a:t>висотою</a:t>
            </a:r>
            <a:r>
              <a:rPr lang="ru-RU" sz="2400" dirty="0" smtClean="0"/>
              <a:t> 120 </a:t>
            </a:r>
            <a:r>
              <a:rPr lang="ru-RU" sz="2400" dirty="0" err="1" smtClean="0"/>
              <a:t>метрів</a:t>
            </a:r>
            <a:r>
              <a:rPr lang="ru-RU" sz="2400" dirty="0" smtClean="0"/>
              <a:t>. В </a:t>
            </a:r>
            <a:r>
              <a:rPr lang="ru-RU" sz="2400" dirty="0" err="1" smtClean="0"/>
              <a:t>основі</a:t>
            </a:r>
            <a:r>
              <a:rPr lang="ru-RU" sz="2400" dirty="0" smtClean="0"/>
              <a:t> </a:t>
            </a:r>
            <a:r>
              <a:rPr lang="ru-RU" sz="2400" dirty="0" err="1" smtClean="0"/>
              <a:t>він</a:t>
            </a:r>
            <a:r>
              <a:rPr lang="ru-RU" sz="2400" dirty="0" smtClean="0"/>
              <a:t> </a:t>
            </a:r>
            <a:r>
              <a:rPr lang="ru-RU" sz="2400" dirty="0" err="1" smtClean="0"/>
              <a:t>був</a:t>
            </a:r>
            <a:r>
              <a:rPr lang="ru-RU" sz="2400" dirty="0" smtClean="0"/>
              <a:t> </a:t>
            </a:r>
            <a:r>
              <a:rPr lang="ru-RU" sz="2400" b="1" dirty="0" smtClean="0"/>
              <a:t>квадратом</a:t>
            </a:r>
            <a:r>
              <a:rPr lang="ru-RU" sz="2400" dirty="0" smtClean="0"/>
              <a:t> </a:t>
            </a:r>
            <a:r>
              <a:rPr lang="ru-RU" sz="2400" dirty="0" err="1" smtClean="0"/>
              <a:t>із</a:t>
            </a:r>
            <a:r>
              <a:rPr lang="ru-RU" sz="2400" dirty="0" smtClean="0"/>
              <a:t> стороною 30 </a:t>
            </a:r>
            <a:r>
              <a:rPr lang="ru-RU" sz="2400" dirty="0" err="1" smtClean="0"/>
              <a:t>метрів</a:t>
            </a:r>
            <a:r>
              <a:rPr lang="ru-RU" sz="2400" dirty="0" smtClean="0"/>
              <a:t>, перший 60-метровий поверх </a:t>
            </a:r>
            <a:r>
              <a:rPr lang="ru-RU" sz="2400" dirty="0" err="1" smtClean="0"/>
              <a:t>башні</a:t>
            </a:r>
            <a:r>
              <a:rPr lang="ru-RU" sz="2400" dirty="0" smtClean="0"/>
              <a:t> </a:t>
            </a:r>
            <a:r>
              <a:rPr lang="ru-RU" sz="2400" dirty="0" err="1" smtClean="0"/>
              <a:t>був</a:t>
            </a:r>
            <a:r>
              <a:rPr lang="ru-RU" sz="2400" dirty="0" smtClean="0"/>
              <a:t> </a:t>
            </a:r>
            <a:r>
              <a:rPr lang="ru-RU" sz="2400" dirty="0" err="1" smtClean="0"/>
              <a:t>складений</a:t>
            </a:r>
            <a:r>
              <a:rPr lang="ru-RU" sz="2400" dirty="0" smtClean="0"/>
              <a:t> </a:t>
            </a:r>
            <a:r>
              <a:rPr lang="ru-RU" sz="2400" dirty="0" err="1" smtClean="0"/>
              <a:t>із</a:t>
            </a:r>
            <a:r>
              <a:rPr lang="ru-RU" sz="2400" dirty="0" smtClean="0"/>
              <a:t> кам</a:t>
            </a:r>
            <a:r>
              <a:rPr lang="en-US" sz="2400" dirty="0" smtClean="0"/>
              <a:t>‘</a:t>
            </a:r>
            <a:r>
              <a:rPr lang="uk-UA" sz="2400" dirty="0" err="1" smtClean="0"/>
              <a:t>яни</a:t>
            </a:r>
            <a:r>
              <a:rPr lang="ru-RU" sz="2400" dirty="0" err="1" smtClean="0"/>
              <a:t>х</a:t>
            </a:r>
            <a:r>
              <a:rPr lang="ru-RU" sz="2400" dirty="0" smtClean="0"/>
              <a:t> плит и </a:t>
            </a:r>
            <a:r>
              <a:rPr lang="ru-RU" sz="2400" dirty="0" err="1" smtClean="0"/>
              <a:t>підтримував</a:t>
            </a:r>
            <a:r>
              <a:rPr lang="ru-RU" sz="2400" dirty="0" smtClean="0"/>
              <a:t> 40-метрову </a:t>
            </a:r>
            <a:r>
              <a:rPr lang="ru-RU" sz="2400" b="1" dirty="0" err="1" smtClean="0"/>
              <a:t>восьмигранну</a:t>
            </a:r>
            <a:r>
              <a:rPr lang="ru-RU" sz="2400" dirty="0" smtClean="0"/>
              <a:t> башню, </a:t>
            </a:r>
            <a:r>
              <a:rPr lang="ru-RU" sz="2400" dirty="0" err="1" smtClean="0"/>
              <a:t>облицьовану</a:t>
            </a:r>
            <a:r>
              <a:rPr lang="ru-RU" sz="2400" dirty="0" smtClean="0"/>
              <a:t> </a:t>
            </a:r>
            <a:r>
              <a:rPr lang="ru-RU" sz="2400" dirty="0" err="1" smtClean="0"/>
              <a:t>білим</a:t>
            </a:r>
            <a:r>
              <a:rPr lang="ru-RU" sz="2400" dirty="0" smtClean="0"/>
              <a:t> </a:t>
            </a:r>
            <a:r>
              <a:rPr lang="ru-RU" sz="2400" dirty="0" err="1" smtClean="0"/>
              <a:t>мармуром</a:t>
            </a:r>
            <a:r>
              <a:rPr lang="ru-RU" sz="2400" dirty="0" smtClean="0"/>
              <a:t>. На </a:t>
            </a:r>
            <a:r>
              <a:rPr lang="ru-RU" sz="2400" dirty="0" err="1" smtClean="0"/>
              <a:t>третьому</a:t>
            </a:r>
            <a:r>
              <a:rPr lang="ru-RU" sz="2400" dirty="0" smtClean="0"/>
              <a:t> </a:t>
            </a:r>
            <a:r>
              <a:rPr lang="ru-RU" sz="2400" dirty="0" err="1" smtClean="0"/>
              <a:t>поверсі</a:t>
            </a:r>
            <a:r>
              <a:rPr lang="ru-RU" sz="2400" dirty="0" smtClean="0"/>
              <a:t>, в </a:t>
            </a:r>
            <a:r>
              <a:rPr lang="ru-RU" sz="2400" b="1" dirty="0" err="1" smtClean="0"/>
              <a:t>круглій</a:t>
            </a:r>
            <a:r>
              <a:rPr lang="ru-RU" sz="2400" dirty="0" smtClean="0"/>
              <a:t>, </a:t>
            </a:r>
            <a:r>
              <a:rPr lang="ru-RU" sz="2400" dirty="0" err="1" smtClean="0"/>
              <a:t>обнесеній</a:t>
            </a:r>
            <a:r>
              <a:rPr lang="ru-RU" sz="2400" dirty="0" smtClean="0"/>
              <a:t> колонами </a:t>
            </a:r>
            <a:r>
              <a:rPr lang="ru-RU" sz="2400" dirty="0" err="1" smtClean="0"/>
              <a:t>вежі</a:t>
            </a:r>
            <a:r>
              <a:rPr lang="ru-RU" sz="2400" dirty="0" smtClean="0"/>
              <a:t>, </a:t>
            </a:r>
            <a:r>
              <a:rPr lang="ru-RU" sz="2400" dirty="0" err="1" smtClean="0"/>
              <a:t>вічно</a:t>
            </a:r>
            <a:r>
              <a:rPr lang="ru-RU" sz="2400" dirty="0" smtClean="0"/>
              <a:t> </a:t>
            </a:r>
            <a:r>
              <a:rPr lang="ru-RU" sz="2400" dirty="0" err="1" smtClean="0"/>
              <a:t>горіло</a:t>
            </a:r>
            <a:r>
              <a:rPr lang="ru-RU" sz="2400" dirty="0" smtClean="0"/>
              <a:t> </a:t>
            </a:r>
            <a:r>
              <a:rPr lang="ru-RU" sz="2400" dirty="0" err="1" smtClean="0"/>
              <a:t>величезне</a:t>
            </a:r>
            <a:r>
              <a:rPr lang="ru-RU" sz="2400" dirty="0" smtClean="0"/>
              <a:t> </a:t>
            </a:r>
            <a:r>
              <a:rPr lang="ru-RU" sz="2400" dirty="0" err="1" smtClean="0"/>
              <a:t>багаття</a:t>
            </a:r>
            <a:r>
              <a:rPr lang="ru-RU" sz="2400" dirty="0" smtClean="0"/>
              <a:t>. </a:t>
            </a:r>
            <a:endParaRPr lang="ru-RU" sz="2400" dirty="0"/>
          </a:p>
        </p:txBody>
      </p:sp>
      <p:pic>
        <p:nvPicPr>
          <p:cNvPr id="14339" name="Picture 4" descr="александрийский маяк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562600" y="0"/>
            <a:ext cx="3581400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heel spokes="3"/>
  </p:transition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04800" y="0"/>
            <a:ext cx="8382000" cy="1127125"/>
          </a:xfrm>
        </p:spPr>
        <p:txBody>
          <a:bodyPr/>
          <a:lstStyle/>
          <a:p>
            <a:pPr algn="ctr" eaLnBrk="1" hangingPunct="1">
              <a:defRPr/>
            </a:pPr>
            <a:r>
              <a:rPr lang="ru-RU" sz="4000" dirty="0" err="1" smtClean="0"/>
              <a:t>Висячі</a:t>
            </a:r>
            <a:r>
              <a:rPr lang="ru-RU" sz="4000" dirty="0" smtClean="0"/>
              <a:t> сади</a:t>
            </a:r>
            <a:endParaRPr lang="ru-RU" sz="4000" dirty="0"/>
          </a:p>
        </p:txBody>
      </p:sp>
      <p:pic>
        <p:nvPicPr>
          <p:cNvPr id="15362" name="Picture 4" descr="висячие сады Семирамиды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2971800" y="927100"/>
            <a:ext cx="6172200" cy="59309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9222" name="Rectangle 6"/>
          <p:cNvSpPr>
            <a:spLocks noGrp="1" noRot="1" noChangeArrowheads="1"/>
          </p:cNvSpPr>
          <p:nvPr>
            <p:ph type="body" idx="1"/>
          </p:nvPr>
        </p:nvSpPr>
        <p:spPr>
          <a:xfrm>
            <a:off x="0" y="914400"/>
            <a:ext cx="3048000" cy="46482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400" dirty="0"/>
              <a:t>	</a:t>
            </a:r>
            <a:r>
              <a:rPr lang="ru-RU" sz="1600" b="1" dirty="0" err="1" smtClean="0"/>
              <a:t>Знамениті</a:t>
            </a:r>
            <a:r>
              <a:rPr lang="ru-RU" sz="1600" b="1" dirty="0" smtClean="0"/>
              <a:t> «</a:t>
            </a:r>
            <a:r>
              <a:rPr lang="ru-RU" sz="1600" b="1" dirty="0" err="1" smtClean="0"/>
              <a:t>висячі</a:t>
            </a:r>
            <a:r>
              <a:rPr lang="ru-RU" sz="1600" b="1" dirty="0" smtClean="0"/>
              <a:t> сади» У </a:t>
            </a:r>
            <a:r>
              <a:rPr lang="ru-RU" sz="1600" b="1" dirty="0" err="1" smtClean="0"/>
              <a:t>Вавилоні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вважали</a:t>
            </a:r>
            <a:r>
              <a:rPr lang="ru-RU" sz="1600" b="1" dirty="0" smtClean="0"/>
              <a:t> другим чудом </a:t>
            </a:r>
            <a:r>
              <a:rPr lang="ru-RU" sz="1600" b="1" dirty="0" err="1" smtClean="0"/>
              <a:t>світу</a:t>
            </a:r>
            <a:r>
              <a:rPr lang="ru-RU" sz="1600" b="1" dirty="0" smtClean="0"/>
              <a:t>. За легендою </a:t>
            </a:r>
            <a:r>
              <a:rPr lang="ru-RU" sz="1600" b="1" dirty="0" err="1" smtClean="0"/>
              <a:t>їх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побудували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близько</a:t>
            </a:r>
            <a:r>
              <a:rPr lang="ru-RU" sz="1600" b="1" dirty="0" smtClean="0"/>
              <a:t> 600 р. До н.е. </a:t>
            </a:r>
            <a:r>
              <a:rPr lang="ru-RU" sz="1600" b="1" dirty="0" err="1" smtClean="0"/>
              <a:t>Це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був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подарунок</a:t>
            </a:r>
            <a:r>
              <a:rPr lang="ru-RU" sz="1600" b="1" dirty="0" smtClean="0"/>
              <a:t> Навуходоносора </a:t>
            </a:r>
            <a:r>
              <a:rPr lang="ru-RU" sz="1600" b="1" dirty="0" err="1" smtClean="0"/>
              <a:t>цариці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Амітіс</a:t>
            </a:r>
            <a:r>
              <a:rPr lang="ru-RU" sz="1600" b="1" dirty="0" smtClean="0"/>
              <a:t>, яка тужила в </a:t>
            </a:r>
            <a:r>
              <a:rPr lang="ru-RU" sz="1600" b="1" dirty="0" err="1" smtClean="0"/>
              <a:t>пустелі</a:t>
            </a:r>
            <a:r>
              <a:rPr lang="ru-RU" sz="1600" b="1" dirty="0" smtClean="0"/>
              <a:t>, </a:t>
            </a:r>
            <a:r>
              <a:rPr lang="ru-RU" sz="1600" b="1" dirty="0" err="1" smtClean="0"/>
              <a:t>що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оточувала</a:t>
            </a:r>
            <a:r>
              <a:rPr lang="ru-RU" sz="1600" b="1" dirty="0" smtClean="0"/>
              <a:t> Вавилон. Сади </a:t>
            </a:r>
            <a:r>
              <a:rPr lang="ru-RU" sz="1600" b="1" dirty="0" err="1" smtClean="0"/>
              <a:t>нагадували</a:t>
            </a:r>
            <a:r>
              <a:rPr lang="ru-RU" sz="1600" b="1" dirty="0" smtClean="0"/>
              <a:t> </a:t>
            </a:r>
            <a:r>
              <a:rPr lang="ru-RU" sz="1600" b="1" dirty="0" err="1" smtClean="0"/>
              <a:t>їй</a:t>
            </a:r>
            <a:r>
              <a:rPr lang="ru-RU" sz="1600" b="1" dirty="0" smtClean="0"/>
              <a:t> гори, в </a:t>
            </a:r>
            <a:r>
              <a:rPr lang="ru-RU" sz="1600" b="1" dirty="0" err="1" smtClean="0"/>
              <a:t>яких</a:t>
            </a:r>
            <a:r>
              <a:rPr lang="ru-RU" sz="1600" b="1" dirty="0" smtClean="0"/>
              <a:t> вона </a:t>
            </a:r>
            <a:r>
              <a:rPr lang="ru-RU" sz="1600" b="1" dirty="0" err="1" smtClean="0"/>
              <a:t>народилася</a:t>
            </a:r>
            <a:r>
              <a:rPr lang="ru-RU" sz="1600" b="1" dirty="0" smtClean="0"/>
              <a:t>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600" b="1" dirty="0" smtClean="0">
                <a:effectLst/>
              </a:rPr>
              <a:t>      </a:t>
            </a:r>
            <a:r>
              <a:rPr lang="ru-RU" sz="1600" b="1" dirty="0" err="1" smtClean="0">
                <a:effectLst/>
              </a:rPr>
              <a:t>Яруси</a:t>
            </a:r>
            <a:r>
              <a:rPr lang="ru-RU" sz="1600" b="1" dirty="0" smtClean="0">
                <a:effectLst/>
              </a:rPr>
              <a:t> </a:t>
            </a:r>
            <a:r>
              <a:rPr lang="ru-RU" sz="1600" b="1" dirty="0" err="1" smtClean="0">
                <a:effectLst/>
              </a:rPr>
              <a:t>величної</a:t>
            </a:r>
            <a:r>
              <a:rPr lang="ru-RU" sz="1600" b="1" dirty="0" smtClean="0">
                <a:effectLst/>
              </a:rPr>
              <a:t> </a:t>
            </a:r>
            <a:r>
              <a:rPr lang="ru-RU" sz="1600" b="1" dirty="0" err="1" smtClean="0">
                <a:effectLst/>
              </a:rPr>
              <a:t>споруди</a:t>
            </a:r>
            <a:r>
              <a:rPr lang="ru-RU" sz="1600" b="1" dirty="0" smtClean="0">
                <a:effectLst/>
              </a:rPr>
              <a:t> </a:t>
            </a:r>
            <a:r>
              <a:rPr lang="ru-RU" sz="1600" b="1" dirty="0" err="1" smtClean="0">
                <a:effectLst/>
              </a:rPr>
              <a:t>мали</a:t>
            </a:r>
            <a:r>
              <a:rPr lang="ru-RU" sz="1600" b="1" dirty="0" smtClean="0">
                <a:effectLst/>
              </a:rPr>
              <a:t> форму призм,  </a:t>
            </a:r>
            <a:r>
              <a:rPr lang="ru-RU" sz="1600" b="1" dirty="0" err="1" smtClean="0">
                <a:effectLst/>
              </a:rPr>
              <a:t>покладених</a:t>
            </a:r>
            <a:r>
              <a:rPr lang="ru-RU" sz="1600" b="1" dirty="0" smtClean="0">
                <a:effectLst/>
              </a:rPr>
              <a:t> одна на одну.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ru-RU" sz="1600" b="1" dirty="0" smtClean="0">
              <a:effectLst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600" b="1" dirty="0" smtClean="0">
                <a:effectLst/>
              </a:rPr>
              <a:t>Пять </a:t>
            </a:r>
            <a:r>
              <a:rPr lang="ru-RU" sz="1600" b="1" dirty="0" err="1" smtClean="0">
                <a:effectLst/>
              </a:rPr>
              <a:t>поверхів</a:t>
            </a:r>
            <a:r>
              <a:rPr lang="ru-RU" sz="1600" b="1" dirty="0" smtClean="0">
                <a:effectLst/>
              </a:rPr>
              <a:t> </a:t>
            </a:r>
            <a:r>
              <a:rPr lang="ru-RU" sz="1600" b="1" dirty="0" err="1" smtClean="0">
                <a:effectLst/>
              </a:rPr>
              <a:t>терас</a:t>
            </a:r>
            <a:endParaRPr lang="ru-RU" sz="1600" b="1" dirty="0" smtClean="0">
              <a:effectLst/>
            </a:endParaRP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600" b="1" dirty="0" err="1" smtClean="0">
                <a:effectLst/>
              </a:rPr>
              <a:t>піднімалися</a:t>
            </a:r>
            <a:r>
              <a:rPr lang="ru-RU" sz="1600" b="1" dirty="0" smtClean="0">
                <a:effectLst/>
              </a:rPr>
              <a:t> над </a:t>
            </a:r>
            <a:r>
              <a:rPr lang="ru-RU" sz="1600" b="1" dirty="0" err="1" smtClean="0">
                <a:effectLst/>
              </a:rPr>
              <a:t>пустелею</a:t>
            </a:r>
            <a:r>
              <a:rPr lang="ru-RU" sz="1600" b="1" dirty="0" smtClean="0">
                <a:effectLst/>
              </a:rPr>
              <a:t>,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r>
              <a:rPr lang="ru-RU" sz="1600" b="1" dirty="0" err="1" smtClean="0">
                <a:effectLst/>
              </a:rPr>
              <a:t>Досягаючи</a:t>
            </a:r>
            <a:r>
              <a:rPr lang="ru-RU" sz="1600" b="1" dirty="0" smtClean="0">
                <a:effectLst/>
              </a:rPr>
              <a:t> </a:t>
            </a:r>
            <a:r>
              <a:rPr lang="ru-RU" sz="1600" b="1" dirty="0" err="1" smtClean="0">
                <a:effectLst/>
              </a:rPr>
              <a:t>вистоти</a:t>
            </a:r>
            <a:r>
              <a:rPr lang="ru-RU" sz="1600" b="1" dirty="0" smtClean="0">
                <a:effectLst/>
              </a:rPr>
              <a:t> 25 м.</a:t>
            </a:r>
          </a:p>
          <a:p>
            <a:pPr eaLnBrk="1" hangingPunct="1">
              <a:lnSpc>
                <a:spcPct val="80000"/>
              </a:lnSpc>
              <a:buFont typeface="Wingdings" pitchFamily="2" charset="2"/>
              <a:buNone/>
              <a:defRPr/>
            </a:pPr>
            <a:endParaRPr lang="ru-RU" sz="2000" b="1" dirty="0">
              <a:effectLst/>
            </a:endParaRPr>
          </a:p>
        </p:txBody>
      </p:sp>
    </p:spTree>
  </p:cSld>
  <p:clrMapOvr>
    <a:masterClrMapping/>
  </p:clrMapOvr>
  <p:transition spd="med">
    <p:wheel spokes="3"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228600" y="0"/>
            <a:ext cx="8229600" cy="1066800"/>
          </a:xfrm>
        </p:spPr>
        <p:txBody>
          <a:bodyPr/>
          <a:lstStyle/>
          <a:p>
            <a:pPr eaLnBrk="1" hangingPunct="1">
              <a:defRPr/>
            </a:pPr>
            <a:r>
              <a:rPr lang="ru-RU" sz="4000" dirty="0" err="1" smtClean="0"/>
              <a:t>Гал</a:t>
            </a:r>
            <a:r>
              <a:rPr lang="uk-UA" sz="4000" dirty="0"/>
              <a:t>і</a:t>
            </a:r>
            <a:r>
              <a:rPr lang="ru-RU" sz="4000" dirty="0" err="1" smtClean="0"/>
              <a:t>карнаський</a:t>
            </a:r>
            <a:r>
              <a:rPr lang="ru-RU" sz="4000" dirty="0" smtClean="0"/>
              <a:t> </a:t>
            </a:r>
            <a:r>
              <a:rPr lang="ru-RU" sz="4000" dirty="0"/>
              <a:t>мавзолей</a:t>
            </a:r>
          </a:p>
        </p:txBody>
      </p:sp>
      <p:sp>
        <p:nvSpPr>
          <p:cNvPr id="10243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0" y="914400"/>
            <a:ext cx="4419600" cy="5943600"/>
          </a:xfrm>
        </p:spPr>
        <p:txBody>
          <a:bodyPr/>
          <a:lstStyle/>
          <a:p>
            <a:pPr eaLnBrk="1" hangingPunct="1">
              <a:lnSpc>
                <a:spcPct val="80000"/>
              </a:lnSpc>
              <a:buFont typeface="Wingdings" pitchFamily="2" charset="2"/>
              <a:buNone/>
            </a:pPr>
            <a:r>
              <a:rPr lang="ru-RU" sz="2000" dirty="0" smtClean="0"/>
              <a:t>	</a:t>
            </a:r>
            <a:r>
              <a:rPr lang="ru-RU" sz="2400" dirty="0" err="1" smtClean="0"/>
              <a:t>Кращі</a:t>
            </a:r>
            <a:r>
              <a:rPr lang="ru-RU" sz="2400" dirty="0" smtClean="0"/>
              <a:t> </a:t>
            </a:r>
            <a:r>
              <a:rPr lang="ru-RU" sz="2400" dirty="0" err="1" smtClean="0"/>
              <a:t>архітектори</a:t>
            </a:r>
            <a:r>
              <a:rPr lang="ru-RU" sz="2400" dirty="0" smtClean="0"/>
              <a:t> того часу </a:t>
            </a:r>
            <a:r>
              <a:rPr lang="ru-RU" sz="2400" dirty="0" err="1" smtClean="0"/>
              <a:t>побудували</a:t>
            </a:r>
            <a:r>
              <a:rPr lang="ru-RU" sz="2400" dirty="0" smtClean="0"/>
              <a:t> мавзолей у </a:t>
            </a:r>
            <a:r>
              <a:rPr lang="ru-RU" sz="2400" dirty="0" err="1" smtClean="0"/>
              <a:t>вигляді</a:t>
            </a:r>
            <a:r>
              <a:rPr lang="ru-RU" sz="2400" dirty="0" smtClean="0"/>
              <a:t> </a:t>
            </a:r>
            <a:r>
              <a:rPr lang="ru-RU" sz="2400" dirty="0" err="1" smtClean="0"/>
              <a:t>майже</a:t>
            </a:r>
            <a:r>
              <a:rPr lang="ru-RU" sz="2400" dirty="0" smtClean="0"/>
              <a:t> квадратного </a:t>
            </a:r>
            <a:r>
              <a:rPr lang="ru-RU" sz="2400" dirty="0" err="1" smtClean="0"/>
              <a:t>будинку</a:t>
            </a:r>
            <a:r>
              <a:rPr lang="ru-RU" sz="2400" dirty="0" smtClean="0"/>
              <a:t>, перший поверх </a:t>
            </a:r>
            <a:r>
              <a:rPr lang="ru-RU" sz="2400" dirty="0" err="1" smtClean="0"/>
              <a:t>якого</a:t>
            </a:r>
            <a:r>
              <a:rPr lang="ru-RU" sz="2400" dirty="0" smtClean="0"/>
              <a:t> </a:t>
            </a:r>
            <a:r>
              <a:rPr lang="ru-RU" sz="2400" dirty="0" err="1" smtClean="0"/>
              <a:t>був</a:t>
            </a:r>
            <a:r>
              <a:rPr lang="ru-RU" sz="2400" dirty="0" smtClean="0"/>
              <a:t> </a:t>
            </a:r>
            <a:r>
              <a:rPr lang="ru-RU" sz="2400" dirty="0" err="1" smtClean="0"/>
              <a:t>власне</a:t>
            </a:r>
            <a:r>
              <a:rPr lang="ru-RU" sz="2400" dirty="0" smtClean="0"/>
              <a:t> </a:t>
            </a:r>
            <a:r>
              <a:rPr lang="ru-RU" sz="2400" dirty="0" err="1" smtClean="0"/>
              <a:t>усипальницею</a:t>
            </a:r>
            <a:r>
              <a:rPr lang="ru-RU" sz="2400" dirty="0" smtClean="0"/>
              <a:t>. </a:t>
            </a:r>
            <a:r>
              <a:rPr lang="ru-RU" sz="2400" dirty="0" err="1" smtClean="0"/>
              <a:t>Зовні</a:t>
            </a:r>
            <a:r>
              <a:rPr lang="ru-RU" sz="2400" dirty="0" smtClean="0"/>
              <a:t> </a:t>
            </a:r>
            <a:r>
              <a:rPr lang="ru-RU" sz="2400" dirty="0" err="1" smtClean="0"/>
              <a:t>ця</a:t>
            </a:r>
            <a:r>
              <a:rPr lang="ru-RU" sz="2400" dirty="0" smtClean="0"/>
              <a:t> </a:t>
            </a:r>
            <a:r>
              <a:rPr lang="ru-RU" sz="2400" dirty="0" err="1" smtClean="0"/>
              <a:t>величезна</a:t>
            </a:r>
            <a:r>
              <a:rPr lang="ru-RU" sz="2400" dirty="0" smtClean="0"/>
              <a:t> </a:t>
            </a:r>
            <a:r>
              <a:rPr lang="ru-RU" sz="2400" dirty="0" err="1" smtClean="0"/>
              <a:t>похоронна</a:t>
            </a:r>
            <a:r>
              <a:rPr lang="ru-RU" sz="2400" dirty="0" smtClean="0"/>
              <a:t> камера, </a:t>
            </a:r>
            <a:r>
              <a:rPr lang="ru-RU" sz="2400" dirty="0" err="1" smtClean="0"/>
              <a:t>площею</a:t>
            </a:r>
            <a:r>
              <a:rPr lang="ru-RU" sz="2400" dirty="0" smtClean="0"/>
              <a:t> 5000 кв. </a:t>
            </a:r>
            <a:r>
              <a:rPr lang="ru-RU" sz="2400" dirty="0" err="1" smtClean="0"/>
              <a:t>метрів</a:t>
            </a:r>
            <a:r>
              <a:rPr lang="ru-RU" sz="2400" dirty="0" smtClean="0"/>
              <a:t>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висотою</a:t>
            </a:r>
            <a:r>
              <a:rPr lang="ru-RU" sz="2400" dirty="0" smtClean="0"/>
              <a:t> </a:t>
            </a:r>
            <a:r>
              <a:rPr lang="ru-RU" sz="2400" dirty="0" err="1" smtClean="0"/>
              <a:t>близько</a:t>
            </a:r>
            <a:r>
              <a:rPr lang="ru-RU" sz="2400" dirty="0" smtClean="0"/>
              <a:t> 20 </a:t>
            </a:r>
            <a:r>
              <a:rPr lang="ru-RU" sz="2400" dirty="0" err="1" smtClean="0"/>
              <a:t>метрів</a:t>
            </a:r>
            <a:r>
              <a:rPr lang="ru-RU" sz="2400" dirty="0" smtClean="0"/>
              <a:t>, </a:t>
            </a:r>
            <a:r>
              <a:rPr lang="ru-RU" sz="2400" dirty="0" err="1" smtClean="0"/>
              <a:t>була</a:t>
            </a:r>
            <a:r>
              <a:rPr lang="ru-RU" sz="2400" dirty="0" smtClean="0"/>
              <a:t> </a:t>
            </a:r>
            <a:r>
              <a:rPr lang="ru-RU" sz="2400" dirty="0" err="1" smtClean="0"/>
              <a:t>обкладена</a:t>
            </a:r>
            <a:r>
              <a:rPr lang="ru-RU" sz="2400" dirty="0" smtClean="0"/>
              <a:t> </a:t>
            </a:r>
            <a:r>
              <a:rPr lang="ru-RU" sz="2400" dirty="0" err="1" smtClean="0"/>
              <a:t>обтесаними</a:t>
            </a:r>
            <a:r>
              <a:rPr lang="ru-RU" sz="2400" dirty="0" smtClean="0"/>
              <a:t> </a:t>
            </a:r>
            <a:r>
              <a:rPr lang="ru-RU" sz="2400" dirty="0" err="1" smtClean="0"/>
              <a:t>і</a:t>
            </a:r>
            <a:r>
              <a:rPr lang="ru-RU" sz="2400" dirty="0" smtClean="0"/>
              <a:t> </a:t>
            </a:r>
            <a:r>
              <a:rPr lang="ru-RU" sz="2400" dirty="0" err="1" smtClean="0"/>
              <a:t>відполіро-ваними</a:t>
            </a:r>
            <a:r>
              <a:rPr lang="ru-RU" sz="2400" dirty="0" smtClean="0"/>
              <a:t> плитами </a:t>
            </a:r>
            <a:r>
              <a:rPr lang="ru-RU" sz="2400" dirty="0" err="1" smtClean="0"/>
              <a:t>білого</a:t>
            </a:r>
            <a:r>
              <a:rPr lang="ru-RU" sz="2400" dirty="0" smtClean="0"/>
              <a:t> </a:t>
            </a:r>
            <a:r>
              <a:rPr lang="ru-RU" sz="2400" dirty="0" err="1" smtClean="0"/>
              <a:t>мармуру</a:t>
            </a:r>
            <a:r>
              <a:rPr lang="ru-RU" sz="2400" dirty="0" smtClean="0"/>
              <a:t>. На другому </a:t>
            </a:r>
            <a:r>
              <a:rPr lang="ru-RU" sz="2400" dirty="0" err="1" smtClean="0"/>
              <a:t>поверсі</a:t>
            </a:r>
            <a:r>
              <a:rPr lang="ru-RU" sz="2400" dirty="0" smtClean="0"/>
              <a:t>, </a:t>
            </a:r>
            <a:r>
              <a:rPr lang="ru-RU" sz="2400" dirty="0" err="1" smtClean="0"/>
              <a:t>оточеному</a:t>
            </a:r>
            <a:r>
              <a:rPr lang="ru-RU" sz="2400" dirty="0" smtClean="0"/>
              <a:t> </a:t>
            </a:r>
            <a:r>
              <a:rPr lang="ru-RU" sz="2400" dirty="0" err="1" smtClean="0"/>
              <a:t>колонадою</a:t>
            </a:r>
            <a:r>
              <a:rPr lang="ru-RU" sz="2400" dirty="0" smtClean="0"/>
              <a:t>, </a:t>
            </a:r>
            <a:r>
              <a:rPr lang="ru-RU" sz="2400" dirty="0" err="1" smtClean="0"/>
              <a:t>зберігалися</a:t>
            </a:r>
            <a:r>
              <a:rPr lang="ru-RU" sz="2400" dirty="0" smtClean="0"/>
              <a:t> </a:t>
            </a:r>
            <a:r>
              <a:rPr lang="ru-RU" sz="2400" dirty="0" err="1" smtClean="0"/>
              <a:t>пожертви</a:t>
            </a:r>
            <a:r>
              <a:rPr lang="ru-RU" sz="2400" dirty="0" smtClean="0"/>
              <a:t>, а </a:t>
            </a:r>
            <a:r>
              <a:rPr lang="ru-RU" sz="2400" dirty="0" err="1" smtClean="0"/>
              <a:t>дахом</a:t>
            </a:r>
            <a:r>
              <a:rPr lang="ru-RU" sz="2400" dirty="0" smtClean="0"/>
              <a:t> мавзолею служила </a:t>
            </a:r>
            <a:r>
              <a:rPr lang="ru-RU" sz="2400" dirty="0" err="1" smtClean="0"/>
              <a:t>піраміда</a:t>
            </a:r>
            <a:r>
              <a:rPr lang="ru-RU" sz="2400" dirty="0" smtClean="0"/>
              <a:t>.</a:t>
            </a:r>
          </a:p>
        </p:txBody>
      </p:sp>
      <p:pic>
        <p:nvPicPr>
          <p:cNvPr id="16387" name="Picture 4" descr="Галикарнасский мавзолей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419600" y="1447800"/>
            <a:ext cx="4724400" cy="5410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heel spokes="3"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290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533400" y="0"/>
            <a:ext cx="5638800" cy="1431925"/>
          </a:xfrm>
        </p:spPr>
        <p:txBody>
          <a:bodyPr/>
          <a:lstStyle/>
          <a:p>
            <a:pPr eaLnBrk="1" hangingPunct="1"/>
            <a:r>
              <a:rPr lang="uk-UA" dirty="0" smtClean="0">
                <a:latin typeface="Arial" charset="0"/>
              </a:rPr>
              <a:t>Є</a:t>
            </a:r>
            <a:r>
              <a:rPr lang="ru-RU" dirty="0" err="1" smtClean="0">
                <a:latin typeface="Arial" charset="0"/>
              </a:rPr>
              <a:t>гипетські</a:t>
            </a:r>
            <a:r>
              <a:rPr lang="ru-RU" dirty="0" smtClean="0">
                <a:latin typeface="Arial" charset="0"/>
              </a:rPr>
              <a:t> </a:t>
            </a:r>
            <a:r>
              <a:rPr lang="ru-RU" dirty="0" err="1" smtClean="0">
                <a:latin typeface="Arial" charset="0"/>
              </a:rPr>
              <a:t>піраміди</a:t>
            </a:r>
            <a:endParaRPr lang="ru-RU" dirty="0" smtClean="0">
              <a:latin typeface="Arial" charset="0"/>
            </a:endParaRPr>
          </a:p>
        </p:txBody>
      </p:sp>
      <p:pic>
        <p:nvPicPr>
          <p:cNvPr id="17410" name="Picture 4" descr="Пирамиды в Гизе"/>
          <p:cNvPicPr>
            <a:picLocks noChangeAspect="1" noChangeArrowheads="1"/>
          </p:cNvPicPr>
          <p:nvPr/>
        </p:nvPicPr>
        <p:blipFill>
          <a:blip r:embed="rId2" cstate="print"/>
          <a:srcRect r="-31" b="-61"/>
          <a:stretch>
            <a:fillRect/>
          </a:stretch>
        </p:blipFill>
        <p:spPr bwMode="auto">
          <a:xfrm>
            <a:off x="3962400" y="2971800"/>
            <a:ext cx="5181600" cy="3886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1" name="Picture 5" descr="пирамиды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791200" y="0"/>
            <a:ext cx="3352800" cy="302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17412" name="Rectangle 6"/>
          <p:cNvSpPr>
            <a:spLocks noChangeArrowheads="1"/>
          </p:cNvSpPr>
          <p:nvPr/>
        </p:nvSpPr>
        <p:spPr bwMode="auto">
          <a:xfrm>
            <a:off x="0" y="1296502"/>
            <a:ext cx="4495800" cy="489364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ctr">
            <a:spAutoFit/>
          </a:bodyPr>
          <a:lstStyle/>
          <a:p>
            <a:r>
              <a:rPr lang="ru-RU" sz="2400" dirty="0"/>
              <a:t>Вони </a:t>
            </a:r>
            <a:r>
              <a:rPr lang="ru-RU" sz="2400" dirty="0" err="1"/>
              <a:t>ніби</a:t>
            </a:r>
            <a:r>
              <a:rPr lang="ru-RU" sz="2400" dirty="0"/>
              <a:t> </a:t>
            </a:r>
            <a:r>
              <a:rPr lang="ru-RU" sz="2400" dirty="0" err="1"/>
              <a:t>виростають</a:t>
            </a:r>
            <a:r>
              <a:rPr lang="ru-RU" sz="2400" dirty="0"/>
              <a:t> </a:t>
            </a:r>
            <a:r>
              <a:rPr lang="ru-RU" sz="2400" dirty="0" err="1"/>
              <a:t>з</a:t>
            </a:r>
            <a:r>
              <a:rPr lang="ru-RU" sz="2400" dirty="0"/>
              <a:t> </a:t>
            </a:r>
            <a:r>
              <a:rPr lang="ru-RU" sz="2400" dirty="0" err="1"/>
              <a:t>пісків</a:t>
            </a:r>
            <a:r>
              <a:rPr lang="ru-RU" sz="2400" dirty="0"/>
              <a:t> </a:t>
            </a:r>
            <a:r>
              <a:rPr lang="ru-RU" sz="2400" dirty="0" err="1"/>
              <a:t>пустелі</a:t>
            </a:r>
            <a:r>
              <a:rPr lang="ru-RU" sz="2400" dirty="0"/>
              <a:t> - </a:t>
            </a:r>
            <a:r>
              <a:rPr lang="ru-RU" sz="2400" dirty="0" err="1"/>
              <a:t>колосальні</a:t>
            </a:r>
            <a:r>
              <a:rPr lang="ru-RU" sz="2400" dirty="0"/>
              <a:t>, </a:t>
            </a:r>
            <a:r>
              <a:rPr lang="ru-RU" sz="2400" dirty="0" err="1" smtClean="0"/>
              <a:t>величні</a:t>
            </a:r>
            <a:r>
              <a:rPr lang="ru-RU" sz="2400" dirty="0"/>
              <a:t>, </a:t>
            </a:r>
            <a:r>
              <a:rPr lang="ru-RU" sz="2400" dirty="0" err="1"/>
              <a:t>що</a:t>
            </a:r>
            <a:r>
              <a:rPr lang="ru-RU" sz="2400" dirty="0"/>
              <a:t> </a:t>
            </a:r>
            <a:r>
              <a:rPr lang="ru-RU" sz="2400" dirty="0" err="1" smtClean="0"/>
              <a:t>приголомшують</a:t>
            </a:r>
            <a:r>
              <a:rPr lang="ru-RU" sz="2400" dirty="0" smtClean="0"/>
              <a:t> </a:t>
            </a:r>
            <a:r>
              <a:rPr lang="ru-RU" sz="2400" dirty="0" err="1" smtClean="0"/>
              <a:t>надзвичайними</a:t>
            </a:r>
            <a:r>
              <a:rPr lang="ru-RU" sz="2400" dirty="0" smtClean="0"/>
              <a:t> </a:t>
            </a:r>
            <a:r>
              <a:rPr lang="ru-RU" sz="2400" dirty="0" err="1"/>
              <a:t>розмірами</a:t>
            </a:r>
            <a:r>
              <a:rPr lang="ru-RU" sz="2400" dirty="0"/>
              <a:t> </a:t>
            </a:r>
            <a:r>
              <a:rPr lang="ru-RU" sz="2400" dirty="0" err="1"/>
              <a:t>й</a:t>
            </a:r>
            <a:r>
              <a:rPr lang="ru-RU" sz="2400" dirty="0"/>
              <a:t> </a:t>
            </a:r>
            <a:r>
              <a:rPr lang="ru-RU" sz="2400" dirty="0" err="1" smtClean="0"/>
              <a:t>суворістю</a:t>
            </a:r>
            <a:r>
              <a:rPr lang="ru-RU" sz="2400" dirty="0" smtClean="0"/>
              <a:t> </a:t>
            </a:r>
            <a:r>
              <a:rPr lang="ru-RU" sz="2400" dirty="0" err="1"/>
              <a:t>обрисів</a:t>
            </a:r>
            <a:r>
              <a:rPr lang="ru-RU" sz="2400" dirty="0"/>
              <a:t>. Стоячи </a:t>
            </a:r>
            <a:r>
              <a:rPr lang="ru-RU" sz="2400" dirty="0" err="1"/>
              <a:t>біля</a:t>
            </a:r>
            <a:r>
              <a:rPr lang="ru-RU" sz="2400" dirty="0"/>
              <a:t> </a:t>
            </a:r>
            <a:r>
              <a:rPr lang="ru-RU" sz="2400" dirty="0" err="1"/>
              <a:t>підніжжя</a:t>
            </a:r>
            <a:r>
              <a:rPr lang="ru-RU" sz="2400" dirty="0"/>
              <a:t> </a:t>
            </a:r>
            <a:r>
              <a:rPr lang="ru-RU" sz="2400" dirty="0" err="1"/>
              <a:t>піраміди</a:t>
            </a:r>
            <a:r>
              <a:rPr lang="ru-RU" sz="2400" dirty="0"/>
              <a:t>, </a:t>
            </a:r>
            <a:r>
              <a:rPr lang="ru-RU" sz="2400" dirty="0" err="1"/>
              <a:t>важко</a:t>
            </a:r>
            <a:r>
              <a:rPr lang="ru-RU" sz="2400" dirty="0"/>
              <a:t> собі </a:t>
            </a:r>
            <a:r>
              <a:rPr lang="ru-RU" sz="2400" dirty="0" err="1"/>
              <a:t>уявити</a:t>
            </a:r>
            <a:r>
              <a:rPr lang="ru-RU" sz="2400" dirty="0"/>
              <a:t>, </a:t>
            </a:r>
            <a:r>
              <a:rPr lang="ru-RU" sz="2400" dirty="0" err="1"/>
              <a:t>що</a:t>
            </a:r>
            <a:r>
              <a:rPr lang="ru-RU" sz="2400" dirty="0"/>
              <a:t> </a:t>
            </a:r>
            <a:r>
              <a:rPr lang="ru-RU" sz="2400" dirty="0" err="1"/>
              <a:t>ці</a:t>
            </a:r>
            <a:r>
              <a:rPr lang="ru-RU" sz="2400" dirty="0"/>
              <a:t> </a:t>
            </a:r>
            <a:r>
              <a:rPr lang="ru-RU" sz="2400" dirty="0" err="1"/>
              <a:t>величезні</a:t>
            </a:r>
            <a:r>
              <a:rPr lang="ru-RU" sz="2400" dirty="0"/>
              <a:t> </a:t>
            </a:r>
            <a:r>
              <a:rPr lang="ru-RU" sz="2400" dirty="0" err="1"/>
              <a:t>кам'яні</a:t>
            </a:r>
            <a:r>
              <a:rPr lang="ru-RU" sz="2400" dirty="0"/>
              <a:t> гори </a:t>
            </a:r>
            <a:r>
              <a:rPr lang="ru-RU" sz="2400" dirty="0" err="1"/>
              <a:t>створені</a:t>
            </a:r>
            <a:r>
              <a:rPr lang="ru-RU" sz="2400" dirty="0"/>
              <a:t> руками людей. А </a:t>
            </a:r>
            <a:r>
              <a:rPr lang="ru-RU" sz="2400" dirty="0" err="1"/>
              <a:t>між</a:t>
            </a:r>
            <a:r>
              <a:rPr lang="ru-RU" sz="2400" dirty="0"/>
              <a:t> </a:t>
            </a:r>
            <a:r>
              <a:rPr lang="ru-RU" sz="2400" dirty="0" err="1"/>
              <a:t>тим</a:t>
            </a:r>
            <a:r>
              <a:rPr lang="ru-RU" sz="2400" dirty="0"/>
              <a:t> вони </a:t>
            </a:r>
            <a:r>
              <a:rPr lang="ru-RU" sz="2400" dirty="0" err="1"/>
              <a:t>були</a:t>
            </a:r>
            <a:r>
              <a:rPr lang="ru-RU" sz="2400" dirty="0"/>
              <a:t> </a:t>
            </a:r>
            <a:r>
              <a:rPr lang="ru-RU" sz="2400" dirty="0" err="1"/>
              <a:t>дійсно</a:t>
            </a:r>
            <a:r>
              <a:rPr lang="ru-RU" sz="2400" dirty="0"/>
              <a:t> </a:t>
            </a:r>
            <a:r>
              <a:rPr lang="ru-RU" sz="2400" dirty="0" err="1"/>
              <a:t>складені</a:t>
            </a:r>
            <a:r>
              <a:rPr lang="ru-RU" sz="2400" dirty="0"/>
              <a:t> </a:t>
            </a:r>
            <a:r>
              <a:rPr lang="ru-RU" sz="2400" dirty="0" err="1"/>
              <a:t>з</a:t>
            </a:r>
            <a:r>
              <a:rPr lang="ru-RU" sz="2400" dirty="0"/>
              <a:t> </a:t>
            </a:r>
            <a:r>
              <a:rPr lang="ru-RU" sz="2400" dirty="0" err="1"/>
              <a:t>окремих</a:t>
            </a:r>
            <a:r>
              <a:rPr lang="ru-RU" sz="2400" dirty="0"/>
              <a:t> </a:t>
            </a:r>
            <a:r>
              <a:rPr lang="ru-RU" sz="2400" dirty="0" err="1"/>
              <a:t>кам'яних</a:t>
            </a:r>
            <a:r>
              <a:rPr lang="ru-RU" sz="2400" dirty="0"/>
              <a:t> брил, як у наш час </a:t>
            </a:r>
            <a:r>
              <a:rPr lang="ru-RU" sz="2400" dirty="0" err="1"/>
              <a:t>діти</a:t>
            </a:r>
            <a:r>
              <a:rPr lang="ru-RU" sz="2400" dirty="0"/>
              <a:t> </a:t>
            </a:r>
            <a:r>
              <a:rPr lang="ru-RU" sz="2400" dirty="0" err="1"/>
              <a:t>складають</a:t>
            </a:r>
            <a:r>
              <a:rPr lang="ru-RU" sz="2400" dirty="0"/>
              <a:t> </a:t>
            </a:r>
            <a:r>
              <a:rPr lang="ru-RU" sz="2400" dirty="0" err="1"/>
              <a:t>піраміди</a:t>
            </a:r>
            <a:r>
              <a:rPr lang="ru-RU" sz="2400" dirty="0"/>
              <a:t> </a:t>
            </a:r>
            <a:r>
              <a:rPr lang="ru-RU" sz="2400" dirty="0" err="1"/>
              <a:t>з</a:t>
            </a:r>
            <a:r>
              <a:rPr lang="ru-RU" sz="2400" dirty="0"/>
              <a:t> </a:t>
            </a:r>
            <a:r>
              <a:rPr lang="ru-RU" sz="2400" dirty="0" err="1"/>
              <a:t>кубиків</a:t>
            </a:r>
            <a:r>
              <a:rPr lang="ru-RU" sz="2400" dirty="0"/>
              <a:t>.</a:t>
            </a:r>
          </a:p>
        </p:txBody>
      </p:sp>
    </p:spTree>
  </p:cSld>
  <p:clrMapOvr>
    <a:masterClrMapping/>
  </p:clrMapOvr>
  <p:transition spd="med">
    <p:wheel spokes="3"/>
  </p:transition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4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609600" y="0"/>
            <a:ext cx="8232775" cy="1828800"/>
          </a:xfrm>
        </p:spPr>
        <p:txBody>
          <a:bodyPr/>
          <a:lstStyle/>
          <a:p>
            <a:pPr eaLnBrk="1" hangingPunct="1"/>
            <a:r>
              <a:rPr lang="ru-RU" smtClean="0">
                <a:latin typeface="Arial" charset="0"/>
              </a:rPr>
              <a:t>Храм Артеміди</a:t>
            </a:r>
          </a:p>
        </p:txBody>
      </p:sp>
      <p:sp>
        <p:nvSpPr>
          <p:cNvPr id="18434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0" y="1447800"/>
            <a:ext cx="4572000" cy="5410200"/>
          </a:xfrm>
        </p:spPr>
        <p:txBody>
          <a:bodyPr/>
          <a:lstStyle/>
          <a:p>
            <a:pPr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sz="2800" dirty="0" smtClean="0">
                <a:effectLst/>
              </a:rPr>
              <a:t>	Храм досягав 109 </a:t>
            </a:r>
            <a:r>
              <a:rPr lang="ru-RU" sz="2800" dirty="0" err="1" smtClean="0">
                <a:effectLst/>
              </a:rPr>
              <a:t>метрів</a:t>
            </a:r>
            <a:r>
              <a:rPr lang="ru-RU" sz="2800" dirty="0" smtClean="0">
                <a:effectLst/>
              </a:rPr>
              <a:t> в </a:t>
            </a:r>
            <a:r>
              <a:rPr lang="ru-RU" sz="2800" dirty="0" err="1" smtClean="0">
                <a:effectLst/>
              </a:rPr>
              <a:t>довжину</a:t>
            </a:r>
            <a:r>
              <a:rPr lang="ru-RU" sz="2800" dirty="0" smtClean="0">
                <a:effectLst/>
              </a:rPr>
              <a:t>, 50 - в ширину. 127 </a:t>
            </a:r>
            <a:r>
              <a:rPr lang="ru-RU" sz="2800" dirty="0" err="1" smtClean="0">
                <a:effectLst/>
              </a:rPr>
              <a:t>двадцятиметрових</a:t>
            </a:r>
            <a:r>
              <a:rPr lang="ru-RU" sz="2800" dirty="0" smtClean="0">
                <a:effectLst/>
              </a:rPr>
              <a:t> колон </a:t>
            </a:r>
            <a:r>
              <a:rPr lang="ru-RU" sz="2800" dirty="0" err="1" smtClean="0">
                <a:effectLst/>
              </a:rPr>
              <a:t>оточували</a:t>
            </a:r>
            <a:r>
              <a:rPr lang="ru-RU" sz="2800" dirty="0" smtClean="0">
                <a:effectLst/>
              </a:rPr>
              <a:t> </a:t>
            </a:r>
            <a:r>
              <a:rPr lang="ru-RU" sz="2800" dirty="0" err="1" smtClean="0">
                <a:effectLst/>
              </a:rPr>
              <a:t>його</a:t>
            </a:r>
            <a:r>
              <a:rPr lang="ru-RU" sz="2800" dirty="0" smtClean="0">
                <a:effectLst/>
              </a:rPr>
              <a:t> в два ряди, </a:t>
            </a:r>
            <a:r>
              <a:rPr lang="ru-RU" sz="2800" dirty="0" err="1" smtClean="0">
                <a:effectLst/>
              </a:rPr>
              <a:t>причому</a:t>
            </a:r>
            <a:r>
              <a:rPr lang="ru-RU" sz="2800" dirty="0" smtClean="0">
                <a:effectLst/>
              </a:rPr>
              <a:t> </a:t>
            </a:r>
            <a:r>
              <a:rPr lang="ru-RU" sz="2800" dirty="0" err="1" smtClean="0">
                <a:effectLst/>
              </a:rPr>
              <a:t>частина</a:t>
            </a:r>
            <a:r>
              <a:rPr lang="ru-RU" sz="2800" dirty="0" smtClean="0">
                <a:effectLst/>
              </a:rPr>
              <a:t> колон </a:t>
            </a:r>
            <a:r>
              <a:rPr lang="ru-RU" sz="2800" dirty="0" err="1" smtClean="0">
                <a:effectLst/>
              </a:rPr>
              <a:t>були</a:t>
            </a:r>
            <a:r>
              <a:rPr lang="ru-RU" sz="2800" dirty="0" smtClean="0">
                <a:effectLst/>
              </a:rPr>
              <a:t> </a:t>
            </a:r>
            <a:r>
              <a:rPr lang="ru-RU" sz="2800" dirty="0" err="1" smtClean="0">
                <a:effectLst/>
              </a:rPr>
              <a:t>різьбленими</a:t>
            </a:r>
            <a:r>
              <a:rPr lang="ru-RU" sz="2800" dirty="0" smtClean="0">
                <a:effectLst/>
              </a:rPr>
              <a:t> </a:t>
            </a:r>
            <a:r>
              <a:rPr lang="ru-RU" sz="2800" dirty="0" err="1" smtClean="0">
                <a:effectLst/>
              </a:rPr>
              <a:t>й</a:t>
            </a:r>
            <a:r>
              <a:rPr lang="ru-RU" sz="2800" dirty="0" smtClean="0">
                <a:effectLst/>
              </a:rPr>
              <a:t> </a:t>
            </a:r>
            <a:r>
              <a:rPr lang="ru-RU" sz="2800" dirty="0" err="1" smtClean="0">
                <a:effectLst/>
              </a:rPr>
              <a:t>барельєфи</a:t>
            </a:r>
            <a:r>
              <a:rPr lang="ru-RU" sz="2800" dirty="0" smtClean="0">
                <a:effectLst/>
              </a:rPr>
              <a:t> на них </a:t>
            </a:r>
            <a:r>
              <a:rPr lang="ru-RU" sz="2800" dirty="0" err="1" smtClean="0">
                <a:effectLst/>
              </a:rPr>
              <a:t>виконував</a:t>
            </a:r>
            <a:r>
              <a:rPr lang="ru-RU" sz="2800" dirty="0" smtClean="0">
                <a:effectLst/>
              </a:rPr>
              <a:t> </a:t>
            </a:r>
            <a:r>
              <a:rPr lang="ru-RU" sz="2800" dirty="0" err="1" smtClean="0">
                <a:effectLst/>
              </a:rPr>
              <a:t>знаменитий</a:t>
            </a:r>
            <a:r>
              <a:rPr lang="ru-RU" sz="2800" dirty="0" smtClean="0">
                <a:effectLst/>
              </a:rPr>
              <a:t> скульптор </a:t>
            </a:r>
            <a:r>
              <a:rPr lang="ru-RU" sz="2800" dirty="0" err="1" smtClean="0">
                <a:effectLst/>
              </a:rPr>
              <a:t>Скопас</a:t>
            </a:r>
            <a:r>
              <a:rPr lang="ru-RU" sz="2800" dirty="0" smtClean="0">
                <a:effectLst/>
              </a:rPr>
              <a:t>. </a:t>
            </a:r>
            <a:r>
              <a:rPr lang="ru-RU" sz="2800" dirty="0" err="1" smtClean="0">
                <a:effectLst/>
              </a:rPr>
              <a:t>Підстава</a:t>
            </a:r>
            <a:r>
              <a:rPr lang="ru-RU" sz="2800" dirty="0" smtClean="0">
                <a:effectLst/>
              </a:rPr>
              <a:t> </a:t>
            </a:r>
            <a:r>
              <a:rPr lang="ru-RU" sz="2800" dirty="0" err="1" smtClean="0">
                <a:effectLst/>
              </a:rPr>
              <a:t>даху</a:t>
            </a:r>
            <a:r>
              <a:rPr lang="ru-RU" sz="2800" dirty="0" smtClean="0">
                <a:effectLst/>
              </a:rPr>
              <a:t> - </a:t>
            </a:r>
            <a:r>
              <a:rPr lang="ru-RU" sz="2800" dirty="0" err="1" smtClean="0">
                <a:effectLst/>
              </a:rPr>
              <a:t>мармурова</a:t>
            </a:r>
            <a:r>
              <a:rPr lang="ru-RU" sz="2800" dirty="0" smtClean="0">
                <a:effectLst/>
              </a:rPr>
              <a:t> плита (</a:t>
            </a:r>
            <a:r>
              <a:rPr lang="ru-RU" sz="2800" dirty="0" err="1" smtClean="0">
                <a:effectLst/>
              </a:rPr>
              <a:t>паралелепіпед</a:t>
            </a:r>
            <a:r>
              <a:rPr lang="ru-RU" sz="2800" dirty="0" smtClean="0">
                <a:effectLst/>
              </a:rPr>
              <a:t>).</a:t>
            </a:r>
          </a:p>
        </p:txBody>
      </p:sp>
      <p:pic>
        <p:nvPicPr>
          <p:cNvPr id="18435" name="Picture 4" descr="храм Артемиды Эфесской"/>
          <p:cNvPicPr>
            <a:picLocks noChangeAspect="1" noChangeArrowheads="1"/>
          </p:cNvPicPr>
          <p:nvPr/>
        </p:nvPicPr>
        <p:blipFill>
          <a:blip r:embed="rId2" cstate="print"/>
          <a:srcRect r="67"/>
          <a:stretch>
            <a:fillRect/>
          </a:stretch>
        </p:blipFill>
        <p:spPr bwMode="auto">
          <a:xfrm>
            <a:off x="4572000" y="2217738"/>
            <a:ext cx="4572000" cy="46402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heel spokes="3"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381000" y="0"/>
            <a:ext cx="3886200" cy="1676400"/>
          </a:xfrm>
        </p:spPr>
        <p:txBody>
          <a:bodyPr/>
          <a:lstStyle/>
          <a:p>
            <a:pPr eaLnBrk="1" hangingPunct="1"/>
            <a:r>
              <a:rPr lang="ru-RU" smtClean="0">
                <a:latin typeface="Arial" charset="0"/>
              </a:rPr>
              <a:t>Башта Сююмбіке</a:t>
            </a:r>
          </a:p>
        </p:txBody>
      </p:sp>
      <p:sp>
        <p:nvSpPr>
          <p:cNvPr id="14339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0" y="1981200"/>
            <a:ext cx="4191000" cy="4267200"/>
          </a:xfrm>
        </p:spPr>
        <p:txBody>
          <a:bodyPr/>
          <a:lstStyle/>
          <a:p>
            <a:pPr algn="ctr" eaLnBrk="1" hangingPunct="1">
              <a:lnSpc>
                <a:spcPct val="90000"/>
              </a:lnSpc>
              <a:buFont typeface="Wingdings" pitchFamily="2" charset="2"/>
              <a:buNone/>
            </a:pPr>
            <a:r>
              <a:rPr lang="ru-RU" dirty="0" smtClean="0"/>
              <a:t>	</a:t>
            </a:r>
            <a:r>
              <a:rPr lang="ru-RU" dirty="0" err="1" smtClean="0"/>
              <a:t>Башта</a:t>
            </a:r>
            <a:r>
              <a:rPr lang="ru-RU" dirty="0" smtClean="0"/>
              <a:t> </a:t>
            </a:r>
            <a:r>
              <a:rPr lang="ru-RU" dirty="0" err="1" smtClean="0"/>
              <a:t>Сююмбіке</a:t>
            </a:r>
            <a:r>
              <a:rPr lang="ru-RU" dirty="0" smtClean="0"/>
              <a:t> </a:t>
            </a:r>
            <a:r>
              <a:rPr lang="ru-RU" dirty="0" err="1" smtClean="0"/>
              <a:t>складається</a:t>
            </a:r>
            <a:r>
              <a:rPr lang="ru-RU" dirty="0" smtClean="0"/>
              <a:t> </a:t>
            </a:r>
            <a:r>
              <a:rPr lang="ru-RU" dirty="0" err="1" smtClean="0"/>
              <a:t>з</a:t>
            </a:r>
            <a:r>
              <a:rPr lang="ru-RU" dirty="0" smtClean="0"/>
              <a:t> семи </a:t>
            </a:r>
            <a:r>
              <a:rPr lang="ru-RU" dirty="0" err="1" smtClean="0"/>
              <a:t>ярусів</a:t>
            </a:r>
            <a:r>
              <a:rPr lang="ru-RU" dirty="0" smtClean="0"/>
              <a:t>, </a:t>
            </a:r>
            <a:r>
              <a:rPr lang="ru-RU" dirty="0" err="1" smtClean="0"/>
              <a:t>нижні</a:t>
            </a:r>
            <a:r>
              <a:rPr lang="ru-RU" dirty="0" smtClean="0"/>
              <a:t> </a:t>
            </a:r>
            <a:r>
              <a:rPr lang="ru-RU" dirty="0" err="1" smtClean="0"/>
              <a:t>яруси</a:t>
            </a:r>
            <a:r>
              <a:rPr lang="ru-RU" dirty="0" smtClean="0"/>
              <a:t> </a:t>
            </a:r>
            <a:r>
              <a:rPr lang="ru-RU" dirty="0" err="1" smtClean="0"/>
              <a:t>являють</a:t>
            </a:r>
            <a:r>
              <a:rPr lang="ru-RU" dirty="0" smtClean="0"/>
              <a:t> собою </a:t>
            </a:r>
            <a:r>
              <a:rPr lang="ru-RU" dirty="0" err="1" smtClean="0"/>
              <a:t>паралелепіпеди</a:t>
            </a:r>
            <a:r>
              <a:rPr lang="ru-RU" dirty="0" smtClean="0"/>
              <a:t> а </a:t>
            </a:r>
            <a:r>
              <a:rPr lang="ru-RU" dirty="0" err="1" smtClean="0"/>
              <a:t>верхні</a:t>
            </a:r>
            <a:r>
              <a:rPr lang="ru-RU" dirty="0" smtClean="0"/>
              <a:t> - многогранники.</a:t>
            </a:r>
          </a:p>
        </p:txBody>
      </p:sp>
      <p:pic>
        <p:nvPicPr>
          <p:cNvPr id="19459" name="Picture 4" descr="Башня Сююмбике4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25938" y="0"/>
            <a:ext cx="4818062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heel spokes="3"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2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228600" y="0"/>
            <a:ext cx="4343400" cy="2590800"/>
          </a:xfrm>
        </p:spPr>
        <p:txBody>
          <a:bodyPr/>
          <a:lstStyle/>
          <a:p>
            <a:pPr eaLnBrk="1" hangingPunct="1"/>
            <a:r>
              <a:rPr lang="ru-RU" sz="4000" smtClean="0">
                <a:latin typeface="Arial" charset="0"/>
              </a:rPr>
              <a:t>Корпус фізичного факультету КДУ</a:t>
            </a:r>
          </a:p>
        </p:txBody>
      </p:sp>
      <p:sp>
        <p:nvSpPr>
          <p:cNvPr id="15363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0" y="3124200"/>
            <a:ext cx="4114800" cy="327660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ru-RU" smtClean="0"/>
              <a:t>	Паралелепіпед, поставлений вертикально на інший паралелепіпед.</a:t>
            </a:r>
          </a:p>
        </p:txBody>
      </p:sp>
      <p:pic>
        <p:nvPicPr>
          <p:cNvPr id="20483" name="Picture 4" descr="КГУ20"/>
          <p:cNvPicPr>
            <a:picLocks noChangeAspect="1" noChangeArrowheads="1"/>
          </p:cNvPicPr>
          <p:nvPr/>
        </p:nvPicPr>
        <p:blipFill>
          <a:blip r:embed="rId2" cstate="print"/>
          <a:srcRect r="-23" b="14"/>
          <a:stretch>
            <a:fillRect/>
          </a:stretch>
        </p:blipFill>
        <p:spPr bwMode="auto">
          <a:xfrm>
            <a:off x="4724400" y="609600"/>
            <a:ext cx="4419600" cy="55626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heel spokes="3"/>
  </p:transition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6" name="Rectangle 2"/>
          <p:cNvSpPr>
            <a:spLocks noGrp="1" noRot="1" noChangeArrowheads="1"/>
          </p:cNvSpPr>
          <p:nvPr>
            <p:ph type="title"/>
          </p:nvPr>
        </p:nvSpPr>
        <p:spPr>
          <a:xfrm>
            <a:off x="228600" y="0"/>
            <a:ext cx="3962400" cy="2209800"/>
          </a:xfrm>
        </p:spPr>
        <p:txBody>
          <a:bodyPr/>
          <a:lstStyle/>
          <a:p>
            <a:pPr eaLnBrk="1" hangingPunct="1"/>
            <a:r>
              <a:rPr lang="ru-RU" dirty="0" smtClean="0">
                <a:latin typeface="Arial" charset="0"/>
              </a:rPr>
              <a:t>Мечеть </a:t>
            </a:r>
            <a:r>
              <a:rPr lang="ru-RU" dirty="0" err="1" smtClean="0">
                <a:latin typeface="Arial" charset="0"/>
              </a:rPr>
              <a:t>Кул-Шаріф</a:t>
            </a:r>
            <a:endParaRPr lang="ru-RU" dirty="0" smtClean="0">
              <a:latin typeface="Arial" charset="0"/>
            </a:endParaRPr>
          </a:p>
        </p:txBody>
      </p:sp>
      <p:sp>
        <p:nvSpPr>
          <p:cNvPr id="16387" name="Rectangle 3"/>
          <p:cNvSpPr>
            <a:spLocks noGrp="1" noRot="1" noChangeArrowheads="1"/>
          </p:cNvSpPr>
          <p:nvPr>
            <p:ph type="body" idx="1"/>
          </p:nvPr>
        </p:nvSpPr>
        <p:spPr>
          <a:xfrm>
            <a:off x="0" y="2438400"/>
            <a:ext cx="4191000" cy="4267200"/>
          </a:xfrm>
        </p:spPr>
        <p:txBody>
          <a:bodyPr/>
          <a:lstStyle/>
          <a:p>
            <a:pPr algn="ctr" eaLnBrk="1" hangingPunct="1">
              <a:buFont typeface="Wingdings" pitchFamily="2" charset="2"/>
              <a:buNone/>
            </a:pPr>
            <a:r>
              <a:rPr lang="ru-RU" smtClean="0"/>
              <a:t>Архітектура цієї мечеті являє собою поєднання різних багатогранників.	</a:t>
            </a:r>
          </a:p>
        </p:txBody>
      </p:sp>
      <p:pic>
        <p:nvPicPr>
          <p:cNvPr id="21507" name="Picture 4" descr="Кул-Шариф1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357688" y="1066800"/>
            <a:ext cx="4786312" cy="555942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ransition spd="med">
    <p:wheel spokes="3"/>
  </p:transition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Трава">
  <a:themeElements>
    <a:clrScheme name="Трава 5">
      <a:dk1>
        <a:srgbClr val="000000"/>
      </a:dk1>
      <a:lt1>
        <a:srgbClr val="CCECFF"/>
      </a:lt1>
      <a:dk2>
        <a:srgbClr val="000000"/>
      </a:dk2>
      <a:lt2>
        <a:srgbClr val="D6EDEE"/>
      </a:lt2>
      <a:accent1>
        <a:srgbClr val="E8F0F4"/>
      </a:accent1>
      <a:accent2>
        <a:srgbClr val="8EAAFA"/>
      </a:accent2>
      <a:accent3>
        <a:srgbClr val="E2F4FF"/>
      </a:accent3>
      <a:accent4>
        <a:srgbClr val="000000"/>
      </a:accent4>
      <a:accent5>
        <a:srgbClr val="F2F6F8"/>
      </a:accent5>
      <a:accent6>
        <a:srgbClr val="809AE3"/>
      </a:accent6>
      <a:hlink>
        <a:srgbClr val="0066FF"/>
      </a:hlink>
      <a:folHlink>
        <a:srgbClr val="9947FD"/>
      </a:folHlink>
    </a:clrScheme>
    <a:fontScheme name="Трава">
      <a:majorFont>
        <a:latin typeface="Arial Black"/>
        <a:ea typeface=""/>
        <a:cs typeface=""/>
      </a:majorFont>
      <a:minorFont>
        <a:latin typeface="Arial"/>
        <a:ea typeface=""/>
        <a:cs typeface="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Трава 1">
        <a:dk1>
          <a:srgbClr val="FF9900"/>
        </a:dk1>
        <a:lt1>
          <a:srgbClr val="FFFFFF"/>
        </a:lt1>
        <a:dk2>
          <a:srgbClr val="FFCC66"/>
        </a:dk2>
        <a:lt2>
          <a:srgbClr val="CC6600"/>
        </a:lt2>
        <a:accent1>
          <a:srgbClr val="F05000"/>
        </a:accent1>
        <a:accent2>
          <a:srgbClr val="B28300"/>
        </a:accent2>
        <a:accent3>
          <a:srgbClr val="FFE2B8"/>
        </a:accent3>
        <a:accent4>
          <a:srgbClr val="DADADA"/>
        </a:accent4>
        <a:accent5>
          <a:srgbClr val="F6B3AA"/>
        </a:accent5>
        <a:accent6>
          <a:srgbClr val="A17600"/>
        </a:accent6>
        <a:hlink>
          <a:srgbClr val="99CC00"/>
        </a:hlink>
        <a:folHlink>
          <a:srgbClr val="0080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рава 2">
        <a:dk1>
          <a:srgbClr val="BB5F03"/>
        </a:dk1>
        <a:lt1>
          <a:srgbClr val="FFFFFF"/>
        </a:lt1>
        <a:dk2>
          <a:srgbClr val="993300"/>
        </a:dk2>
        <a:lt2>
          <a:srgbClr val="FEEC94"/>
        </a:lt2>
        <a:accent1>
          <a:srgbClr val="FF9900"/>
        </a:accent1>
        <a:accent2>
          <a:srgbClr val="B76A03"/>
        </a:accent2>
        <a:accent3>
          <a:srgbClr val="CAADAA"/>
        </a:accent3>
        <a:accent4>
          <a:srgbClr val="DADADA"/>
        </a:accent4>
        <a:accent5>
          <a:srgbClr val="FFCAAA"/>
        </a:accent5>
        <a:accent6>
          <a:srgbClr val="A65F02"/>
        </a:accent6>
        <a:hlink>
          <a:srgbClr val="FFFF00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рава 3">
        <a:dk1>
          <a:srgbClr val="56925A"/>
        </a:dk1>
        <a:lt1>
          <a:srgbClr val="FFFFFF"/>
        </a:lt1>
        <a:dk2>
          <a:srgbClr val="6FB56D"/>
        </a:dk2>
        <a:lt2>
          <a:srgbClr val="FFFFCC"/>
        </a:lt2>
        <a:accent1>
          <a:srgbClr val="2B877C"/>
        </a:accent1>
        <a:accent2>
          <a:srgbClr val="5A9A5F"/>
        </a:accent2>
        <a:accent3>
          <a:srgbClr val="BBD7BA"/>
        </a:accent3>
        <a:accent4>
          <a:srgbClr val="DADADA"/>
        </a:accent4>
        <a:accent5>
          <a:srgbClr val="ACC3BF"/>
        </a:accent5>
        <a:accent6>
          <a:srgbClr val="518B55"/>
        </a:accent6>
        <a:hlink>
          <a:srgbClr val="99FF33"/>
        </a:hlink>
        <a:folHlink>
          <a:srgbClr val="DDFFBB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рава 4">
        <a:dk1>
          <a:srgbClr val="006600"/>
        </a:dk1>
        <a:lt1>
          <a:srgbClr val="FFFFFF"/>
        </a:lt1>
        <a:dk2>
          <a:srgbClr val="008000"/>
        </a:dk2>
        <a:lt2>
          <a:srgbClr val="FFFFB7"/>
        </a:lt2>
        <a:accent1>
          <a:srgbClr val="99CC00"/>
        </a:accent1>
        <a:accent2>
          <a:srgbClr val="00CC00"/>
        </a:accent2>
        <a:accent3>
          <a:srgbClr val="AAC0AA"/>
        </a:accent3>
        <a:accent4>
          <a:srgbClr val="DADADA"/>
        </a:accent4>
        <a:accent5>
          <a:srgbClr val="CAE2AA"/>
        </a:accent5>
        <a:accent6>
          <a:srgbClr val="00B900"/>
        </a:accent6>
        <a:hlink>
          <a:srgbClr val="99FF66"/>
        </a:hlink>
        <a:folHlink>
          <a:srgbClr val="FFFF6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рава 5">
        <a:dk1>
          <a:srgbClr val="000000"/>
        </a:dk1>
        <a:lt1>
          <a:srgbClr val="CCECFF"/>
        </a:lt1>
        <a:dk2>
          <a:srgbClr val="000000"/>
        </a:dk2>
        <a:lt2>
          <a:srgbClr val="D6EDEE"/>
        </a:lt2>
        <a:accent1>
          <a:srgbClr val="E8F0F4"/>
        </a:accent1>
        <a:accent2>
          <a:srgbClr val="8EAAFA"/>
        </a:accent2>
        <a:accent3>
          <a:srgbClr val="E2F4FF"/>
        </a:accent3>
        <a:accent4>
          <a:srgbClr val="000000"/>
        </a:accent4>
        <a:accent5>
          <a:srgbClr val="F2F6F8"/>
        </a:accent5>
        <a:accent6>
          <a:srgbClr val="809AE3"/>
        </a:accent6>
        <a:hlink>
          <a:srgbClr val="0066FF"/>
        </a:hlink>
        <a:folHlink>
          <a:srgbClr val="9947FD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Трава 6">
        <a:dk1>
          <a:srgbClr val="48486A"/>
        </a:dk1>
        <a:lt1>
          <a:srgbClr val="FFFFFF"/>
        </a:lt1>
        <a:dk2>
          <a:srgbClr val="000099"/>
        </a:dk2>
        <a:lt2>
          <a:srgbClr val="F8F8F8"/>
        </a:lt2>
        <a:accent1>
          <a:srgbClr val="6699FF"/>
        </a:accent1>
        <a:accent2>
          <a:srgbClr val="0000FF"/>
        </a:accent2>
        <a:accent3>
          <a:srgbClr val="AAAACA"/>
        </a:accent3>
        <a:accent4>
          <a:srgbClr val="DADADA"/>
        </a:accent4>
        <a:accent5>
          <a:srgbClr val="B8CAFF"/>
        </a:accent5>
        <a:accent6>
          <a:srgbClr val="0000E7"/>
        </a:accent6>
        <a:hlink>
          <a:srgbClr val="3DCCFF"/>
        </a:hlink>
        <a:folHlink>
          <a:srgbClr val="CCE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рава 7">
        <a:dk1>
          <a:srgbClr val="573F8B"/>
        </a:dk1>
        <a:lt1>
          <a:srgbClr val="FFFFFF"/>
        </a:lt1>
        <a:dk2>
          <a:srgbClr val="666699"/>
        </a:dk2>
        <a:lt2>
          <a:srgbClr val="D9D9FF"/>
        </a:lt2>
        <a:accent1>
          <a:srgbClr val="CC99FF"/>
        </a:accent1>
        <a:accent2>
          <a:srgbClr val="9933FF"/>
        </a:accent2>
        <a:accent3>
          <a:srgbClr val="B8B8CA"/>
        </a:accent3>
        <a:accent4>
          <a:srgbClr val="DADADA"/>
        </a:accent4>
        <a:accent5>
          <a:srgbClr val="E2CAFF"/>
        </a:accent5>
        <a:accent6>
          <a:srgbClr val="8A2DE7"/>
        </a:accent6>
        <a:hlink>
          <a:srgbClr val="99F3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Трава 8">
        <a:dk1>
          <a:srgbClr val="000000"/>
        </a:dk1>
        <a:lt1>
          <a:srgbClr val="EAEAEA"/>
        </a:lt1>
        <a:dk2>
          <a:srgbClr val="000000"/>
        </a:dk2>
        <a:lt2>
          <a:srgbClr val="C1C2CB"/>
        </a:lt2>
        <a:accent1>
          <a:srgbClr val="F1F1F7"/>
        </a:accent1>
        <a:accent2>
          <a:srgbClr val="8C8CB4"/>
        </a:accent2>
        <a:accent3>
          <a:srgbClr val="F3F3F3"/>
        </a:accent3>
        <a:accent4>
          <a:srgbClr val="000000"/>
        </a:accent4>
        <a:accent5>
          <a:srgbClr val="F7F7FA"/>
        </a:accent5>
        <a:accent6>
          <a:srgbClr val="7E7EA3"/>
        </a:accent6>
        <a:hlink>
          <a:srgbClr val="A3FFFF"/>
        </a:hlink>
        <a:folHlink>
          <a:srgbClr val="9E99FF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Glass Layers</Template>
  <TotalTime>276</TotalTime>
  <Words>123</Words>
  <Application>Microsoft Office PowerPoint</Application>
  <PresentationFormat>Экран (4:3)</PresentationFormat>
  <Paragraphs>28</Paragraphs>
  <Slides>12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12</vt:i4>
      </vt:variant>
    </vt:vector>
  </HeadingPairs>
  <TitlesOfParts>
    <vt:vector size="13" baseType="lpstr">
      <vt:lpstr>Трава</vt:lpstr>
      <vt:lpstr>Призма навколо нас</vt:lpstr>
      <vt:lpstr>Александрійский маяк</vt:lpstr>
      <vt:lpstr>Висячі сади</vt:lpstr>
      <vt:lpstr>Галікарнаський мавзолей</vt:lpstr>
      <vt:lpstr>Єгипетські піраміди</vt:lpstr>
      <vt:lpstr>Храм Артеміди</vt:lpstr>
      <vt:lpstr>Башта Сююмбіке</vt:lpstr>
      <vt:lpstr>Корпус фізичного факультету КДУ</vt:lpstr>
      <vt:lpstr>Мечеть Кул-Шаріф</vt:lpstr>
      <vt:lpstr>Нікольський собор</vt:lpstr>
      <vt:lpstr>Унікс, КГУ</vt:lpstr>
      <vt:lpstr>Спаська вежа Кремля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Многогранники в жизни</dc:title>
  <dc:creator>Наталя</dc:creator>
  <cp:lastModifiedBy>информатика</cp:lastModifiedBy>
  <cp:revision>38</cp:revision>
  <cp:lastPrinted>1601-01-01T00:00:00Z</cp:lastPrinted>
  <dcterms:created xsi:type="dcterms:W3CDTF">1601-01-01T00:00:00Z</dcterms:created>
  <dcterms:modified xsi:type="dcterms:W3CDTF">2017-01-25T12:08:51Z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Version">
    <vt:i4>1</vt:i4>
  </property>
  <property fmtid="{D5CDD505-2E9C-101B-9397-08002B2CF9AE}" pid="3" name="NXTAG2">
    <vt:lpwstr>000800c805000000000001024140</vt:lpwstr>
  </property>
</Properties>
</file>