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3A25-0DB0-46B7-AA92-C2CB943C2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A6A6C-CB48-425B-AA17-B343A4381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DB5B5-540A-4AEB-9E53-C0D637D6F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92388-2E3B-49FC-8B2C-44302E96A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6C9F-CF16-45C3-AF2F-EDA042343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DBC5-14F5-4D2F-B8C9-82837D094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D7EB-82A3-4881-86B3-91504339E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D3FC-B0F8-401A-A63C-829B0014F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14C0-CE30-400C-B8F2-690F4A322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6C5C-830A-49CF-A3CE-F2CD0B404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988C-E442-47C8-BCC4-835F05A50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86C52845-8AC6-4C0B-8829-5A0FB41E1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spd="med">
    <p:wheel spokes="3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52725"/>
            <a:ext cx="7772400" cy="16954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Призма </a:t>
            </a:r>
            <a:r>
              <a:rPr lang="ru-RU" dirty="0" err="1" smtClean="0"/>
              <a:t>навколо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</a:t>
            </a:r>
            <a:endParaRPr lang="ru-RU" dirty="0"/>
          </a:p>
        </p:txBody>
      </p:sp>
      <p:pic>
        <p:nvPicPr>
          <p:cNvPr id="13314" name="Picture 6" descr="Фото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43148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 descr="Новострой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87875"/>
            <a:ext cx="32734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4114800" cy="18288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Нікольський собор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-152400" y="2362200"/>
            <a:ext cx="42672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Нижні яруси представляють собою паралелепіпеди, а верхній ярус - багатогранник.	</a:t>
            </a:r>
          </a:p>
        </p:txBody>
      </p:sp>
      <p:pic>
        <p:nvPicPr>
          <p:cNvPr id="22531" name="Picture 4" descr="Никольский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513" y="1295400"/>
            <a:ext cx="50434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2590800" cy="33528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Унікс, КГУ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5181600"/>
            <a:ext cx="9144000" cy="167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err="1" smtClean="0"/>
              <a:t>Довгу</a:t>
            </a:r>
            <a:r>
              <a:rPr lang="ru-RU" dirty="0" smtClean="0"/>
              <a:t> </a:t>
            </a:r>
            <a:r>
              <a:rPr lang="ru-RU" dirty="0" err="1" smtClean="0"/>
              <a:t>будівлю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ряду </a:t>
            </a:r>
            <a:r>
              <a:rPr lang="ru-RU" dirty="0" err="1" smtClean="0"/>
              <a:t>паралелепіпедів</a:t>
            </a:r>
            <a:r>
              <a:rPr lang="ru-RU" dirty="0" smtClean="0"/>
              <a:t>, </a:t>
            </a:r>
            <a:r>
              <a:rPr lang="ru-RU" dirty="0" err="1" smtClean="0"/>
              <a:t>виставлених</a:t>
            </a:r>
            <a:r>
              <a:rPr lang="ru-RU" dirty="0" smtClean="0"/>
              <a:t> кутами.	</a:t>
            </a:r>
          </a:p>
        </p:txBody>
      </p:sp>
      <p:pic>
        <p:nvPicPr>
          <p:cNvPr id="23555" name="Picture 4" descr="Уникс2"/>
          <p:cNvPicPr>
            <a:picLocks noChangeAspect="1" noChangeArrowheads="1"/>
          </p:cNvPicPr>
          <p:nvPr/>
        </p:nvPicPr>
        <p:blipFill>
          <a:blip r:embed="rId2" cstate="print"/>
          <a:srcRect r="-150"/>
          <a:stretch>
            <a:fillRect/>
          </a:stretch>
        </p:blipFill>
        <p:spPr bwMode="auto">
          <a:xfrm>
            <a:off x="3429000" y="0"/>
            <a:ext cx="571500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3733800" cy="19812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Спаська вежа Кремля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2590800"/>
            <a:ext cx="3810000" cy="426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яруси</a:t>
            </a:r>
            <a:r>
              <a:rPr lang="ru-RU" dirty="0" smtClean="0"/>
              <a:t> </a:t>
            </a:r>
            <a:r>
              <a:rPr lang="ru-RU" dirty="0" err="1" smtClean="0"/>
              <a:t>вежі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куб, многогранники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піраміду</a:t>
            </a:r>
            <a:r>
              <a:rPr lang="ru-RU" dirty="0" smtClean="0"/>
              <a:t>.</a:t>
            </a:r>
          </a:p>
        </p:txBody>
      </p:sp>
      <p:pic>
        <p:nvPicPr>
          <p:cNvPr id="24579" name="Picture 4" descr="Спасская башня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8113" y="0"/>
            <a:ext cx="5195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5029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Александр</a:t>
            </a:r>
            <a:r>
              <a:rPr lang="uk-UA" sz="3600" smtClean="0"/>
              <a:t>і</a:t>
            </a:r>
            <a:r>
              <a:rPr lang="ru-RU" sz="3600" smtClean="0"/>
              <a:t>йский маяк</a:t>
            </a:r>
            <a:endParaRPr lang="ru-RU" sz="3600" dirty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95400"/>
            <a:ext cx="5486400" cy="5562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В 285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до н.е.на </a:t>
            </a:r>
            <a:r>
              <a:rPr lang="ru-RU" sz="2400" dirty="0" err="1" smtClean="0"/>
              <a:t>острові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Фарос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архітектор</a:t>
            </a:r>
            <a:r>
              <a:rPr lang="ru-RU" sz="2400" dirty="0" smtClean="0"/>
              <a:t> </a:t>
            </a:r>
            <a:r>
              <a:rPr lang="ru-RU" sz="2400" dirty="0" err="1" smtClean="0"/>
              <a:t>Сострат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Кнідський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розпочав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будівництво</a:t>
            </a:r>
            <a:r>
              <a:rPr lang="ru-RU" sz="2400" dirty="0" smtClean="0"/>
              <a:t> маяка. Маяк </a:t>
            </a:r>
            <a:r>
              <a:rPr lang="ru-RU" sz="2400" dirty="0" err="1" smtClean="0"/>
              <a:t>будувався</a:t>
            </a:r>
            <a:r>
              <a:rPr lang="ru-RU" sz="2400" dirty="0" smtClean="0"/>
              <a:t> 5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вийшов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r>
              <a:rPr lang="ru-RU" sz="2400" dirty="0" err="1" smtClean="0"/>
              <a:t>трьохповерхової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башні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висотою</a:t>
            </a:r>
            <a:r>
              <a:rPr lang="ru-RU" sz="2400" dirty="0" smtClean="0"/>
              <a:t> 120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. В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b="1" dirty="0" smtClean="0"/>
              <a:t>квадратом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стороною 30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, перший 60-метровий поверх </a:t>
            </a:r>
            <a:r>
              <a:rPr lang="ru-RU" sz="2400" dirty="0" err="1" smtClean="0"/>
              <a:t>башні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кам</a:t>
            </a:r>
            <a:r>
              <a:rPr lang="en-US" sz="2400" dirty="0" smtClean="0"/>
              <a:t>‘</a:t>
            </a:r>
            <a:r>
              <a:rPr lang="uk-UA" sz="2400" dirty="0" err="1" smtClean="0"/>
              <a:t>яни</a:t>
            </a:r>
            <a:r>
              <a:rPr lang="ru-RU" sz="2400" dirty="0" err="1" smtClean="0"/>
              <a:t>х</a:t>
            </a:r>
            <a:r>
              <a:rPr lang="ru-RU" sz="2400" dirty="0" smtClean="0"/>
              <a:t> плит и </a:t>
            </a:r>
            <a:r>
              <a:rPr lang="ru-RU" sz="2400" dirty="0" err="1" smtClean="0"/>
              <a:t>підтримував</a:t>
            </a:r>
            <a:r>
              <a:rPr lang="ru-RU" sz="2400" dirty="0" smtClean="0"/>
              <a:t> 40-метрову </a:t>
            </a:r>
            <a:r>
              <a:rPr lang="ru-RU" sz="2400" b="1" dirty="0" err="1" smtClean="0"/>
              <a:t>восьмигранну</a:t>
            </a:r>
            <a:r>
              <a:rPr lang="ru-RU" sz="2400" dirty="0" smtClean="0"/>
              <a:t> башню, </a:t>
            </a:r>
            <a:r>
              <a:rPr lang="ru-RU" sz="2400" dirty="0" err="1" smtClean="0"/>
              <a:t>облицьовану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мармуром</a:t>
            </a:r>
            <a:r>
              <a:rPr lang="ru-RU" sz="2400" dirty="0" smtClean="0"/>
              <a:t>. На </a:t>
            </a:r>
            <a:r>
              <a:rPr lang="ru-RU" sz="2400" dirty="0" err="1" smtClean="0"/>
              <a:t>третьому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поверсі</a:t>
            </a:r>
            <a:r>
              <a:rPr lang="ru-RU" sz="2400" dirty="0" smtClean="0"/>
              <a:t>, в </a:t>
            </a:r>
            <a:r>
              <a:rPr lang="ru-RU" sz="2400" b="1" dirty="0" err="1" smtClean="0"/>
              <a:t>круглій</a:t>
            </a:r>
            <a:r>
              <a:rPr lang="ru-RU" sz="2400" dirty="0" smtClean="0"/>
              <a:t>, </a:t>
            </a:r>
            <a:r>
              <a:rPr lang="ru-RU" sz="2400" dirty="0" err="1" smtClean="0"/>
              <a:t>обнесеній</a:t>
            </a:r>
            <a:r>
              <a:rPr lang="ru-RU" sz="2400" dirty="0" smtClean="0"/>
              <a:t> колонами </a:t>
            </a:r>
            <a:r>
              <a:rPr lang="ru-RU" sz="2400" dirty="0" err="1" smtClean="0"/>
              <a:t>вежі</a:t>
            </a:r>
            <a:r>
              <a:rPr lang="ru-RU" sz="2400" dirty="0" smtClean="0"/>
              <a:t>, </a:t>
            </a:r>
            <a:r>
              <a:rPr lang="ru-RU" sz="2400" dirty="0" err="1" smtClean="0"/>
              <a:t>вічно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горіло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величезне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багаття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14339" name="Picture 4" descr="александрийский ма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358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382000" cy="1127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err="1" smtClean="0"/>
              <a:t>Висячі</a:t>
            </a:r>
            <a:r>
              <a:rPr lang="ru-RU" sz="4000" dirty="0" smtClean="0"/>
              <a:t> сади</a:t>
            </a:r>
            <a:endParaRPr lang="ru-RU" sz="4000" dirty="0"/>
          </a:p>
        </p:txBody>
      </p:sp>
      <p:pic>
        <p:nvPicPr>
          <p:cNvPr id="15362" name="Picture 4" descr="висячие сады Семирами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927100"/>
            <a:ext cx="61722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914400"/>
            <a:ext cx="3048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dirty="0"/>
              <a:t>	</a:t>
            </a:r>
            <a:r>
              <a:rPr lang="ru-RU" sz="1600" b="1" dirty="0" err="1" smtClean="0"/>
              <a:t>Знамениті</a:t>
            </a:r>
            <a:r>
              <a:rPr lang="ru-RU" sz="1600" b="1" dirty="0" smtClean="0"/>
              <a:t> «</a:t>
            </a:r>
            <a:r>
              <a:rPr lang="ru-RU" sz="1600" b="1" dirty="0" err="1" smtClean="0"/>
              <a:t>висячі</a:t>
            </a:r>
            <a:r>
              <a:rPr lang="ru-RU" sz="1600" b="1" dirty="0" smtClean="0"/>
              <a:t> сади» У </a:t>
            </a:r>
            <a:r>
              <a:rPr lang="ru-RU" sz="1600" b="1" dirty="0" err="1" smtClean="0"/>
              <a:t>Вавилоні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вважали</a:t>
            </a:r>
            <a:r>
              <a:rPr lang="ru-RU" sz="1600" b="1" dirty="0" smtClean="0"/>
              <a:t> другим чудом </a:t>
            </a:r>
            <a:r>
              <a:rPr lang="ru-RU" sz="1600" b="1" dirty="0" err="1" smtClean="0"/>
              <a:t>світу</a:t>
            </a:r>
            <a:r>
              <a:rPr lang="ru-RU" sz="1600" b="1" dirty="0" smtClean="0"/>
              <a:t>. За легендою </a:t>
            </a:r>
            <a:r>
              <a:rPr lang="ru-RU" sz="1600" b="1" dirty="0" err="1" smtClean="0"/>
              <a:t>їх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побудували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близько</a:t>
            </a:r>
            <a:r>
              <a:rPr lang="ru-RU" sz="1600" b="1" dirty="0" smtClean="0"/>
              <a:t> 600 р. До н.е.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подарунок</a:t>
            </a:r>
            <a:r>
              <a:rPr lang="ru-RU" sz="1600" b="1" dirty="0" smtClean="0"/>
              <a:t> Навуходоносора </a:t>
            </a:r>
            <a:r>
              <a:rPr lang="ru-RU" sz="1600" b="1" dirty="0" err="1" smtClean="0"/>
              <a:t>цариці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Амітіс</a:t>
            </a:r>
            <a:r>
              <a:rPr lang="ru-RU" sz="1600" b="1" dirty="0" smtClean="0"/>
              <a:t>, яка тужила в </a:t>
            </a:r>
            <a:r>
              <a:rPr lang="ru-RU" sz="1600" b="1" dirty="0" err="1" smtClean="0"/>
              <a:t>пустелі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оточувала</a:t>
            </a:r>
            <a:r>
              <a:rPr lang="ru-RU" sz="1600" b="1" dirty="0" smtClean="0"/>
              <a:t> Вавилон. Сади </a:t>
            </a:r>
            <a:r>
              <a:rPr lang="ru-RU" sz="1600" b="1" dirty="0" err="1" smtClean="0"/>
              <a:t>нагадували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їй</a:t>
            </a:r>
            <a:r>
              <a:rPr lang="ru-RU" sz="1600" b="1" dirty="0" smtClean="0"/>
              <a:t> гори, в </a:t>
            </a:r>
            <a:r>
              <a:rPr lang="ru-RU" sz="1600" b="1" dirty="0" err="1" smtClean="0"/>
              <a:t>яких</a:t>
            </a:r>
            <a:r>
              <a:rPr lang="ru-RU" sz="1600" b="1" dirty="0" smtClean="0"/>
              <a:t> вона </a:t>
            </a:r>
            <a:r>
              <a:rPr lang="ru-RU" sz="1600" b="1" dirty="0" err="1" smtClean="0"/>
              <a:t>народилася</a:t>
            </a:r>
            <a:r>
              <a:rPr lang="ru-RU" sz="16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effectLst/>
              </a:rPr>
              <a:t>      </a:t>
            </a:r>
            <a:r>
              <a:rPr lang="ru-RU" sz="1600" b="1" dirty="0" err="1" smtClean="0">
                <a:effectLst/>
              </a:rPr>
              <a:t>Яруси</a:t>
            </a:r>
            <a:r>
              <a:rPr lang="ru-RU" sz="1600" b="1" dirty="0" smtClean="0">
                <a:effectLst/>
              </a:rPr>
              <a:t> </a:t>
            </a:r>
            <a:r>
              <a:rPr lang="ru-RU" sz="1600" b="1" dirty="0" err="1" smtClean="0">
                <a:effectLst/>
              </a:rPr>
              <a:t>величної</a:t>
            </a:r>
            <a:r>
              <a:rPr lang="ru-RU" sz="1600" b="1" dirty="0" smtClean="0">
                <a:effectLst/>
              </a:rPr>
              <a:t> </a:t>
            </a:r>
            <a:r>
              <a:rPr lang="ru-RU" sz="1600" b="1" dirty="0" err="1" smtClean="0">
                <a:effectLst/>
              </a:rPr>
              <a:t>споруди</a:t>
            </a:r>
            <a:r>
              <a:rPr lang="ru-RU" sz="1600" b="1" dirty="0" smtClean="0">
                <a:effectLst/>
              </a:rPr>
              <a:t> </a:t>
            </a:r>
            <a:r>
              <a:rPr lang="ru-RU" sz="1600" b="1" dirty="0" err="1" smtClean="0">
                <a:effectLst/>
              </a:rPr>
              <a:t>мали</a:t>
            </a:r>
            <a:r>
              <a:rPr lang="ru-RU" sz="1600" b="1" dirty="0" smtClean="0">
                <a:effectLst/>
              </a:rPr>
              <a:t> форму призм,  </a:t>
            </a:r>
            <a:r>
              <a:rPr lang="ru-RU" sz="1600" b="1" dirty="0" err="1" smtClean="0">
                <a:effectLst/>
              </a:rPr>
              <a:t>покладених</a:t>
            </a:r>
            <a:r>
              <a:rPr lang="ru-RU" sz="1600" b="1" dirty="0" smtClean="0">
                <a:effectLst/>
              </a:rPr>
              <a:t> одна на одну.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effectLst/>
              </a:rPr>
              <a:t>Пять </a:t>
            </a:r>
            <a:r>
              <a:rPr lang="ru-RU" sz="1600" b="1" dirty="0" err="1" smtClean="0">
                <a:effectLst/>
              </a:rPr>
              <a:t>поверхів</a:t>
            </a:r>
            <a:r>
              <a:rPr lang="ru-RU" sz="1600" b="1" dirty="0" smtClean="0">
                <a:effectLst/>
              </a:rPr>
              <a:t> </a:t>
            </a:r>
            <a:r>
              <a:rPr lang="ru-RU" sz="1600" b="1" dirty="0" err="1" smtClean="0">
                <a:effectLst/>
              </a:rPr>
              <a:t>терас</a:t>
            </a:r>
            <a:endParaRPr lang="ru-RU" sz="16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err="1" smtClean="0">
                <a:effectLst/>
              </a:rPr>
              <a:t>піднімалися</a:t>
            </a:r>
            <a:r>
              <a:rPr lang="ru-RU" sz="1600" b="1" dirty="0" smtClean="0">
                <a:effectLst/>
              </a:rPr>
              <a:t> над </a:t>
            </a:r>
            <a:r>
              <a:rPr lang="ru-RU" sz="1600" b="1" dirty="0" err="1" smtClean="0">
                <a:effectLst/>
              </a:rPr>
              <a:t>пустелею</a:t>
            </a:r>
            <a:r>
              <a:rPr lang="ru-RU" sz="1600" b="1" dirty="0" smtClean="0">
                <a:effectLst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err="1" smtClean="0">
                <a:effectLst/>
              </a:rPr>
              <a:t>Досягаючи</a:t>
            </a:r>
            <a:r>
              <a:rPr lang="ru-RU" sz="1600" b="1" dirty="0" smtClean="0">
                <a:effectLst/>
              </a:rPr>
              <a:t> </a:t>
            </a:r>
            <a:r>
              <a:rPr lang="ru-RU" sz="1600" b="1" dirty="0" err="1" smtClean="0">
                <a:effectLst/>
              </a:rPr>
              <a:t>вистоти</a:t>
            </a:r>
            <a:r>
              <a:rPr lang="ru-RU" sz="1600" b="1" dirty="0" smtClean="0">
                <a:effectLst/>
              </a:rPr>
              <a:t> 25 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>
              <a:effectLst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/>
              <a:t>Гал</a:t>
            </a:r>
            <a:r>
              <a:rPr lang="uk-UA" sz="4000" dirty="0"/>
              <a:t>і</a:t>
            </a:r>
            <a:r>
              <a:rPr lang="ru-RU" sz="4000" dirty="0" err="1" smtClean="0"/>
              <a:t>карнаський</a:t>
            </a:r>
            <a:r>
              <a:rPr lang="ru-RU" sz="4000" dirty="0" smtClean="0"/>
              <a:t> </a:t>
            </a:r>
            <a:r>
              <a:rPr lang="ru-RU" sz="4000" dirty="0"/>
              <a:t>мавзолей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914400"/>
            <a:ext cx="441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	</a:t>
            </a:r>
            <a:r>
              <a:rPr lang="ru-RU" sz="2400" dirty="0" err="1" smtClean="0"/>
              <a:t>Кращі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архітектори</a:t>
            </a:r>
            <a:r>
              <a:rPr lang="ru-RU" sz="2400" dirty="0" smtClean="0"/>
              <a:t> того часу </a:t>
            </a:r>
            <a:r>
              <a:rPr lang="ru-RU" sz="2400" dirty="0" err="1" smtClean="0"/>
              <a:t>побудували</a:t>
            </a:r>
            <a:r>
              <a:rPr lang="ru-RU" sz="2400" dirty="0" smtClean="0"/>
              <a:t> мавзолей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квадратного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, перший поверх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усипальницею</a:t>
            </a:r>
            <a:r>
              <a:rPr lang="ru-RU" sz="2400" dirty="0" smtClean="0"/>
              <a:t>. </a:t>
            </a:r>
            <a:r>
              <a:rPr lang="ru-RU" sz="2400" dirty="0" err="1" smtClean="0"/>
              <a:t>Зовні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похоронна</a:t>
            </a:r>
            <a:r>
              <a:rPr lang="ru-RU" sz="2400" dirty="0" smtClean="0"/>
              <a:t> камера, </a:t>
            </a:r>
            <a:r>
              <a:rPr lang="ru-RU" sz="2400" dirty="0" err="1" smtClean="0"/>
              <a:t>площею</a:t>
            </a:r>
            <a:r>
              <a:rPr lang="ru-RU" sz="2400" dirty="0" smtClean="0"/>
              <a:t> 5000 кв.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висотою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20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обкладена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обтесаними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відполіро-ваними</a:t>
            </a:r>
            <a:r>
              <a:rPr lang="ru-RU" sz="2400" dirty="0" smtClean="0"/>
              <a:t> плитами </a:t>
            </a:r>
            <a:r>
              <a:rPr lang="ru-RU" sz="2400" dirty="0" err="1" smtClean="0"/>
              <a:t>білого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мармуру</a:t>
            </a:r>
            <a:r>
              <a:rPr lang="ru-RU" sz="2400" dirty="0" smtClean="0"/>
              <a:t>. На другому </a:t>
            </a:r>
            <a:r>
              <a:rPr lang="ru-RU" sz="2400" dirty="0" err="1" smtClean="0"/>
              <a:t>поверсі</a:t>
            </a:r>
            <a:r>
              <a:rPr lang="ru-RU" sz="2400" dirty="0" smtClean="0"/>
              <a:t>, </a:t>
            </a:r>
            <a:r>
              <a:rPr lang="ru-RU" sz="2400" dirty="0" err="1" smtClean="0"/>
              <a:t>оточеному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колонадою</a:t>
            </a:r>
            <a:r>
              <a:rPr lang="ru-RU" sz="2400" dirty="0" smtClean="0"/>
              <a:t>, </a:t>
            </a:r>
            <a:r>
              <a:rPr lang="ru-RU" sz="2400" dirty="0" err="1" smtClean="0"/>
              <a:t>зберігалися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пожертви</a:t>
            </a:r>
            <a:r>
              <a:rPr lang="ru-RU" sz="2400" dirty="0" smtClean="0"/>
              <a:t>, а </a:t>
            </a:r>
            <a:r>
              <a:rPr lang="ru-RU" sz="2400" dirty="0" err="1" smtClean="0"/>
              <a:t>дахом</a:t>
            </a:r>
            <a:r>
              <a:rPr lang="ru-RU" sz="2400" dirty="0" smtClean="0"/>
              <a:t> мавзолею служила </a:t>
            </a:r>
            <a:r>
              <a:rPr lang="ru-RU" sz="2400" dirty="0" err="1" smtClean="0"/>
              <a:t>піраміда</a:t>
            </a:r>
            <a:r>
              <a:rPr lang="ru-RU" sz="2400" dirty="0" smtClean="0"/>
              <a:t>.</a:t>
            </a:r>
          </a:p>
        </p:txBody>
      </p:sp>
      <p:pic>
        <p:nvPicPr>
          <p:cNvPr id="16387" name="Picture 4" descr="Галикарнасский мавзо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72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5638800" cy="1431925"/>
          </a:xfrm>
        </p:spPr>
        <p:txBody>
          <a:bodyPr/>
          <a:lstStyle/>
          <a:p>
            <a:pPr eaLnBrk="1" hangingPunct="1"/>
            <a:r>
              <a:rPr lang="uk-UA" dirty="0" smtClean="0">
                <a:latin typeface="Arial" charset="0"/>
              </a:rPr>
              <a:t>Є</a:t>
            </a:r>
            <a:r>
              <a:rPr lang="ru-RU" dirty="0" err="1" smtClean="0">
                <a:latin typeface="Arial" charset="0"/>
              </a:rPr>
              <a:t>гипетські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піраміди</a:t>
            </a:r>
            <a:endParaRPr lang="ru-RU" dirty="0" smtClean="0">
              <a:latin typeface="Arial" charset="0"/>
            </a:endParaRPr>
          </a:p>
        </p:txBody>
      </p:sp>
      <p:pic>
        <p:nvPicPr>
          <p:cNvPr id="17410" name="Picture 4" descr="Пирамиды в Гизе"/>
          <p:cNvPicPr>
            <a:picLocks noChangeAspect="1" noChangeArrowheads="1"/>
          </p:cNvPicPr>
          <p:nvPr/>
        </p:nvPicPr>
        <p:blipFill>
          <a:blip r:embed="rId2" cstate="print"/>
          <a:srcRect r="-31" b="-61"/>
          <a:stretch>
            <a:fillRect/>
          </a:stretch>
        </p:blipFill>
        <p:spPr bwMode="auto">
          <a:xfrm>
            <a:off x="3962400" y="29718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пирамид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0"/>
            <a:ext cx="33528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1296502"/>
            <a:ext cx="449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/>
              <a:t>Вони </a:t>
            </a:r>
            <a:r>
              <a:rPr lang="ru-RU" sz="2400" dirty="0" err="1"/>
              <a:t>ніби</a:t>
            </a:r>
            <a:r>
              <a:rPr lang="ru-RU" sz="2400" dirty="0"/>
              <a:t> </a:t>
            </a:r>
            <a:r>
              <a:rPr lang="ru-RU" sz="2400" dirty="0" err="1"/>
              <a:t>виростають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пісків</a:t>
            </a:r>
            <a:r>
              <a:rPr lang="ru-RU" sz="2400" dirty="0"/>
              <a:t> </a:t>
            </a:r>
            <a:r>
              <a:rPr lang="ru-RU" sz="2400" dirty="0" err="1"/>
              <a:t>пустелі</a:t>
            </a:r>
            <a:r>
              <a:rPr lang="ru-RU" sz="2400" dirty="0"/>
              <a:t> - </a:t>
            </a:r>
            <a:r>
              <a:rPr lang="ru-RU" sz="2400" dirty="0" err="1"/>
              <a:t>колосальні</a:t>
            </a:r>
            <a:r>
              <a:rPr lang="ru-RU" sz="2400" dirty="0"/>
              <a:t>, </a:t>
            </a:r>
            <a:r>
              <a:rPr lang="ru-RU" sz="2400" dirty="0" err="1" smtClean="0"/>
              <a:t>величні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приголомшують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надзвичайними</a:t>
            </a:r>
            <a:r>
              <a:rPr lang="ru-RU" sz="2400" dirty="0" smtClean="0"/>
              <a:t> </a:t>
            </a:r>
            <a:r>
              <a:rPr lang="ru-RU" sz="2400" dirty="0" err="1"/>
              <a:t>розмірами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 smtClean="0"/>
              <a:t>суворістю</a:t>
            </a:r>
            <a:r>
              <a:rPr lang="ru-RU" sz="2400" dirty="0" smtClean="0"/>
              <a:t> </a:t>
            </a:r>
            <a:r>
              <a:rPr lang="ru-RU" sz="2400" dirty="0" err="1"/>
              <a:t>обрисів</a:t>
            </a:r>
            <a:r>
              <a:rPr lang="ru-RU" sz="2400" dirty="0"/>
              <a:t>. Стоячи </a:t>
            </a:r>
            <a:r>
              <a:rPr lang="ru-RU" sz="2400" dirty="0" err="1"/>
              <a:t>біля</a:t>
            </a:r>
            <a:r>
              <a:rPr lang="ru-RU" sz="2400" dirty="0"/>
              <a:t> </a:t>
            </a:r>
            <a:r>
              <a:rPr lang="ru-RU" sz="2400" dirty="0" err="1"/>
              <a:t>підніжжя</a:t>
            </a:r>
            <a:r>
              <a:rPr lang="ru-RU" sz="2400" dirty="0"/>
              <a:t> </a:t>
            </a:r>
            <a:r>
              <a:rPr lang="ru-RU" sz="2400" dirty="0" err="1"/>
              <a:t>піраміди</a:t>
            </a:r>
            <a:r>
              <a:rPr lang="ru-RU" sz="2400" dirty="0"/>
              <a:t>, </a:t>
            </a:r>
            <a:r>
              <a:rPr lang="ru-RU" sz="2400" dirty="0" err="1"/>
              <a:t>важко</a:t>
            </a:r>
            <a:r>
              <a:rPr lang="ru-RU" sz="2400" dirty="0"/>
              <a:t> собі </a:t>
            </a:r>
            <a:r>
              <a:rPr lang="ru-RU" sz="2400" dirty="0" err="1"/>
              <a:t>уявити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величезні</a:t>
            </a:r>
            <a:r>
              <a:rPr lang="ru-RU" sz="2400" dirty="0"/>
              <a:t> </a:t>
            </a:r>
            <a:r>
              <a:rPr lang="ru-RU" sz="2400" dirty="0" err="1"/>
              <a:t>кам'яні</a:t>
            </a:r>
            <a:r>
              <a:rPr lang="ru-RU" sz="2400" dirty="0"/>
              <a:t> гори </a:t>
            </a:r>
            <a:r>
              <a:rPr lang="ru-RU" sz="2400" dirty="0" err="1"/>
              <a:t>створені</a:t>
            </a:r>
            <a:r>
              <a:rPr lang="ru-RU" sz="2400" dirty="0"/>
              <a:t> руками людей. А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 вони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дійсно</a:t>
            </a:r>
            <a:r>
              <a:rPr lang="ru-RU" sz="2400" dirty="0"/>
              <a:t> </a:t>
            </a:r>
            <a:r>
              <a:rPr lang="ru-RU" sz="2400" dirty="0" err="1"/>
              <a:t>складені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кам'яних</a:t>
            </a:r>
            <a:r>
              <a:rPr lang="ru-RU" sz="2400" dirty="0"/>
              <a:t> брил, як у наш час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складають</a:t>
            </a:r>
            <a:r>
              <a:rPr lang="ru-RU" sz="2400" dirty="0"/>
              <a:t> </a:t>
            </a:r>
            <a:r>
              <a:rPr lang="ru-RU" sz="2400" dirty="0" err="1"/>
              <a:t>піраміди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кубиків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0"/>
            <a:ext cx="8232775" cy="18288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Храм Артеміди</a:t>
            </a:r>
          </a:p>
        </p:txBody>
      </p:sp>
      <p:sp>
        <p:nvSpPr>
          <p:cNvPr id="1843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447800"/>
            <a:ext cx="4572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effectLst/>
              </a:rPr>
              <a:t>	Храм досягав 109 </a:t>
            </a:r>
            <a:r>
              <a:rPr lang="ru-RU" sz="2800" dirty="0" err="1" smtClean="0">
                <a:effectLst/>
              </a:rPr>
              <a:t>метрів</a:t>
            </a:r>
            <a:r>
              <a:rPr lang="ru-RU" sz="2800" dirty="0" smtClean="0">
                <a:effectLst/>
              </a:rPr>
              <a:t> в </a:t>
            </a:r>
            <a:r>
              <a:rPr lang="ru-RU" sz="2800" dirty="0" err="1" smtClean="0">
                <a:effectLst/>
              </a:rPr>
              <a:t>довжину</a:t>
            </a:r>
            <a:r>
              <a:rPr lang="ru-RU" sz="2800" dirty="0" smtClean="0">
                <a:effectLst/>
              </a:rPr>
              <a:t>, 50 - в ширину. 127 </a:t>
            </a:r>
            <a:r>
              <a:rPr lang="ru-RU" sz="2800" dirty="0" err="1" smtClean="0">
                <a:effectLst/>
              </a:rPr>
              <a:t>двадцятиметрових</a:t>
            </a:r>
            <a:r>
              <a:rPr lang="ru-RU" sz="2800" dirty="0" smtClean="0">
                <a:effectLst/>
              </a:rPr>
              <a:t> колон </a:t>
            </a:r>
            <a:r>
              <a:rPr lang="ru-RU" sz="2800" dirty="0" err="1" smtClean="0">
                <a:effectLst/>
              </a:rPr>
              <a:t>оточували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його</a:t>
            </a:r>
            <a:r>
              <a:rPr lang="ru-RU" sz="2800" dirty="0" smtClean="0">
                <a:effectLst/>
              </a:rPr>
              <a:t> в два ряди, </a:t>
            </a:r>
            <a:r>
              <a:rPr lang="ru-RU" sz="2800" dirty="0" err="1" smtClean="0">
                <a:effectLst/>
              </a:rPr>
              <a:t>причому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частина</a:t>
            </a:r>
            <a:r>
              <a:rPr lang="ru-RU" sz="2800" dirty="0" smtClean="0">
                <a:effectLst/>
              </a:rPr>
              <a:t> колон </a:t>
            </a:r>
            <a:r>
              <a:rPr lang="ru-RU" sz="2800" dirty="0" err="1" smtClean="0">
                <a:effectLst/>
              </a:rPr>
              <a:t>були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різьбленими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барельєфи</a:t>
            </a:r>
            <a:r>
              <a:rPr lang="ru-RU" sz="2800" dirty="0" smtClean="0">
                <a:effectLst/>
              </a:rPr>
              <a:t> на них </a:t>
            </a:r>
            <a:r>
              <a:rPr lang="ru-RU" sz="2800" dirty="0" err="1" smtClean="0">
                <a:effectLst/>
              </a:rPr>
              <a:t>виконував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знаменитий</a:t>
            </a:r>
            <a:r>
              <a:rPr lang="ru-RU" sz="2800" dirty="0" smtClean="0">
                <a:effectLst/>
              </a:rPr>
              <a:t> скульптор </a:t>
            </a:r>
            <a:r>
              <a:rPr lang="ru-RU" sz="2800" dirty="0" err="1" smtClean="0">
                <a:effectLst/>
              </a:rPr>
              <a:t>Скопас</a:t>
            </a:r>
            <a:r>
              <a:rPr lang="ru-RU" sz="2800" dirty="0" smtClean="0">
                <a:effectLst/>
              </a:rPr>
              <a:t>. </a:t>
            </a:r>
            <a:r>
              <a:rPr lang="ru-RU" sz="2800" dirty="0" err="1" smtClean="0">
                <a:effectLst/>
              </a:rPr>
              <a:t>Підстава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даху</a:t>
            </a:r>
            <a:r>
              <a:rPr lang="ru-RU" sz="2800" dirty="0" smtClean="0">
                <a:effectLst/>
              </a:rPr>
              <a:t> - </a:t>
            </a:r>
            <a:r>
              <a:rPr lang="ru-RU" sz="2800" dirty="0" err="1" smtClean="0">
                <a:effectLst/>
              </a:rPr>
              <a:t>мармурова</a:t>
            </a:r>
            <a:r>
              <a:rPr lang="ru-RU" sz="2800" dirty="0" smtClean="0">
                <a:effectLst/>
              </a:rPr>
              <a:t> плита (</a:t>
            </a:r>
            <a:r>
              <a:rPr lang="ru-RU" sz="2800" dirty="0" err="1" smtClean="0">
                <a:effectLst/>
              </a:rPr>
              <a:t>паралелепіпед</a:t>
            </a:r>
            <a:r>
              <a:rPr lang="ru-RU" sz="2800" dirty="0" smtClean="0">
                <a:effectLst/>
              </a:rPr>
              <a:t>).</a:t>
            </a:r>
          </a:p>
        </p:txBody>
      </p:sp>
      <p:pic>
        <p:nvPicPr>
          <p:cNvPr id="18435" name="Picture 4" descr="храм Артемиды Эфесской"/>
          <p:cNvPicPr>
            <a:picLocks noChangeAspect="1" noChangeArrowheads="1"/>
          </p:cNvPicPr>
          <p:nvPr/>
        </p:nvPicPr>
        <p:blipFill>
          <a:blip r:embed="rId2" cstate="print"/>
          <a:srcRect r="67"/>
          <a:stretch>
            <a:fillRect/>
          </a:stretch>
        </p:blipFill>
        <p:spPr bwMode="auto">
          <a:xfrm>
            <a:off x="4572000" y="2217738"/>
            <a:ext cx="4572000" cy="464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3886200" cy="16764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Башта Сююмбіке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981200"/>
            <a:ext cx="41910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dirty="0" err="1" smtClean="0"/>
              <a:t>Башта</a:t>
            </a:r>
            <a:r>
              <a:rPr lang="ru-RU" dirty="0" smtClean="0"/>
              <a:t> </a:t>
            </a:r>
            <a:r>
              <a:rPr lang="ru-RU" dirty="0" err="1" smtClean="0"/>
              <a:t>Сююмбіке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семи </a:t>
            </a:r>
            <a:r>
              <a:rPr lang="ru-RU" dirty="0" err="1" smtClean="0"/>
              <a:t>ярусів</a:t>
            </a:r>
            <a:r>
              <a:rPr lang="ru-RU" dirty="0" smtClean="0"/>
              <a:t>, </a:t>
            </a:r>
            <a:r>
              <a:rPr lang="ru-RU" dirty="0" err="1" smtClean="0"/>
              <a:t>нижні</a:t>
            </a:r>
            <a:r>
              <a:rPr lang="ru-RU" dirty="0" smtClean="0"/>
              <a:t> </a:t>
            </a:r>
            <a:r>
              <a:rPr lang="ru-RU" dirty="0" err="1" smtClean="0"/>
              <a:t>яруси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паралелепіпеди</a:t>
            </a:r>
            <a:r>
              <a:rPr lang="ru-RU" dirty="0" smtClean="0"/>
              <a:t> а </a:t>
            </a:r>
            <a:r>
              <a:rPr lang="ru-RU" dirty="0" err="1" smtClean="0"/>
              <a:t>верхні</a:t>
            </a:r>
            <a:r>
              <a:rPr lang="ru-RU" dirty="0" smtClean="0"/>
              <a:t> - многогранники.</a:t>
            </a:r>
          </a:p>
        </p:txBody>
      </p:sp>
      <p:pic>
        <p:nvPicPr>
          <p:cNvPr id="19459" name="Picture 4" descr="Башня Сююмбике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5938" y="0"/>
            <a:ext cx="4818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4343400" cy="25908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Корпус фізичного факультету КДУ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3124200"/>
            <a:ext cx="4114800" cy="3276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	Паралелепіпед, поставлений вертикально на інший паралелепіпед.</a:t>
            </a:r>
          </a:p>
        </p:txBody>
      </p:sp>
      <p:pic>
        <p:nvPicPr>
          <p:cNvPr id="20483" name="Picture 4" descr="КГУ20"/>
          <p:cNvPicPr>
            <a:picLocks noChangeAspect="1" noChangeArrowheads="1"/>
          </p:cNvPicPr>
          <p:nvPr/>
        </p:nvPicPr>
        <p:blipFill>
          <a:blip r:embed="rId2" cstate="print"/>
          <a:srcRect r="-23" b="14"/>
          <a:stretch>
            <a:fillRect/>
          </a:stretch>
        </p:blipFill>
        <p:spPr bwMode="auto">
          <a:xfrm>
            <a:off x="4724400" y="609600"/>
            <a:ext cx="441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3962400" cy="22098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Мечеть </a:t>
            </a:r>
            <a:r>
              <a:rPr lang="ru-RU" dirty="0" err="1" smtClean="0">
                <a:latin typeface="Arial" charset="0"/>
              </a:rPr>
              <a:t>Кул-Шаріф</a:t>
            </a:r>
            <a:endParaRPr lang="ru-RU" dirty="0" smtClean="0">
              <a:latin typeface="Arial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2438400"/>
            <a:ext cx="4191000" cy="426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Архітектура цієї мечеті являє собою поєднання різних багатогранників.	</a:t>
            </a:r>
          </a:p>
        </p:txBody>
      </p:sp>
      <p:pic>
        <p:nvPicPr>
          <p:cNvPr id="21507" name="Picture 4" descr="Кул-Шариф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1066800"/>
            <a:ext cx="4786312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276</TotalTime>
  <Words>123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Трава</vt:lpstr>
      <vt:lpstr>Призма навколо нас</vt:lpstr>
      <vt:lpstr>Александрійский маяк</vt:lpstr>
      <vt:lpstr>Висячі сади</vt:lpstr>
      <vt:lpstr>Галікарнаський мавзолей</vt:lpstr>
      <vt:lpstr>Єгипетські піраміди</vt:lpstr>
      <vt:lpstr>Храм Артеміди</vt:lpstr>
      <vt:lpstr>Башта Сююмбіке</vt:lpstr>
      <vt:lpstr>Корпус фізичного факультету КДУ</vt:lpstr>
      <vt:lpstr>Мечеть Кул-Шаріф</vt:lpstr>
      <vt:lpstr>Нікольський собор</vt:lpstr>
      <vt:lpstr>Унікс, КГУ</vt:lpstr>
      <vt:lpstr>Спаська вежа Кремля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Многогранники в жизни</dc:title>
  <dc:creator>Наталя</dc:creator>
  <cp:lastModifiedBy>информатика</cp:lastModifiedBy>
  <cp:revision>38</cp:revision>
  <cp:lastPrinted>1601-01-01T00:00:00Z</cp:lastPrinted>
  <dcterms:created xsi:type="dcterms:W3CDTF">1601-01-01T00:00:00Z</dcterms:created>
  <dcterms:modified xsi:type="dcterms:W3CDTF">2017-01-25T12:08:51Z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000800c805000000000001024140</vt:lpwstr>
  </property>
</Properties>
</file>