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3" r:id="rId6"/>
    <p:sldId id="258" r:id="rId7"/>
    <p:sldId id="260" r:id="rId8"/>
    <p:sldId id="261" r:id="rId9"/>
    <p:sldId id="276" r:id="rId10"/>
    <p:sldId id="277" r:id="rId11"/>
    <p:sldId id="278" r:id="rId12"/>
    <p:sldId id="266" r:id="rId13"/>
    <p:sldId id="265" r:id="rId14"/>
    <p:sldId id="279" r:id="rId15"/>
    <p:sldId id="280" r:id="rId16"/>
    <p:sldId id="281" r:id="rId17"/>
    <p:sldId id="262" r:id="rId18"/>
    <p:sldId id="26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C913C-C796-479C-AC22-C62ACA287EC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6C40F2-14BA-40AA-92BC-EAE3CC11CD0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001-001-Orig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23659"/>
            <a:ext cx="9144000" cy="6892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19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0899" y="292006"/>
            <a:ext cx="8820472" cy="90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b="1" dirty="0" smtClean="0">
                <a:ln w="11430"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Комунальний дошкільний навчальний заклад </a:t>
            </a:r>
            <a:br>
              <a:rPr lang="uk-UA" sz="2800" b="1" dirty="0" smtClean="0">
                <a:ln w="11430"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 w="11430"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“Дзвіночок”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57" y="1660124"/>
            <a:ext cx="7895755" cy="17909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Руками творяться дива</a:t>
            </a:r>
          </a:p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(</a:t>
            </a:r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оригамі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013176"/>
            <a:ext cx="393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Чернобай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І.М.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4920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</a:rPr>
              <a:t>Пальчиковий ляльковий театр</a:t>
            </a:r>
            <a:endParaRPr lang="ru-RU" sz="2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" y="1162155"/>
            <a:ext cx="3830768" cy="260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89" y="188640"/>
            <a:ext cx="3888432" cy="257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" y="3789041"/>
            <a:ext cx="3830768" cy="247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57068"/>
            <a:ext cx="2376264" cy="368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1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5816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rgbClr val="009900"/>
                </a:solidFill>
                <a:latin typeface="Bookman Old Style" pitchFamily="18" charset="0"/>
              </a:rPr>
              <a:t>Оригамі</a:t>
            </a:r>
            <a:endParaRPr lang="ru-RU" sz="36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911">
            <a:off x="1056864" y="592547"/>
            <a:ext cx="2276413" cy="405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13">
            <a:off x="6612273" y="693396"/>
            <a:ext cx="2180507" cy="388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89" y="772949"/>
            <a:ext cx="2430223" cy="432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191" y="3801842"/>
            <a:ext cx="2156193" cy="38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29808" y="209078"/>
            <a:ext cx="3204864" cy="1681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65983"/>
            <a:ext cx="331236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2060849"/>
            <a:ext cx="2016224" cy="19442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40518" y="262760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49894"/>
            <a:ext cx="36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 конструктивне мислення, почуття форми, творчу уяву, художній смак.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24488" y="242506"/>
            <a:ext cx="3492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концентрації уваги, так як заставляє зосереджуватися на процесі виготовлення, щоб отримати бажаний результат.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553" y="2861334"/>
            <a:ext cx="2144782" cy="90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49594" y="5069130"/>
            <a:ext cx="2178790" cy="110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90351" y="2949165"/>
            <a:ext cx="1682049" cy="916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803878"/>
            <a:ext cx="3619725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2880878"/>
            <a:ext cx="21447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 терпіння, 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смекалку.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4915241"/>
            <a:ext cx="3267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 з геометричними поняттями.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Удосконалює трудові навички.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10304" y="5069130"/>
            <a:ext cx="2057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 акуратності та послідовності.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90351" y="2919993"/>
            <a:ext cx="2027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 розвитку пам'яті. </a:t>
            </a:r>
          </a:p>
          <a:p>
            <a:endParaRPr lang="ru-RU" dirty="0"/>
          </a:p>
        </p:txBody>
      </p:sp>
      <p:cxnSp>
        <p:nvCxnSpPr>
          <p:cNvPr id="21" name="Прямая со стрелкой 20"/>
          <p:cNvCxnSpPr>
            <a:stCxn id="6" idx="1"/>
          </p:cNvCxnSpPr>
          <p:nvPr/>
        </p:nvCxnSpPr>
        <p:spPr>
          <a:xfrm flipH="1" flipV="1">
            <a:off x="3203848" y="1734135"/>
            <a:ext cx="1015349" cy="61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3"/>
          </p:cNvCxnSpPr>
          <p:nvPr/>
        </p:nvCxnSpPr>
        <p:spPr>
          <a:xfrm flipH="1">
            <a:off x="2998335" y="3311681"/>
            <a:ext cx="9075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711522" y="3865763"/>
            <a:ext cx="788470" cy="903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5"/>
          </p:cNvCxnSpPr>
          <p:nvPr/>
        </p:nvCxnSpPr>
        <p:spPr>
          <a:xfrm>
            <a:off x="5644883" y="3720341"/>
            <a:ext cx="1087357" cy="1348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90892" y="3412435"/>
            <a:ext cx="699459" cy="160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0" idx="2"/>
          </p:cNvCxnSpPr>
          <p:nvPr/>
        </p:nvCxnSpPr>
        <p:spPr>
          <a:xfrm flipV="1">
            <a:off x="5790892" y="1891039"/>
            <a:ext cx="941348" cy="57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6"/>
            <a:ext cx="5878698" cy="531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11883"/>
            <a:ext cx="5165943" cy="336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16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90270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82990" y="4681192"/>
            <a:ext cx="5128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Півник – </a:t>
            </a:r>
          </a:p>
          <a:p>
            <a:pPr algn="ctr"/>
            <a:r>
              <a:rPr lang="uk-UA" sz="3200" b="1" dirty="0" smtClean="0">
                <a:latin typeface="Bookman Old Style" pitchFamily="18" charset="0"/>
              </a:rPr>
              <a:t>символ 2017 року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392488" cy="68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174" y="920520"/>
            <a:ext cx="6453336" cy="487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9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504056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Порівняльна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д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іагностика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5491" y="732703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Художня література</a:t>
            </a:r>
            <a:endParaRPr lang="uk-UA" altLang="ru-RU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00639"/>
              </p:ext>
            </p:extLst>
          </p:nvPr>
        </p:nvGraphicFramePr>
        <p:xfrm>
          <a:off x="623302" y="1256578"/>
          <a:ext cx="799289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Достатній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2015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(20%)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 (60%)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(20%)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2016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(20%)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 (45%)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 (35%)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Висновок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 </a:t>
                      </a:r>
                      <a:r>
                        <a:rPr lang="uk-UA" dirty="0" smtClean="0"/>
                        <a:t>на 20 %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 </a:t>
                      </a:r>
                      <a:r>
                        <a:rPr lang="uk-UA" dirty="0" smtClean="0"/>
                        <a:t>на 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</a:t>
                      </a:r>
                      <a:r>
                        <a:rPr lang="uk-UA" dirty="0" smtClean="0"/>
                        <a:t> на 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</a:t>
                      </a:r>
                      <a:r>
                        <a:rPr lang="uk-UA" dirty="0" smtClean="0"/>
                        <a:t> на 35%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91616"/>
              </p:ext>
            </p:extLst>
          </p:nvPr>
        </p:nvGraphicFramePr>
        <p:xfrm>
          <a:off x="467544" y="3869905"/>
          <a:ext cx="799289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132226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Достатній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 </a:t>
                      </a:r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(15%)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 (70%)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(15%)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2016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 (35%)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8(40%)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 (25%)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Висновок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</a:t>
                      </a:r>
                      <a:r>
                        <a:rPr lang="uk-UA" dirty="0" smtClean="0"/>
                        <a:t> на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 </a:t>
                      </a:r>
                      <a:r>
                        <a:rPr lang="uk-UA" dirty="0" smtClean="0"/>
                        <a:t>на 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15490" y="3356992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Образотворча діяльність</a:t>
            </a:r>
            <a:endParaRPr lang="uk-UA" alt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504056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Порівняльна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 д</a:t>
            </a:r>
            <a:r>
              <a:rPr lang="uk-UA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іагностика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641" y="732703"/>
            <a:ext cx="5592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Логіко-математична діяльність</a:t>
            </a:r>
            <a:endParaRPr lang="uk-UA" altLang="ru-RU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16908"/>
              </p:ext>
            </p:extLst>
          </p:nvPr>
        </p:nvGraphicFramePr>
        <p:xfrm>
          <a:off x="623302" y="1256578"/>
          <a:ext cx="799289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Достатній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2015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 (25%)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 (55%)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 (20%)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2016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 (40%)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Висновок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</a:t>
                      </a:r>
                      <a:r>
                        <a:rPr lang="uk-UA" dirty="0" smtClean="0"/>
                        <a:t> на 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 </a:t>
                      </a:r>
                      <a:r>
                        <a:rPr lang="uk-UA" dirty="0" smtClean="0"/>
                        <a:t>на 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20%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84319"/>
              </p:ext>
            </p:extLst>
          </p:nvPr>
        </p:nvGraphicFramePr>
        <p:xfrm>
          <a:off x="395536" y="4437112"/>
          <a:ext cx="799289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132226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Достатній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2015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 (40%)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r>
                        <a:rPr lang="uk-UA" baseline="0" dirty="0" smtClean="0"/>
                        <a:t> (10%)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2016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(20%)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9(45%)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 (35%)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Висновок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Зменшення</a:t>
                      </a:r>
                      <a:r>
                        <a:rPr lang="uk-UA" dirty="0" smtClean="0"/>
                        <a:t> на 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9900"/>
                          </a:solidFill>
                        </a:rPr>
                        <a:t>Збільшення </a:t>
                      </a:r>
                      <a:r>
                        <a:rPr lang="uk-UA" dirty="0" smtClean="0"/>
                        <a:t>на 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0875" y="3762945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endParaRPr lang="uk-UA" alt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«Великий квадрат</a:t>
            </a:r>
            <a:br>
              <a:rPr lang="ru-RU" sz="6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нема</a:t>
            </a:r>
            <a:r>
              <a:rPr lang="uk-UA" sz="6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є меж»</a:t>
            </a:r>
            <a:endParaRPr lang="ru-RU" sz="6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391756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Bookman Old Style" pitchFamily="18" charset="0"/>
              </a:rPr>
              <a:t>Японська  мудрість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355">
            <a:off x="751031" y="3764813"/>
            <a:ext cx="2461585" cy="246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07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405">
            <a:off x="7193642" y="4163730"/>
            <a:ext cx="1570871" cy="238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61" y="4547403"/>
            <a:ext cx="1653549" cy="220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255">
            <a:off x="314633" y="4338441"/>
            <a:ext cx="1872208" cy="225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мистецтво виготовлення паперових фігурок шляхом складання квадратного  папірця без використання ножиць та клею.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 </a:t>
            </a:r>
            <a:r>
              <a:rPr lang="uk-UA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Японія, хоча початок воно бере в Китаї, де була винайдена технологія виготовлення паперу.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складається з 2х частин: «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ори»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складення, «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папір, бог.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не випадково вибраний за основу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 Древній Японії квадрат вважали втіленням миру, розташованим під куполом неба.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саме квадрат безкінечно змінюється і перетворюється, відтворюючи безліч нових форм.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355">
            <a:off x="5471582" y="4797241"/>
            <a:ext cx="1707895" cy="170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157">
            <a:off x="1896217" y="5101833"/>
            <a:ext cx="1920240" cy="157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9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71" y="4073775"/>
            <a:ext cx="2666256" cy="261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371">
            <a:off x="316026" y="864550"/>
            <a:ext cx="5162702" cy="387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192079" y="83671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Bookman Old Style" pitchFamily="18" charset="0"/>
              </a:rPr>
              <a:t>Вправа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«Монтесорі коло»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338">
            <a:off x="533951" y="1263707"/>
            <a:ext cx="4519720" cy="328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80885" y="807054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вгору піднімаю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долонечки плескаю.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можу їх навчити-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тільки захотіти.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Тісто гарно розкачати,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Вправно воду наливати,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Вирізати, малювати,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Клеїти і прибирати.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Отакі в нас дві руки-</a:t>
            </a:r>
          </a:p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усіх помічники.</a:t>
            </a:r>
            <a:endParaRPr lang="ru-RU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15719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Пальчикова гімнастика </a:t>
            </a:r>
            <a:r>
              <a:rPr lang="uk-UA" sz="2800" dirty="0" smtClean="0">
                <a:latin typeface="Monotype Corsiva" panose="03010101010201010101" pitchFamily="66" charset="0"/>
              </a:rPr>
              <a:t>– це вправи, які розвивають ручки малюка і таким чином дають поштовх  його мовленнєвому розвитку.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7554"/>
            <a:ext cx="51125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Маленька казочка про ввічливі долоньки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Зустрілись якось дві долоньки.</a:t>
            </a:r>
          </a:p>
          <a:p>
            <a:pPr marL="342900" indent="-34290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день, права долонька! – сказала одна долонька другій.</a:t>
            </a:r>
          </a:p>
          <a:p>
            <a:pPr marL="342900" indent="-34290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день, ліва долонька! – відповіла друга долонька.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(Дитина потискує однією ручкою другу.)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Давай обніматися! 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Давай!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(Схрестити пальчики між собою.)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ж ти красива! 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(Малюк показує великі пальці.)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побачення! – попрощалась одна долонька .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зустрічі! – відповіла інша.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(Малюк махає долоньками.)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15" y="533368"/>
            <a:ext cx="3074354" cy="185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611">
            <a:off x="5540980" y="2670576"/>
            <a:ext cx="3157420" cy="18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167">
            <a:off x="4813555" y="4654607"/>
            <a:ext cx="2852869" cy="18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13621"/>
            <a:ext cx="2448271" cy="180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37479" y="64349"/>
            <a:ext cx="356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Добрий день, долонька!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67409">
            <a:off x="6037707" y="2375606"/>
            <a:ext cx="29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Давай обніматися!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246" y="6195156"/>
            <a:ext cx="277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Яка ж ти красива!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83479">
            <a:off x="628279" y="5264400"/>
            <a:ext cx="223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побачення!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86645"/>
            <a:ext cx="46805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  <a:cs typeface="Times New Roman" panose="02020603050405020304" pitchFamily="18" charset="0"/>
              </a:rPr>
              <a:t>Вперті козенята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Козенята біля ставу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Розіграли всім виставу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Дужчий хто хотіли знати,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Почали собі штовхатись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(ручки малюка зображують козенят, йдуть по столу назустріч один-одному)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Упирались ніжками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бодались ріжками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(виставляють пальчики вперед і «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бодаються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Сталось те, чого не ждали –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водичку – бух! І впали!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(падають долоньки на стіл начебто впали козенята у воду)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2927810" cy="19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723">
            <a:off x="5110706" y="2560948"/>
            <a:ext cx="2967085" cy="204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289">
            <a:off x="4996698" y="4701534"/>
            <a:ext cx="3275856" cy="204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954107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 світить сонечко,</a:t>
            </a:r>
          </a:p>
          <a:p>
            <a:pPr algn="ctr"/>
            <a:r>
              <a:rPr lang="uk-UA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Світить-посміхається,</a:t>
            </a:r>
          </a:p>
          <a:p>
            <a:pPr algn="ctr"/>
            <a:r>
              <a:rPr lang="uk-UA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 промінчики</a:t>
            </a:r>
          </a:p>
          <a:p>
            <a:pPr algn="ctr"/>
            <a:r>
              <a:rPr lang="uk-UA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 прокидаються.</a:t>
            </a:r>
            <a:endParaRPr lang="ru-RU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933">
            <a:off x="737893" y="2453067"/>
            <a:ext cx="4715885" cy="320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95">
            <a:off x="5721767" y="952587"/>
            <a:ext cx="2795179" cy="501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95655" y="26161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Bookman Old Style" pitchFamily="18" charset="0"/>
              </a:rPr>
              <a:t>Вправа з прищіпками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590">
            <a:off x="4222967" y="246375"/>
            <a:ext cx="2001841" cy="2582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58" y="2996952"/>
            <a:ext cx="2952328" cy="165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1540" y="660246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Це ось-манна картина.</a:t>
            </a:r>
          </a:p>
          <a:p>
            <a:r>
              <a:rPr lang="uk-UA" b="1" dirty="0" smtClean="0">
                <a:latin typeface="Bookman Old Style" pitchFamily="18" charset="0"/>
              </a:rPr>
              <a:t>Їде манна машина,</a:t>
            </a:r>
          </a:p>
          <a:p>
            <a:r>
              <a:rPr lang="uk-UA" b="1" dirty="0" smtClean="0">
                <a:latin typeface="Bookman Old Style" pitchFamily="18" charset="0"/>
              </a:rPr>
              <a:t>Манній пташці манний кіт</a:t>
            </a:r>
          </a:p>
          <a:p>
            <a:r>
              <a:rPr lang="uk-UA" b="1" dirty="0" smtClean="0">
                <a:latin typeface="Bookman Old Style" pitchFamily="18" charset="0"/>
              </a:rPr>
              <a:t>Заважає полетіть.</a:t>
            </a:r>
          </a:p>
          <a:p>
            <a:r>
              <a:rPr lang="uk-UA" b="1" dirty="0" smtClean="0">
                <a:latin typeface="Bookman Old Style" pitchFamily="18" charset="0"/>
              </a:rPr>
              <a:t>А із манного віконця</a:t>
            </a:r>
          </a:p>
          <a:p>
            <a:r>
              <a:rPr lang="uk-UA" b="1" dirty="0" smtClean="0">
                <a:latin typeface="Bookman Old Style" pitchFamily="18" charset="0"/>
              </a:rPr>
              <a:t>Виглядає до нас сонце.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781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</a:rPr>
              <a:t>Манна картина</a:t>
            </a:r>
            <a:endParaRPr lang="ru-RU" sz="2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835">
            <a:off x="499686" y="2521171"/>
            <a:ext cx="2737219" cy="153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643">
            <a:off x="535111" y="4426887"/>
            <a:ext cx="3120532" cy="175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86" y="3074181"/>
            <a:ext cx="2401824" cy="320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91386" y="2026866"/>
            <a:ext cx="272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9900"/>
                </a:solidFill>
                <a:latin typeface="Bookman Old Style" pitchFamily="18" charset="0"/>
              </a:rPr>
              <a:t>Ігри з шершавими буквами</a:t>
            </a:r>
            <a:endParaRPr lang="ru-RU" sz="20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398">
            <a:off x="4300393" y="2535169"/>
            <a:ext cx="2208997" cy="393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743">
            <a:off x="6475881" y="2466445"/>
            <a:ext cx="2286206" cy="406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1883">
            <a:off x="6348481" y="310688"/>
            <a:ext cx="1714039" cy="305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05" y="1886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</a:rPr>
              <a:t>Використання альбомів «Петриківський розпис»</a:t>
            </a:r>
            <a:endParaRPr lang="ru-RU" sz="2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1905" y="22705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</a:rPr>
              <a:t>Картини та </a:t>
            </a:r>
            <a:r>
              <a:rPr lang="uk-UA" sz="2400" b="1" dirty="0" err="1" smtClean="0">
                <a:solidFill>
                  <a:srgbClr val="009900"/>
                </a:solidFill>
                <a:latin typeface="Bookman Old Style" pitchFamily="18" charset="0"/>
              </a:rPr>
              <a:t>поробки</a:t>
            </a:r>
            <a:r>
              <a:rPr lang="uk-UA" sz="2400" b="1" dirty="0" smtClean="0">
                <a:solidFill>
                  <a:srgbClr val="009900"/>
                </a:solidFill>
                <a:latin typeface="Bookman Old Style" pitchFamily="18" charset="0"/>
              </a:rPr>
              <a:t> з природного матеріалу</a:t>
            </a:r>
            <a:endParaRPr lang="ru-RU" sz="2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445">
            <a:off x="2915816" y="1433888"/>
            <a:ext cx="320475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978">
            <a:off x="261679" y="1012531"/>
            <a:ext cx="2731346" cy="1936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" y="3104500"/>
            <a:ext cx="2511514" cy="324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295">
            <a:off x="2467735" y="3110713"/>
            <a:ext cx="1946899" cy="34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675</Words>
  <Application>Microsoft Office PowerPoint</Application>
  <PresentationFormat>Экран (4:3)</PresentationFormat>
  <Paragraphs>167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Порівняльна діагностика</vt:lpstr>
      <vt:lpstr>Порівняльна діагностика</vt:lpstr>
      <vt:lpstr>«Великий квадрат  немає меж»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METOD1</cp:lastModifiedBy>
  <cp:revision>50</cp:revision>
  <dcterms:created xsi:type="dcterms:W3CDTF">2016-12-01T14:03:04Z</dcterms:created>
  <dcterms:modified xsi:type="dcterms:W3CDTF">2016-12-08T08:30:11Z</dcterms:modified>
</cp:coreProperties>
</file>