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Amatic SC"/>
      <p:regular r:id="rId14"/>
      <p:bold r:id="rId15"/>
    </p:embeddedFont>
    <p:embeddedFont>
      <p:font typeface="Source Code Pro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maticSC-bold.fntdata"/><Relationship Id="rId14" Type="http://schemas.openxmlformats.org/officeDocument/2006/relationships/font" Target="fonts/AmaticSC-regular.fntdata"/><Relationship Id="rId17" Type="http://schemas.openxmlformats.org/officeDocument/2006/relationships/font" Target="fonts/SourceCodePro-bold.fntdata"/><Relationship Id="rId16" Type="http://schemas.openxmlformats.org/officeDocument/2006/relationships/font" Target="fonts/SourceCodePr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Спеціальний макет">
    <p:bg>
      <p:bgPr>
        <a:solidFill>
          <a:srgbClr val="FFFFFF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0" y="0"/>
            <a:ext cx="9144000" cy="3460200"/>
          </a:xfrm>
          <a:prstGeom prst="rect">
            <a:avLst/>
          </a:prstGeom>
          <a:solidFill>
            <a:srgbClr val="0F9D58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/>
          <p:nvPr/>
        </p:nvSpPr>
        <p:spPr>
          <a:xfrm rot="10800000">
            <a:off x="7697100" y="-25"/>
            <a:ext cx="962400" cy="3460200"/>
          </a:xfrm>
          <a:prstGeom prst="rect">
            <a:avLst/>
          </a:prstGeom>
          <a:solidFill>
            <a:srgbClr val="57BB8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/>
        </p:nvSpPr>
        <p:spPr>
          <a:xfrm rot="10800000">
            <a:off x="5750475" y="-25"/>
            <a:ext cx="1946700" cy="3460200"/>
          </a:xfrm>
          <a:prstGeom prst="rect">
            <a:avLst/>
          </a:prstGeom>
          <a:solidFill>
            <a:srgbClr val="33AC7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/>
        </p:nvSpPr>
        <p:spPr>
          <a:xfrm flipH="1" rot="10800000">
            <a:off x="8659499" y="-25"/>
            <a:ext cx="484500" cy="3460200"/>
          </a:xfrm>
          <a:prstGeom prst="rect">
            <a:avLst/>
          </a:prstGeom>
          <a:solidFill>
            <a:srgbClr val="87CEAC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 txBox="1"/>
          <p:nvPr>
            <p:ph type="title"/>
          </p:nvPr>
        </p:nvSpPr>
        <p:spPr>
          <a:xfrm>
            <a:off x="324475" y="465975"/>
            <a:ext cx="5124300" cy="2841600"/>
          </a:xfrm>
          <a:prstGeom prst="rect">
            <a:avLst/>
          </a:prstGeom>
          <a:noFill/>
        </p:spPr>
        <p:txBody>
          <a:bodyPr anchorCtr="0" anchor="b" bIns="91425" lIns="91425" rIns="91425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x="324475" y="3612601"/>
            <a:ext cx="5124300" cy="13026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b="1" sz="1800">
                <a:solidFill>
                  <a:srgbClr val="616161"/>
                </a:solidFill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z="1000">
                <a:solidFill>
                  <a:srgbClr val="61616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Спеціальний макет 1">
    <p:bg>
      <p:bgPr>
        <a:solidFill>
          <a:srgbClr val="FFFF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-29" y="0"/>
            <a:ext cx="9144000" cy="1741500"/>
          </a:xfrm>
          <a:prstGeom prst="rect">
            <a:avLst/>
          </a:prstGeom>
          <a:solidFill>
            <a:srgbClr val="0F9D58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/>
        </p:nvSpPr>
        <p:spPr>
          <a:xfrm rot="10800000">
            <a:off x="7697100" y="-25"/>
            <a:ext cx="962400" cy="1741500"/>
          </a:xfrm>
          <a:prstGeom prst="rect">
            <a:avLst/>
          </a:prstGeom>
          <a:solidFill>
            <a:srgbClr val="57BB8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/>
          <p:nvPr/>
        </p:nvSpPr>
        <p:spPr>
          <a:xfrm rot="10800000">
            <a:off x="5750475" y="-25"/>
            <a:ext cx="1946700" cy="1741500"/>
          </a:xfrm>
          <a:prstGeom prst="rect">
            <a:avLst/>
          </a:prstGeom>
          <a:solidFill>
            <a:srgbClr val="33AC7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 flipH="1" rot="10800000">
            <a:off x="8659499" y="-25"/>
            <a:ext cx="484500" cy="1741500"/>
          </a:xfrm>
          <a:prstGeom prst="rect">
            <a:avLst/>
          </a:prstGeom>
          <a:solidFill>
            <a:srgbClr val="87CEAC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324475" y="148225"/>
            <a:ext cx="5244900" cy="1373700"/>
          </a:xfrm>
          <a:prstGeom prst="rect">
            <a:avLst/>
          </a:prstGeom>
          <a:noFill/>
        </p:spPr>
        <p:txBody>
          <a:bodyPr anchorCtr="0" anchor="b" bIns="91425" lIns="91425" rIns="91425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24475" y="1920450"/>
            <a:ext cx="8494800" cy="27042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buSzPct val="100000"/>
              <a:defRPr sz="1800">
                <a:solidFill>
                  <a:srgbClr val="616161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defRPr sz="1400">
                <a:solidFill>
                  <a:srgbClr val="616161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defRPr sz="1400">
                <a:solidFill>
                  <a:srgbClr val="616161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defRPr sz="1400">
                <a:solidFill>
                  <a:srgbClr val="616161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defRPr sz="1400">
                <a:solidFill>
                  <a:srgbClr val="616161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defRPr sz="1400">
                <a:solidFill>
                  <a:srgbClr val="616161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defRPr sz="1400">
                <a:solidFill>
                  <a:srgbClr val="616161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defRPr sz="1400">
                <a:solidFill>
                  <a:srgbClr val="616161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616161"/>
              </a:buClr>
              <a:defRPr sz="1400">
                <a:solidFill>
                  <a:srgbClr val="616161"/>
                </a:solidFill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z="1000">
                <a:solidFill>
                  <a:srgbClr val="61616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uk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uk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7.jpg"/><Relationship Id="rId4" Type="http://schemas.openxmlformats.org/officeDocument/2006/relationships/image" Target="../media/image01.jpg"/><Relationship Id="rId5" Type="http://schemas.openxmlformats.org/officeDocument/2006/relationships/image" Target="../media/image02.jpg"/><Relationship Id="rId6" Type="http://schemas.openxmlformats.org/officeDocument/2006/relationships/image" Target="../media/image03.jpg"/><Relationship Id="rId7" Type="http://schemas.openxmlformats.org/officeDocument/2006/relationships/image" Target="../media/image0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youtube.com/v/qMSfUi_4HZk" TargetMode="External"/><Relationship Id="rId4" Type="http://schemas.openxmlformats.org/officeDocument/2006/relationships/image" Target="../media/image0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24475" y="465975"/>
            <a:ext cx="5124300" cy="2841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/>
              <a:t>КАТЕРИНА</a:t>
            </a:r>
            <a:br>
              <a:rPr lang="uk"/>
            </a:br>
            <a:r>
              <a:rPr lang="uk"/>
              <a:t>БАБКІНА,</a:t>
            </a:r>
          </a:p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x="1146100" y="3573150"/>
            <a:ext cx="6359700" cy="150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b="0" lang="uk" sz="3000"/>
              <a:t>українська письменниця, поетеса, сценарист та драматург.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images (1).jpg"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8075" y="1"/>
            <a:ext cx="3975925" cy="3435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254600" y="144500"/>
            <a:ext cx="8802300" cy="2511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/>
              <a:t>Народилася 22 липня 1985 року в Івано-Франківську.У2014 році вийшла перша збірка для дітей “Гарбузовий рік”, а у 2015 році - книга “Шапочка і кит”</a:t>
            </a:r>
          </a:p>
        </p:txBody>
      </p:sp>
      <p:sp>
        <p:nvSpPr>
          <p:cNvPr id="82" name="Shape 82"/>
          <p:cNvSpPr txBox="1"/>
          <p:nvPr>
            <p:ph idx="1" type="subTitle"/>
          </p:nvPr>
        </p:nvSpPr>
        <p:spPr>
          <a:xfrm>
            <a:off x="72875" y="3388975"/>
            <a:ext cx="9071100" cy="1754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0" i="1" lang="uk" sz="36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    “Відчувати себе цінними і бути цінними.    Надихати. Бути добрими”, - такі побажання шле авторка своїм читачам.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05325" y="214400"/>
            <a:ext cx="8258100" cy="792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uk"/>
              <a:t>Ось такою вона буває,різною...</a:t>
            </a:r>
          </a:p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324475" y="3612601"/>
            <a:ext cx="5124300" cy="130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/>
              <a:t> </a:t>
            </a:r>
          </a:p>
        </p:txBody>
      </p:sp>
      <p:pic>
        <p:nvPicPr>
          <p:cNvPr descr="16.jpg"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58800"/>
            <a:ext cx="3447793" cy="23014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s.jpg" id="90" name="Shape 9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01175" y="1158800"/>
            <a:ext cx="2543175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s (2).jpg" id="91" name="Shape 9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74225" y="3111425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Без названия (1).jpg" id="92" name="Shape 9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94587" y="2245312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Без названия.jpg" id="93" name="Shape 9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49850" y="3397125"/>
            <a:ext cx="2647950" cy="173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24475" y="465975"/>
            <a:ext cx="5124300" cy="2841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/>
              <a:t> </a:t>
            </a:r>
          </a:p>
        </p:txBody>
      </p:sp>
      <p:sp>
        <p:nvSpPr>
          <p:cNvPr id="99" name="Shape 99"/>
          <p:cNvSpPr txBox="1"/>
          <p:nvPr>
            <p:ph idx="1" type="subTitle"/>
          </p:nvPr>
        </p:nvSpPr>
        <p:spPr>
          <a:xfrm>
            <a:off x="324475" y="3612600"/>
            <a:ext cx="8819400" cy="130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 sz="3600">
                <a:solidFill>
                  <a:srgbClr val="000000"/>
                </a:solidFill>
              </a:rPr>
              <a:t>А хочете почути її зверненення до дорослих і до вас, юні читачі?</a:t>
            </a:r>
          </a:p>
        </p:txBody>
      </p:sp>
      <p:sp>
        <p:nvSpPr>
          <p:cNvPr descr="Відеозвернення Катерини Бабкіної, чиї твори було включено до оновленої програми з літературного читання для початкової школи.   Катерина Бабкіна – українська письменниця, сценарист та драматург.  Оновлення програм для початкової школи – спільний проект Міністерства освіти та EdEra. Після публічного обговорення програм на платформі EdEra, зміни було ухвалено колегією МОН.   Другий етап проекту – запис методичних рекомендацій до оновлених програм. Усі вони будуть з'являтися як на сторінці проекту, так і у цьому плейлисті.   Проект здійснюється за підтримки МФ «Відродження».   Сторінка проекту: ed-era.com/mon.html Сайт EdEra: ed-era.com Сайт МОН: http://mon.gov.ua/  FB EdEra: www.facebook.com/NewEdEra VK EdEra: vk.com/ed_era" id="100" name="Shape 100" title="Літературне читання. Катерина Бабкіна">
            <a:hlinkClick r:id="rId3"/>
          </p:cNvPr>
          <p:cNvSpPr/>
          <p:nvPr/>
        </p:nvSpPr>
        <p:spPr>
          <a:xfrm>
            <a:off x="2876803" y="110450"/>
            <a:ext cx="4474425" cy="3355824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24475" y="148225"/>
            <a:ext cx="8145600" cy="1373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 sz="4800"/>
              <a:t>“Мсьє Жак і квітнева риба”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0" y="1752725"/>
            <a:ext cx="6874200" cy="3346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uk" sz="3600"/>
              <a:t> </a:t>
            </a:r>
            <a:r>
              <a:rPr lang="uk" sz="3600">
                <a:solidFill>
                  <a:srgbClr val="0F9D58"/>
                </a:solidFill>
              </a:rPr>
              <a:t>Нам пощастило: ми маємо змогу познайомитися ближче з творчістю Катерини Бабкіної і замислитись над її новим твором.</a:t>
            </a:r>
          </a:p>
        </p:txBody>
      </p:sp>
      <p:pic>
        <p:nvPicPr>
          <p:cNvPr descr="Msje_Zhak_Kateryna_Babkina.jpg"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3975" y="1858850"/>
            <a:ext cx="2200025" cy="31339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