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70" r:id="rId2"/>
    <p:sldId id="291" r:id="rId3"/>
    <p:sldId id="292" r:id="rId4"/>
    <p:sldId id="294" r:id="rId5"/>
    <p:sldId id="293" r:id="rId6"/>
    <p:sldId id="286" r:id="rId7"/>
    <p:sldId id="257" r:id="rId8"/>
    <p:sldId id="295" r:id="rId9"/>
    <p:sldId id="274" r:id="rId10"/>
    <p:sldId id="279" r:id="rId11"/>
    <p:sldId id="256" r:id="rId12"/>
    <p:sldId id="290" r:id="rId13"/>
    <p:sldId id="280" r:id="rId14"/>
    <p:sldId id="281" r:id="rId15"/>
    <p:sldId id="296" r:id="rId16"/>
    <p:sldId id="282" r:id="rId17"/>
    <p:sldId id="284" r:id="rId18"/>
    <p:sldId id="298" r:id="rId19"/>
    <p:sldId id="297" r:id="rId20"/>
    <p:sldId id="288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DF3AD"/>
    <a:srgbClr val="B87D08"/>
    <a:srgbClr val="990099"/>
    <a:srgbClr val="CC0099"/>
    <a:srgbClr val="800080"/>
    <a:srgbClr val="008000"/>
    <a:srgbClr val="CCFF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7A127-FDAE-45FA-9843-370125A563D4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69B23-4178-4521-9DFC-A3BD955F333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FA4E-6AC1-41A7-944B-D5804D513186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8D2-1643-4DA2-BF2A-B3B0CEC6EAC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FA4E-6AC1-41A7-944B-D5804D513186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8D2-1643-4DA2-BF2A-B3B0CEC6EAC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FA4E-6AC1-41A7-944B-D5804D513186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8D2-1643-4DA2-BF2A-B3B0CEC6EAC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FA4E-6AC1-41A7-944B-D5804D513186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8D2-1643-4DA2-BF2A-B3B0CEC6EAC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FA4E-6AC1-41A7-944B-D5804D513186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8D2-1643-4DA2-BF2A-B3B0CEC6EAC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FA4E-6AC1-41A7-944B-D5804D513186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8D2-1643-4DA2-BF2A-B3B0CEC6EAC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FA4E-6AC1-41A7-944B-D5804D513186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8D2-1643-4DA2-BF2A-B3B0CEC6EAC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FA4E-6AC1-41A7-944B-D5804D513186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8D2-1643-4DA2-BF2A-B3B0CEC6EAC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FA4E-6AC1-41A7-944B-D5804D513186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8D2-1643-4DA2-BF2A-B3B0CEC6EAC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FA4E-6AC1-41A7-944B-D5804D513186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8D2-1643-4DA2-BF2A-B3B0CEC6EAC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FA4E-6AC1-41A7-944B-D5804D513186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8D2-1643-4DA2-BF2A-B3B0CEC6EAC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DFA4E-6AC1-41A7-944B-D5804D513186}" type="datetimeFigureOut">
              <a:rPr lang="ru-RU" smtClean="0"/>
              <a:pPr/>
              <a:t>29.11.2011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8F8D2-1643-4DA2-BF2A-B3B0CEC6EAC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59.radikal.ru/i166/0908/11/a5dc1e6f3fa3.pn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59.radikal.ru/i166/0908/11/a5dc1e6f3fa3.pn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slide" Target="slide2.xml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 descr="C:\Users\Администратор\Pictures\фоны\пейзаж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048000"/>
          </a:xfrm>
        </p:spPr>
        <p:txBody>
          <a:bodyPr/>
          <a:lstStyle/>
          <a:p>
            <a:pPr algn="l" eaLnBrk="1" hangingPunct="1"/>
            <a:r>
              <a:rPr lang="ru-RU" sz="40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6215082"/>
            <a:ext cx="184731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0" y="5929330"/>
            <a:ext cx="1285852" cy="642942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1643050"/>
            <a:ext cx="7500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0070C0"/>
                </a:solidFill>
                <a:latin typeface="Monotype Corsiva" pitchFamily="66" charset="0"/>
              </a:rPr>
              <a:t>Цікава  математика</a:t>
            </a:r>
            <a:endParaRPr lang="ru-RU" sz="6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osenniy_les-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144926"/>
            <a:ext cx="9306593" cy="114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i="1" dirty="0" err="1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endParaRPr lang="ru-RU" sz="6600" i="1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рисован.бел..jpg"/>
          <p:cNvPicPr>
            <a:picLocks noChangeAspect="1" noChangeArrowheads="1"/>
          </p:cNvPicPr>
          <p:nvPr/>
        </p:nvPicPr>
        <p:blipFill>
          <a:blip r:embed="rId3" cstate="print"/>
          <a:srcRect l="42963" t="61865" r="8379" b="6355"/>
          <a:stretch>
            <a:fillRect/>
          </a:stretch>
        </p:blipFill>
        <p:spPr bwMode="auto">
          <a:xfrm>
            <a:off x="7000892" y="4572008"/>
            <a:ext cx="2143108" cy="228599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5" name="Picture 5" descr="http://www.gifpark.ru/Gifs/NATURE/8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572008"/>
            <a:ext cx="3297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05500" y="-4429125"/>
            <a:ext cx="20955000" cy="15716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714356"/>
            <a:ext cx="34290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uk-UA" sz="7200" b="1" dirty="0" smtClean="0">
                <a:solidFill>
                  <a:srgbClr val="FFFF00"/>
                </a:solidFill>
              </a:rPr>
              <a:t>   8+2=</a:t>
            </a:r>
          </a:p>
          <a:p>
            <a:pPr>
              <a:tabLst>
                <a:tab pos="0" algn="l"/>
              </a:tabLst>
            </a:pPr>
            <a:r>
              <a:rPr lang="uk-UA" sz="7200" b="1" dirty="0" smtClean="0">
                <a:solidFill>
                  <a:srgbClr val="FFFF00"/>
                </a:solidFill>
              </a:rPr>
              <a:t>   4+3=</a:t>
            </a:r>
          </a:p>
          <a:p>
            <a:pPr>
              <a:tabLst>
                <a:tab pos="0" algn="l"/>
              </a:tabLst>
            </a:pPr>
            <a:r>
              <a:rPr lang="uk-UA" sz="7200" b="1" dirty="0" smtClean="0">
                <a:solidFill>
                  <a:srgbClr val="FFFF00"/>
                </a:solidFill>
              </a:rPr>
              <a:t>   7-1=</a:t>
            </a:r>
          </a:p>
          <a:p>
            <a:pPr>
              <a:tabLst>
                <a:tab pos="0" algn="l"/>
              </a:tabLst>
            </a:pPr>
            <a:r>
              <a:rPr lang="uk-UA" sz="7200" b="1" dirty="0" smtClean="0">
                <a:solidFill>
                  <a:srgbClr val="FFFF00"/>
                </a:solidFill>
              </a:rPr>
              <a:t>   10-1=</a:t>
            </a:r>
          </a:p>
          <a:p>
            <a:endParaRPr lang="ru-RU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00438"/>
            <a:ext cx="2496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/>
              <a:t>Їжачок</a:t>
            </a:r>
            <a:endParaRPr lang="ru-RU" sz="6000" b="1" dirty="0"/>
          </a:p>
        </p:txBody>
      </p:sp>
      <p:pic>
        <p:nvPicPr>
          <p:cNvPr id="1026" name="Picture 2" descr="C:\Documents and Settings\Admin\Мои документы\Мои рисунки\Рисунки\еж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86246" y="-285776"/>
            <a:ext cx="8501122" cy="71437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357222" y="-2000288"/>
            <a:ext cx="102870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</a:t>
            </a:r>
          </a:p>
          <a:p>
            <a:r>
              <a:rPr lang="en-US" sz="66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</a:t>
            </a:r>
          </a:p>
          <a:p>
            <a:r>
              <a:rPr lang="en-US" sz="66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</a:t>
            </a:r>
            <a:r>
              <a:rPr lang="uk-UA" sz="6600" b="1" dirty="0" smtClean="0">
                <a:solidFill>
                  <a:srgbClr val="FF0000"/>
                </a:solidFill>
                <a:latin typeface="Monotype Corsiva" pitchFamily="66" charset="0"/>
              </a:rPr>
              <a:t>Самостійна робота</a:t>
            </a:r>
          </a:p>
          <a:p>
            <a:r>
              <a:rPr lang="uk-UA" sz="66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00824" y="-4357742"/>
            <a:ext cx="20955000" cy="15716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00760" y="1357298"/>
            <a:ext cx="35004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</a:rPr>
              <a:t>8+2=10</a:t>
            </a:r>
          </a:p>
          <a:p>
            <a:r>
              <a:rPr lang="uk-UA" sz="7200" b="1" dirty="0" smtClean="0">
                <a:solidFill>
                  <a:srgbClr val="FFFF00"/>
                </a:solidFill>
              </a:rPr>
              <a:t>4+3=7</a:t>
            </a:r>
          </a:p>
          <a:p>
            <a:r>
              <a:rPr lang="uk-UA" sz="7200" b="1" dirty="0" smtClean="0">
                <a:solidFill>
                  <a:srgbClr val="FFFF00"/>
                </a:solidFill>
              </a:rPr>
              <a:t>10-1=9</a:t>
            </a:r>
          </a:p>
          <a:p>
            <a:r>
              <a:rPr lang="uk-UA" sz="7200" b="1" dirty="0" smtClean="0">
                <a:solidFill>
                  <a:srgbClr val="FFFF00"/>
                </a:solidFill>
              </a:rPr>
              <a:t>7-1=6</a:t>
            </a:r>
          </a:p>
          <a:p>
            <a:endParaRPr lang="ru-RU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00438"/>
            <a:ext cx="2496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/>
              <a:t>Їжачок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285916" y="0"/>
            <a:ext cx="7979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Взаємоперевірка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Admin\Мои документы\Мои рисунки\Рисунки\еж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28923" y="1285860"/>
            <a:ext cx="7072362" cy="721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Рисунки\миш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9" y="928670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0000"/>
                </a:solidFill>
                <a:latin typeface="Monotype Corsiva" pitchFamily="66" charset="0"/>
              </a:rPr>
              <a:t>Робота з</a:t>
            </a:r>
          </a:p>
          <a:p>
            <a:pPr algn="ctr"/>
            <a:r>
              <a:rPr lang="uk-UA" sz="5400" b="1" i="1" dirty="0" smtClean="0">
                <a:solidFill>
                  <a:srgbClr val="FF0000"/>
                </a:solidFill>
                <a:latin typeface="Monotype Corsiva" pitchFamily="66" charset="0"/>
              </a:rPr>
              <a:t>підручником</a:t>
            </a:r>
            <a:endParaRPr lang="ru-RU" sz="5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" name="Picture 2" descr="C:\Documents and Settings\Admin\Рабочий стол\матем.підр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928934"/>
            <a:ext cx="2071703" cy="1714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643446"/>
            <a:ext cx="370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с.49, задача №1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Рисунки\волк дов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4286248" y="2000240"/>
            <a:ext cx="1714512" cy="71438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8148" y="714356"/>
            <a:ext cx="928694" cy="857256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114099">
            <a:off x="6263737" y="1879677"/>
            <a:ext cx="2500330" cy="71438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Ромб 14"/>
          <p:cNvSpPr/>
          <p:nvPr/>
        </p:nvSpPr>
        <p:spPr>
          <a:xfrm>
            <a:off x="5786446" y="2571744"/>
            <a:ext cx="1285884" cy="1428760"/>
          </a:xfrm>
          <a:prstGeom prst="diamond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3371797">
            <a:off x="5664681" y="569211"/>
            <a:ext cx="1008617" cy="933209"/>
          </a:xfrm>
          <a:prstGeom prst="triangle">
            <a:avLst>
              <a:gd name="adj" fmla="val 5059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715272" y="3500438"/>
            <a:ext cx="928694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Рисунки\волк дов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4877" y="785794"/>
            <a:ext cx="4429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0070C0"/>
                </a:solidFill>
                <a:latin typeface="Monotype Corsiva" pitchFamily="66" charset="0"/>
              </a:rPr>
              <a:t>Фізкульт-</a:t>
            </a:r>
          </a:p>
          <a:p>
            <a:pPr algn="ctr"/>
            <a:r>
              <a:rPr lang="uk-UA" sz="5400" b="1" i="1" dirty="0" smtClean="0">
                <a:solidFill>
                  <a:srgbClr val="0070C0"/>
                </a:solidFill>
                <a:latin typeface="Monotype Corsiva" pitchFamily="66" charset="0"/>
              </a:rPr>
              <a:t>хвилинка</a:t>
            </a:r>
            <a:endParaRPr lang="ru-RU" sz="54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Мои документы\Мои рисунки\Рисунки\лиса в лес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rgbClr val="7EC234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7" name="Прямоугольник 6"/>
          <p:cNvSpPr/>
          <p:nvPr/>
        </p:nvSpPr>
        <p:spPr>
          <a:xfrm>
            <a:off x="0" y="0"/>
            <a:ext cx="3214678" cy="1428736"/>
          </a:xfrm>
          <a:prstGeom prst="rect">
            <a:avLst/>
          </a:prstGeom>
          <a:solidFill>
            <a:srgbClr val="00B050"/>
          </a:solidFill>
          <a:ln>
            <a:solidFill>
              <a:srgbClr val="45C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Хитрющі </a:t>
            </a:r>
          </a:p>
          <a:p>
            <a:pPr algn="ctr"/>
            <a:r>
              <a:rPr lang="uk-UA" sz="54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завдання</a:t>
            </a:r>
            <a:endParaRPr lang="ru-RU" sz="5400" b="1" i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C:\Documents and Settings\Admin\Мои документы\Мои рисунки\Рисунки\лиса4.jpg"/>
          <p:cNvPicPr>
            <a:picLocks noChangeAspect="1" noChangeArrowheads="1"/>
          </p:cNvPicPr>
          <p:nvPr/>
        </p:nvPicPr>
        <p:blipFill>
          <a:blip r:embed="rId3" cstate="print"/>
          <a:srcRect l="5321" t="-2025"/>
          <a:stretch>
            <a:fillRect/>
          </a:stretch>
        </p:blipFill>
        <p:spPr bwMode="auto">
          <a:xfrm>
            <a:off x="4071934" y="2857496"/>
            <a:ext cx="3357586" cy="400050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9" name="Овал 8"/>
          <p:cNvSpPr/>
          <p:nvPr/>
        </p:nvSpPr>
        <p:spPr>
          <a:xfrm>
            <a:off x="0" y="6572272"/>
            <a:ext cx="2571736" cy="285728"/>
          </a:xfrm>
          <a:prstGeom prst="ellipse">
            <a:avLst/>
          </a:prstGeom>
          <a:solidFill>
            <a:srgbClr val="00B05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1" name="Picture 17" descr="Картинка 60 из 9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7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304800"/>
            <a:ext cx="71628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dirty="0" smtClean="0"/>
              <a:t> </a:t>
            </a:r>
          </a:p>
        </p:txBody>
      </p:sp>
      <p:pic>
        <p:nvPicPr>
          <p:cNvPr id="4" name="Picture 6" descr="a5dc1e6f3fa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285992"/>
            <a:ext cx="4929222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628" y="-285776"/>
            <a:ext cx="45005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lain" startAt="10"/>
            </a:pP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     2</a:t>
            </a:r>
          </a:p>
          <a:p>
            <a:pPr marL="914400" indent="-914400" algn="ctr">
              <a:buAutoNum type="arabicPlain" startAt="9"/>
            </a:pP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   4</a:t>
            </a:r>
          </a:p>
          <a:p>
            <a:pPr marL="914400" indent="-914400" algn="ctr">
              <a:buAutoNum type="arabicPlain" startAt="7"/>
            </a:pP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   7</a:t>
            </a:r>
          </a:p>
          <a:p>
            <a:pPr marL="914400" indent="-457200" algn="ctr">
              <a:buAutoNum type="arabicPlain"/>
            </a:pP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     10</a:t>
            </a:r>
          </a:p>
          <a:p>
            <a:pPr marL="914400" indent="-914400" algn="ctr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  8      5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768" y="-357214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7072330" y="495312"/>
            <a:ext cx="78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92" y="1428736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2357430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5206" y="3286124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1" name="Picture 17" descr="Картинка 60 из 9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7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304800"/>
            <a:ext cx="71628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dirty="0" smtClean="0"/>
              <a:t> </a:t>
            </a:r>
          </a:p>
        </p:txBody>
      </p:sp>
      <p:pic>
        <p:nvPicPr>
          <p:cNvPr id="4" name="Picture 6" descr="a5dc1e6f3fa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285992"/>
            <a:ext cx="4929222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628" y="-285776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4942" y="-285776"/>
            <a:ext cx="39290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ГРА </a:t>
            </a:r>
          </a:p>
          <a:p>
            <a:pPr algn="ctr"/>
            <a:r>
              <a:rPr lang="uk-UA" sz="4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”Знайди своє місце!”</a:t>
            </a:r>
            <a:endParaRPr lang="ru-RU" sz="6000" b="1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 descr="C:\Users\Администратор\Pictures\фоны\пейзаж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85794"/>
            <a:ext cx="7696200" cy="12858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8000" b="1" dirty="0" smtClean="0">
                <a:solidFill>
                  <a:srgbClr val="0070C0"/>
                </a:solidFill>
                <a:latin typeface="Monotype Corsiva" pitchFamily="66" charset="0"/>
              </a:rPr>
              <a:t>Підсумок уроку.</a:t>
            </a:r>
            <a:br>
              <a:rPr lang="uk-UA" sz="8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40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uk-UA" sz="4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6215082"/>
            <a:ext cx="184731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0" y="5929330"/>
            <a:ext cx="1285852" cy="642942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71604" y="1785926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 ” Мікрофон ” </a:t>
            </a:r>
            <a:endParaRPr lang="ru-RU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бе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357166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29 листопада</a:t>
            </a:r>
          </a:p>
          <a:p>
            <a:pPr algn="ctr"/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Класна робота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2214554"/>
            <a:ext cx="6000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solidFill>
                  <a:srgbClr val="FFC000"/>
                </a:solidFill>
              </a:rPr>
              <a:t>Тема . </a:t>
            </a:r>
            <a:r>
              <a:rPr lang="uk-UA" sz="4800" b="1" dirty="0" smtClean="0">
                <a:solidFill>
                  <a:srgbClr val="00B0F0"/>
                </a:solidFill>
              </a:rPr>
              <a:t>Послідовність чисел від 1 до 10. Порівняння чисел в межах 10.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2264" y="6429396"/>
            <a:ext cx="61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 rot="10800000">
            <a:off x="6500826" y="6500834"/>
            <a:ext cx="2643174" cy="402884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714488"/>
            <a:ext cx="5992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Мои документы\Мои рисунки\Рисунки\мал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0"/>
            <a:ext cx="10001288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1000108"/>
            <a:ext cx="5857916" cy="1015663"/>
          </a:xfrm>
          <a:prstGeom prst="rect">
            <a:avLst/>
          </a:prstGeom>
          <a:solidFill>
            <a:srgbClr val="FDF3AD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МОЛОДЦІ!</a:t>
            </a:r>
            <a:endParaRPr lang="ru-RU" sz="6000" b="1" i="1" dirty="0">
              <a:solidFill>
                <a:schemeClr val="accent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5123" name="Picture 3" descr="E:\л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071678"/>
            <a:ext cx="4429156" cy="2714644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Мои рисунки\Рисунки\лиса4.jpg"/>
          <p:cNvPicPr>
            <a:picLocks noChangeAspect="1" noChangeArrowheads="1"/>
          </p:cNvPicPr>
          <p:nvPr/>
        </p:nvPicPr>
        <p:blipFill>
          <a:blip r:embed="rId4" cstate="print"/>
          <a:srcRect l="13930" t="6477" r="14344"/>
          <a:stretch>
            <a:fillRect/>
          </a:stretch>
        </p:blipFill>
        <p:spPr bwMode="auto">
          <a:xfrm>
            <a:off x="7215206" y="4286256"/>
            <a:ext cx="1928794" cy="257174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8" name="Рисунок 7" descr="C:\Documents and Settings\Admin\Мои документы\Мои рисунки\Рисунки\еж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929066"/>
            <a:ext cx="36433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714375"/>
            <a:ext cx="8001000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        Склади </a:t>
            </a:r>
            <a:r>
              <a:rPr lang="uk-UA" sz="4000" b="1" dirty="0"/>
              <a:t>і розвʹяжи задачу</a:t>
            </a:r>
            <a:endParaRPr lang="ru-RU" sz="4000" b="1" dirty="0"/>
          </a:p>
        </p:txBody>
      </p:sp>
      <p:pic>
        <p:nvPicPr>
          <p:cNvPr id="4" name="Picture 12" descr="http://www.gifpark.ru/Gifs/NATURE/p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857375"/>
            <a:ext cx="790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http://www.gifpark.ru/Gifs/NATURE/p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857375"/>
            <a:ext cx="790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www.gifpark.ru/Gifs/NATURE/p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1857375"/>
            <a:ext cx="790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ttp://www.gifpark.ru/Gifs/NATURE/p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1785938"/>
            <a:ext cx="790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www.gifpark.ru/Gifs/NATURE/p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857375"/>
            <a:ext cx="790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www.gifpark.ru/Gifs/NATURE/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000375"/>
            <a:ext cx="9810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ttp://www.gifpark.ru/Gifs/NATURE/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143248"/>
            <a:ext cx="9810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http://www.gifpark.ru/Gifs/NATURE/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3000375"/>
            <a:ext cx="9810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1928813"/>
            <a:ext cx="1450975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авая фигурная скобка 12"/>
          <p:cNvSpPr/>
          <p:nvPr/>
        </p:nvSpPr>
        <p:spPr>
          <a:xfrm>
            <a:off x="5643570" y="1785926"/>
            <a:ext cx="1000132" cy="2286016"/>
          </a:xfrm>
          <a:prstGeom prst="rightBrace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38100">
                <a:solidFill>
                  <a:srgbClr val="FF0000"/>
                </a:solidFill>
              </a:ln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29063" y="4286250"/>
            <a:ext cx="5715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 dirty="0">
                <a:solidFill>
                  <a:srgbClr val="002060"/>
                </a:solidFill>
                <a:latin typeface="Calibri" pitchFamily="34" charset="0"/>
              </a:rPr>
              <a:t>=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28688" y="4357688"/>
            <a:ext cx="5715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 dirty="0">
                <a:solidFill>
                  <a:srgbClr val="00206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71688" y="4286250"/>
            <a:ext cx="5715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00375" y="4286250"/>
            <a:ext cx="5715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 dirty="0">
                <a:solidFill>
                  <a:srgbClr val="00206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15125" y="2143125"/>
            <a:ext cx="5715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57750" y="4286250"/>
            <a:ext cx="5715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  <a:latin typeface="Calibri" pitchFamily="34" charset="0"/>
              </a:rPr>
              <a:t>8</a:t>
            </a:r>
          </a:p>
        </p:txBody>
      </p:sp>
      <p:pic>
        <p:nvPicPr>
          <p:cNvPr id="3093" name="Picture 3" descr="D:\мама\картинки\картинки3\стрелка3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5857875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" descr="http://www.gifpark.ru/Gifs/NATURE/p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4500563"/>
            <a:ext cx="790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http://www.gifpark.ru/Gifs/NATURE/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4643438"/>
            <a:ext cx="9810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715125" y="4572000"/>
            <a:ext cx="571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latin typeface="Calibri" pitchFamily="34" charset="0"/>
              </a:rPr>
              <a:t>і</a:t>
            </a:r>
            <a:endParaRPr lang="ru-RU" sz="6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6" grpId="1"/>
      <p:bldP spid="17" grpId="0"/>
      <p:bldP spid="18" grpId="0"/>
      <p:bldP spid="18" grpId="1"/>
      <p:bldP spid="19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бе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85728"/>
            <a:ext cx="7143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FF00"/>
                </a:solidFill>
              </a:rPr>
              <a:t>              </a:t>
            </a:r>
            <a:r>
              <a:rPr lang="uk-UA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  уроку:</a:t>
            </a:r>
          </a:p>
          <a:p>
            <a:endParaRPr lang="uk-UA" sz="2400" i="1" u="sng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навчальна :</a:t>
            </a:r>
            <a:r>
              <a:rPr lang="uk-UA" sz="2800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вдосконалювати вміння орієнтуватися у натуральному ряді чисел; закріплювати в учнів вміння й навички складання і розв’язування прикладів та нерівностей, вдосконалювати навички усної лічби ;</a:t>
            </a:r>
            <a:endParaRPr lang="uk-UA" sz="2800" b="1" u="sng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розвивальна: </a:t>
            </a:r>
            <a:r>
              <a:rPr lang="uk-UA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розвивати логічне мислення, мовлення, увагу, спостережливість;</a:t>
            </a:r>
            <a:endParaRPr lang="uk-UA" sz="2800" b="1" u="sng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виховна: </a:t>
            </a:r>
            <a:r>
              <a:rPr lang="uk-UA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виховувати любов до природи та  всього живого.</a:t>
            </a:r>
            <a:endParaRPr lang="ru-RU" sz="28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 rot="10800000">
            <a:off x="6429388" y="6500834"/>
            <a:ext cx="2714612" cy="402884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бе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FF00"/>
                </a:solidFill>
              </a:rPr>
              <a:t>                </a:t>
            </a:r>
          </a:p>
        </p:txBody>
      </p:sp>
      <p:sp>
        <p:nvSpPr>
          <p:cNvPr id="4" name="Овал 3"/>
          <p:cNvSpPr/>
          <p:nvPr/>
        </p:nvSpPr>
        <p:spPr>
          <a:xfrm rot="10800000">
            <a:off x="6500826" y="6500834"/>
            <a:ext cx="2643174" cy="402884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3214686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1 2 3 4 5 6 7 8 9 10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бе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FF00"/>
                </a:solidFill>
              </a:rPr>
              <a:t>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728" y="3143248"/>
            <a:ext cx="1069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9" y="3143248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3143248"/>
            <a:ext cx="92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5" y="3143248"/>
            <a:ext cx="642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3143248"/>
            <a:ext cx="928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3143248"/>
            <a:ext cx="857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3143248"/>
            <a:ext cx="1071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7" y="3143248"/>
            <a:ext cx="642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3143248"/>
            <a:ext cx="78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8148" y="3143248"/>
            <a:ext cx="1285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 rot="10800000">
            <a:off x="6500826" y="6500834"/>
            <a:ext cx="2643174" cy="402884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olnechnyj-osennij-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7" y="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Правила поводження у лісі</a:t>
            </a:r>
            <a:endParaRPr lang="ru-RU" sz="6000" b="1" i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14422"/>
            <a:ext cx="4427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ln>
                  <a:solidFill>
                    <a:srgbClr val="FFC000"/>
                  </a:solidFill>
                </a:ln>
                <a:solidFill>
                  <a:srgbClr val="FF33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1. Не кричи!</a:t>
            </a:r>
            <a:endParaRPr lang="ru-RU" sz="4800" b="1" i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4976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 Не ламай!</a:t>
            </a:r>
            <a:endParaRPr lang="ru-RU" sz="4800" b="1" i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357694"/>
            <a:ext cx="5860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Не ображай!</a:t>
            </a:r>
            <a:endParaRPr lang="ru-RU" sz="4800" b="1" i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643578"/>
            <a:ext cx="518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Не сміти!</a:t>
            </a:r>
            <a:endParaRPr lang="ru-RU" sz="4800" b="1" i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ел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0"/>
            <a:ext cx="2500330" cy="2428868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ел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08" cy="2571744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ел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85992"/>
            <a:ext cx="2496000" cy="2071702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ел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214818"/>
            <a:ext cx="2571768" cy="2643182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ел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4143380"/>
            <a:ext cx="2500330" cy="271462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зай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57166"/>
            <a:ext cx="1857356" cy="150019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зай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714620"/>
            <a:ext cx="1643042" cy="1500198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зай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857364"/>
            <a:ext cx="1714512" cy="1571636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зай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786190"/>
            <a:ext cx="1857388" cy="1643074"/>
          </a:xfrm>
          <a:prstGeom prst="rect">
            <a:avLst/>
          </a:prstGeom>
          <a:noFill/>
        </p:spPr>
      </p:pic>
      <p:pic>
        <p:nvPicPr>
          <p:cNvPr id="12" name="Picture 7" descr="C:\Documents and Settings\Admin\Рабочий стол\зай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000636"/>
            <a:ext cx="1928794" cy="15716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29058" y="928670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FF00"/>
                </a:solidFill>
              </a:rPr>
              <a:t>2+2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4" y="2143116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1071546"/>
            <a:ext cx="133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</a:rPr>
              <a:t>5+1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32" y="3071810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 </a:t>
            </a:r>
            <a:r>
              <a:rPr lang="uk-UA" sz="4800" b="1" dirty="0" smtClean="0">
                <a:solidFill>
                  <a:srgbClr val="FFFF00"/>
                </a:solidFill>
              </a:rPr>
              <a:t>5+4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5214950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3+4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6182" y="5214950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4+4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768" y="5143512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9256" y="3429000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768" y="428604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8082" y="2857496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5072066" y="785796"/>
            <a:ext cx="2214579" cy="1428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857356" y="1714488"/>
            <a:ext cx="3429024" cy="10001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286380" y="5643578"/>
            <a:ext cx="2000264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643306" y="3357562"/>
            <a:ext cx="4000528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1785918" y="3857628"/>
            <a:ext cx="3786214" cy="13573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785850" y="0"/>
            <a:ext cx="11644330" cy="721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gifpark.ru/Gifs/NATURE/p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147791" cy="135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http://www.gifpark.ru/Gifs/NATURE/p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1214446" cy="142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ttp://www.gifpark.ru/Gifs/NATURE/p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28"/>
            <a:ext cx="1143008" cy="142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www.gifpark.ru/Gifs/NATURE/p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85728"/>
            <a:ext cx="1143010" cy="142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www.gifpark.ru/Gifs/NATURE/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1552605" cy="135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ttp://www.gifpark.ru/Gifs/NATURE/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71678"/>
            <a:ext cx="1500198" cy="135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http://www.gifpark.ru/Gifs/NATURE/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000240"/>
            <a:ext cx="1500198" cy="135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" descr="http://www.gifpark.ru/Gifs/NATURE/p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2"/>
            <a:ext cx="1290641" cy="133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http://www.gifpark.ru/Gifs/NATURE/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500570"/>
            <a:ext cx="1500198" cy="129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285984" y="4572008"/>
            <a:ext cx="92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4414" y="4572008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білка на дер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857356" y="4572008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643438" y="-1500222"/>
            <a:ext cx="4500562" cy="835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228</Words>
  <Application>Microsoft Office PowerPoint</Application>
  <PresentationFormat>Екран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2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Підсумок уроку.    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algebra</cp:lastModifiedBy>
  <cp:revision>94</cp:revision>
  <dcterms:created xsi:type="dcterms:W3CDTF">2011-11-21T12:23:16Z</dcterms:created>
  <dcterms:modified xsi:type="dcterms:W3CDTF">2011-11-29T06:31:24Z</dcterms:modified>
</cp:coreProperties>
</file>