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59" r:id="rId4"/>
    <p:sldId id="260" r:id="rId5"/>
    <p:sldId id="266" r:id="rId6"/>
    <p:sldId id="264" r:id="rId7"/>
    <p:sldId id="265" r:id="rId8"/>
    <p:sldId id="267" r:id="rId9"/>
    <p:sldId id="268" r:id="rId10"/>
    <p:sldId id="269" r:id="rId11"/>
    <p:sldId id="271" r:id="rId12"/>
    <p:sldId id="270" r:id="rId13"/>
    <p:sldId id="279" r:id="rId14"/>
    <p:sldId id="278" r:id="rId15"/>
    <p:sldId id="277" r:id="rId16"/>
    <p:sldId id="274" r:id="rId17"/>
    <p:sldId id="273" r:id="rId18"/>
    <p:sldId id="272" r:id="rId19"/>
    <p:sldId id="275" r:id="rId20"/>
    <p:sldId id="276" r:id="rId21"/>
    <p:sldId id="283" r:id="rId22"/>
    <p:sldId id="282" r:id="rId23"/>
    <p:sldId id="281" r:id="rId24"/>
    <p:sldId id="284" r:id="rId25"/>
    <p:sldId id="285" r:id="rId26"/>
    <p:sldId id="286" r:id="rId27"/>
    <p:sldId id="261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AB64-BB53-46E3-8E86-264AA615A62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DAFA-8CD5-40F5-AFE9-653D91CE0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55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DAFA-8CD5-40F5-AFE9-653D91CE06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83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DAFA-8CD5-40F5-AFE9-653D91CE06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6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DAFA-8CD5-40F5-AFE9-653D91CE062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68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microsoft.com/office/2007/relationships/media" Target="../media/media1.mp3"/><Relationship Id="rId5" Type="http://schemas.openxmlformats.org/officeDocument/2006/relationships/oleObject" Target="../embeddings/oleObject15.bin"/><Relationship Id="rId10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microsoft.com/office/2007/relationships/media" Target="../media/media1.mp3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4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22.bin"/><Relationship Id="rId4" Type="http://schemas.openxmlformats.org/officeDocument/2006/relationships/audio" Target="../media/audio1.wav"/><Relationship Id="rId9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11" Type="http://schemas.microsoft.com/office/2007/relationships/media" Target="../media/media1.mp3"/><Relationship Id="rId5" Type="http://schemas.openxmlformats.org/officeDocument/2006/relationships/audio" Target="../media/audio1.wav"/><Relationship Id="rId10" Type="http://schemas.openxmlformats.org/officeDocument/2006/relationships/slide" Target="slide11.xml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microsoft.com/office/2007/relationships/media" Target="../media/media1.mp3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31.bin"/><Relationship Id="rId4" Type="http://schemas.openxmlformats.org/officeDocument/2006/relationships/audio" Target="../media/audio1.wav"/><Relationship Id="rId9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1.gif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hyperlink" Target="http://metodisty.ru/m/files/view/elektronnaya_fizminutka_dlya_glaz-_fizicheskie_uprazhneniya_dlya_myshch_ruk_i_no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media" Target="../media/media1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media" Target="../media/media1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media" Target="../media/media1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1%E8%E0%F2%EB%EE%ED" TargetMode="External"/><Relationship Id="rId3" Type="http://schemas.openxmlformats.org/officeDocument/2006/relationships/hyperlink" Target="http://freelance.ru/users/GlavnayaSova/?work=829214" TargetMode="External"/><Relationship Id="rId7" Type="http://schemas.openxmlformats.org/officeDocument/2006/relationships/hyperlink" Target="http://ddl.muzofun.net/mp3/s3/18/9/189802050605bb8da0e8178ee257dd0a.mp3?st=gf2-Qjw_JEalEzhLoJmbgg&amp;e=1361088683&amp;name=zvuk-vystrel(muzofun.net)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ooi.ru/dock/fonoteca3.php?soz=aplause7" TargetMode="External"/><Relationship Id="rId5" Type="http://schemas.openxmlformats.org/officeDocument/2006/relationships/hyperlink" Target="http://vk.com/novosti_biatlona" TargetMode="External"/><Relationship Id="rId10" Type="http://schemas.openxmlformats.org/officeDocument/2006/relationships/hyperlink" Target="http://alisa-alia.ya.ru/replies.xml?item_no=1619" TargetMode="External"/><Relationship Id="rId4" Type="http://schemas.openxmlformats.org/officeDocument/2006/relationships/hyperlink" Target="http://www.zastavki.com/rus/Archive/Vancouver_2010/wallpaper-19724-16.htm" TargetMode="External"/><Relationship Id="rId9" Type="http://schemas.openxmlformats.org/officeDocument/2006/relationships/hyperlink" Target="http://animated-images.su/photo/malenkie_kartinki/khlopajushhij_v_ladoshi_smajlik/39-0-7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00108"/>
            <a:ext cx="8640960" cy="212076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Перетворення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цілого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виразу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у</a:t>
            </a:r>
            <a:r>
              <a:rPr lang="ru-RU" b="1" i="1" dirty="0" smtClean="0">
                <a:solidFill>
                  <a:srgbClr val="C00000"/>
                </a:solidFill>
              </a:rPr>
              <a:t> многочлен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072205"/>
            <a:ext cx="8172400" cy="78579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дгот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вала </a:t>
            </a:r>
            <a:r>
              <a:rPr lang="ru-RU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Мараховська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Іванівна</a:t>
            </a:r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 smtClean="0">
                <a:solidFill>
                  <a:srgbClr val="FF0066"/>
                </a:solidFill>
              </a:rPr>
              <a:t>Спеціалізована школа «</a:t>
            </a:r>
            <a:r>
              <a:rPr lang="uk-UA" b="1" dirty="0" err="1" smtClean="0">
                <a:solidFill>
                  <a:srgbClr val="FF0066"/>
                </a:solidFill>
              </a:rPr>
              <a:t>Хабад</a:t>
            </a:r>
            <a:r>
              <a:rPr lang="uk-UA" b="1" dirty="0" smtClean="0">
                <a:solidFill>
                  <a:srgbClr val="FF0066"/>
                </a:solidFill>
              </a:rPr>
              <a:t>  </a:t>
            </a:r>
            <a:r>
              <a:rPr lang="uk-UA" b="1" dirty="0" err="1" smtClean="0">
                <a:solidFill>
                  <a:srgbClr val="FF0066"/>
                </a:solidFill>
              </a:rPr>
              <a:t>Любавич</a:t>
            </a:r>
            <a:r>
              <a:rPr lang="uk-UA" b="1" dirty="0" smtClean="0">
                <a:solidFill>
                  <a:srgbClr val="FF0066"/>
                </a:solidFill>
              </a:rPr>
              <a:t>», </a:t>
            </a:r>
            <a:r>
              <a:rPr lang="uk-UA" b="1" dirty="0" err="1" smtClean="0">
                <a:solidFill>
                  <a:srgbClr val="FF0066"/>
                </a:solidFill>
              </a:rPr>
              <a:t>м.Запоріжжя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9488" y="309650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20072" y="280298"/>
            <a:ext cx="648072" cy="6263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260648"/>
            <a:ext cx="648072" cy="6263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260648"/>
            <a:ext cx="648072" cy="6263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260648"/>
            <a:ext cx="648072" cy="6263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80312" y="260648"/>
            <a:ext cx="648072" cy="6263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2285992"/>
            <a:ext cx="3166498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6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81" y="242455"/>
            <a:ext cx="53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Другий</a:t>
            </a: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етап</a:t>
            </a: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  Гонка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6303839"/>
              </p:ext>
            </p:extLst>
          </p:nvPr>
        </p:nvGraphicFramePr>
        <p:xfrm>
          <a:off x="395536" y="2276872"/>
          <a:ext cx="1113124" cy="504056"/>
        </p:xfrm>
        <a:graphic>
          <a:graphicData uri="http://schemas.openxmlformats.org/presentationml/2006/ole">
            <p:oleObj spid="_x0000_s4007" name="Формула" r:id="rId3" imgW="5080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1" y="934232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виразів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вірні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4608920"/>
              </p:ext>
            </p:extLst>
          </p:nvPr>
        </p:nvGraphicFramePr>
        <p:xfrm>
          <a:off x="395536" y="2780928"/>
          <a:ext cx="1152128" cy="521718"/>
        </p:xfrm>
        <a:graphic>
          <a:graphicData uri="http://schemas.openxmlformats.org/presentationml/2006/ole">
            <p:oleObj spid="_x0000_s4008" name="Формула" r:id="rId4" imgW="508000" imgH="228600" progId="Equation.3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2755618"/>
              </p:ext>
            </p:extLst>
          </p:nvPr>
        </p:nvGraphicFramePr>
        <p:xfrm>
          <a:off x="395536" y="3284984"/>
          <a:ext cx="2160239" cy="545745"/>
        </p:xfrm>
        <a:graphic>
          <a:graphicData uri="http://schemas.openxmlformats.org/presentationml/2006/ole">
            <p:oleObj spid="_x0000_s4009" name="Формула" r:id="rId5" imgW="901309" imgH="228501" progId="Equation.3">
              <p:embed/>
            </p:oleObj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99081602"/>
              </p:ext>
            </p:extLst>
          </p:nvPr>
        </p:nvGraphicFramePr>
        <p:xfrm>
          <a:off x="411351" y="3882021"/>
          <a:ext cx="1126660" cy="463919"/>
        </p:xfrm>
        <a:graphic>
          <a:graphicData uri="http://schemas.openxmlformats.org/presentationml/2006/ole">
            <p:oleObj spid="_x0000_s4010" name="Формула" r:id="rId6" imgW="482391" imgH="203112" progId="Equation.3">
              <p:embed/>
            </p:oleObj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3714123"/>
              </p:ext>
            </p:extLst>
          </p:nvPr>
        </p:nvGraphicFramePr>
        <p:xfrm>
          <a:off x="395536" y="4384498"/>
          <a:ext cx="1130879" cy="484662"/>
        </p:xfrm>
        <a:graphic>
          <a:graphicData uri="http://schemas.openxmlformats.org/presentationml/2006/ole">
            <p:oleObj spid="_x0000_s4011" name="Формула" r:id="rId7" imgW="469696" imgH="203112" progId="Equation.3">
              <p:embed/>
            </p:oleObj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646274"/>
              </p:ext>
            </p:extLst>
          </p:nvPr>
        </p:nvGraphicFramePr>
        <p:xfrm>
          <a:off x="395536" y="4940447"/>
          <a:ext cx="1080120" cy="462908"/>
        </p:xfrm>
        <a:graphic>
          <a:graphicData uri="http://schemas.openxmlformats.org/presentationml/2006/ole">
            <p:oleObj spid="_x0000_s4012" name="Формула" r:id="rId8" imgW="469696" imgH="203112" progId="Equation.3">
              <p:embed/>
            </p:oleObj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8621923"/>
              </p:ext>
            </p:extLst>
          </p:nvPr>
        </p:nvGraphicFramePr>
        <p:xfrm>
          <a:off x="377993" y="5445224"/>
          <a:ext cx="1155817" cy="523389"/>
        </p:xfrm>
        <a:graphic>
          <a:graphicData uri="http://schemas.openxmlformats.org/presentationml/2006/ole">
            <p:oleObj spid="_x0000_s4013" name="Формула" r:id="rId9" imgW="508000" imgH="228600" progId="Equation.3">
              <p:embed/>
            </p:oleObj>
          </a:graphicData>
        </a:graphic>
      </p:graphicFrame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4135446"/>
              </p:ext>
            </p:extLst>
          </p:nvPr>
        </p:nvGraphicFramePr>
        <p:xfrm>
          <a:off x="5940152" y="2276872"/>
          <a:ext cx="2845410" cy="498466"/>
        </p:xfrm>
        <a:graphic>
          <a:graphicData uri="http://schemas.openxmlformats.org/presentationml/2006/ole">
            <p:oleObj spid="_x0000_s4014" name="Формула" r:id="rId10" imgW="1308100" imgH="228600" progId="Equation.3">
              <p:embed/>
            </p:oleObj>
          </a:graphicData>
        </a:graphic>
      </p:graphicFrame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7915924"/>
              </p:ext>
            </p:extLst>
          </p:nvPr>
        </p:nvGraphicFramePr>
        <p:xfrm>
          <a:off x="5940152" y="2780928"/>
          <a:ext cx="2931324" cy="513517"/>
        </p:xfrm>
        <a:graphic>
          <a:graphicData uri="http://schemas.openxmlformats.org/presentationml/2006/ole">
            <p:oleObj spid="_x0000_s4015" name="Формула" r:id="rId11" imgW="1308100" imgH="228600" progId="Equation.3">
              <p:embed/>
            </p:oleObj>
          </a:graphicData>
        </a:graphic>
      </p:graphicFrame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3063709"/>
              </p:ext>
            </p:extLst>
          </p:nvPr>
        </p:nvGraphicFramePr>
        <p:xfrm>
          <a:off x="6012160" y="3284984"/>
          <a:ext cx="1152128" cy="474405"/>
        </p:xfrm>
        <a:graphic>
          <a:graphicData uri="http://schemas.openxmlformats.org/presentationml/2006/ole">
            <p:oleObj spid="_x0000_s4016" name="Формула" r:id="rId12" imgW="482391" imgH="203112" progId="Equation.3">
              <p:embed/>
            </p:oleObj>
          </a:graphicData>
        </a:graphic>
      </p:graphicFrame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8607555"/>
              </p:ext>
            </p:extLst>
          </p:nvPr>
        </p:nvGraphicFramePr>
        <p:xfrm>
          <a:off x="6012160" y="3737135"/>
          <a:ext cx="2088232" cy="481901"/>
        </p:xfrm>
        <a:graphic>
          <a:graphicData uri="http://schemas.openxmlformats.org/presentationml/2006/ole">
            <p:oleObj spid="_x0000_s4017" name="Формула" r:id="rId13" imgW="863225" imgH="203112" progId="Equation.3">
              <p:embed/>
            </p:oleObj>
          </a:graphicData>
        </a:graphic>
      </p:graphicFrame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6983940"/>
              </p:ext>
            </p:extLst>
          </p:nvPr>
        </p:nvGraphicFramePr>
        <p:xfrm>
          <a:off x="6012160" y="4271619"/>
          <a:ext cx="2088232" cy="481899"/>
        </p:xfrm>
        <a:graphic>
          <a:graphicData uri="http://schemas.openxmlformats.org/presentationml/2006/ole">
            <p:oleObj spid="_x0000_s4018" name="Формула" r:id="rId14" imgW="863225" imgH="203112" progId="Equation.3">
              <p:embed/>
            </p:oleObj>
          </a:graphicData>
        </a:graphic>
      </p:graphicFrame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1328233"/>
              </p:ext>
            </p:extLst>
          </p:nvPr>
        </p:nvGraphicFramePr>
        <p:xfrm>
          <a:off x="6012160" y="4869160"/>
          <a:ext cx="1151756" cy="521550"/>
        </p:xfrm>
        <a:graphic>
          <a:graphicData uri="http://schemas.openxmlformats.org/presentationml/2006/ole">
            <p:oleObj spid="_x0000_s4019" name="Формула" r:id="rId15" imgW="508000" imgH="228600" progId="Equation.3">
              <p:embed/>
            </p:oleObj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7354163"/>
              </p:ext>
            </p:extLst>
          </p:nvPr>
        </p:nvGraphicFramePr>
        <p:xfrm>
          <a:off x="6012160" y="5445224"/>
          <a:ext cx="2088231" cy="527553"/>
        </p:xfrm>
        <a:graphic>
          <a:graphicData uri="http://schemas.openxmlformats.org/presentationml/2006/ole">
            <p:oleObj spid="_x0000_s4020" name="Формула" r:id="rId16" imgW="901309" imgH="228501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35896" y="23032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282651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32849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35896" y="38082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635896" y="43459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49220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54452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50331" y="6292371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cxnSp>
        <p:nvCxnSpPr>
          <p:cNvPr id="48" name="Прямая со стрелкой 47"/>
          <p:cNvCxnSpPr>
            <a:endCxn id="26" idx="1"/>
          </p:cNvCxnSpPr>
          <p:nvPr/>
        </p:nvCxnSpPr>
        <p:spPr>
          <a:xfrm>
            <a:off x="1475656" y="2564904"/>
            <a:ext cx="4536504" cy="1413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475656" y="3088124"/>
            <a:ext cx="4536504" cy="1420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411760" y="3546594"/>
            <a:ext cx="3600400" cy="49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403648" y="4113980"/>
            <a:ext cx="4608512" cy="1592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1403648" y="2636912"/>
            <a:ext cx="4536504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403648" y="3088124"/>
            <a:ext cx="4536504" cy="2095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403648" y="5183614"/>
            <a:ext cx="4608512" cy="523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Стрелка вправо 48">
            <a:hlinkClick r:id="rId17" action="ppaction://hlinksldjump"/>
          </p:cNvPr>
          <p:cNvSpPr/>
          <p:nvPr/>
        </p:nvSpPr>
        <p:spPr>
          <a:xfrm>
            <a:off x="7884367" y="6321651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9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митрий\Desktop\25239645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24" t="3266" r="35000"/>
          <a:stretch/>
        </p:blipFill>
        <p:spPr bwMode="auto">
          <a:xfrm>
            <a:off x="107504" y="3645024"/>
            <a:ext cx="2445239" cy="312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29" y="188640"/>
            <a:ext cx="75368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i="1" dirty="0" smtClean="0">
                <a:solidFill>
                  <a:srgbClr val="0070C0"/>
                </a:solidFill>
              </a:rPr>
              <a:t>Вогняний кордон</a:t>
            </a:r>
            <a:endParaRPr lang="ru-RU" sz="4000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297494" y="193853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057903" y="193853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3743941" y="193853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5436096" y="193853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7092280" y="193853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7858148" y="6286520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60" y="980728"/>
            <a:ext cx="956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Перетворення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цілих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виразів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у многочлен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9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98158"/>
            <a:ext cx="407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Найдіть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помилку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8093361"/>
              </p:ext>
            </p:extLst>
          </p:nvPr>
        </p:nvGraphicFramePr>
        <p:xfrm>
          <a:off x="273050" y="1147763"/>
          <a:ext cx="4991100" cy="649287"/>
        </p:xfrm>
        <a:graphic>
          <a:graphicData uri="http://schemas.openxmlformats.org/presentationml/2006/ole">
            <p:oleObj spid="_x0000_s4345" name="Формула" r:id="rId5" imgW="1752480" imgH="228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9899833"/>
              </p:ext>
            </p:extLst>
          </p:nvPr>
        </p:nvGraphicFramePr>
        <p:xfrm>
          <a:off x="323528" y="1844675"/>
          <a:ext cx="3081338" cy="671513"/>
        </p:xfrm>
        <a:graphic>
          <a:graphicData uri="http://schemas.openxmlformats.org/presentationml/2006/ole">
            <p:oleObj spid="_x0000_s4346" name="Формула" r:id="rId6" imgW="1054080" imgH="2286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2337090"/>
              </p:ext>
            </p:extLst>
          </p:nvPr>
        </p:nvGraphicFramePr>
        <p:xfrm>
          <a:off x="323528" y="2492375"/>
          <a:ext cx="5659437" cy="633413"/>
        </p:xfrm>
        <a:graphic>
          <a:graphicData uri="http://schemas.openxmlformats.org/presentationml/2006/ole">
            <p:oleObj spid="_x0000_s4347" name="Формула" r:id="rId7" imgW="2044440" imgH="228600" progId="Equation.3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2898976"/>
              </p:ext>
            </p:extLst>
          </p:nvPr>
        </p:nvGraphicFramePr>
        <p:xfrm>
          <a:off x="338138" y="3141663"/>
          <a:ext cx="5224462" cy="642937"/>
        </p:xfrm>
        <a:graphic>
          <a:graphicData uri="http://schemas.openxmlformats.org/presentationml/2006/ole">
            <p:oleObj spid="_x0000_s4348" name="Формула" r:id="rId8" imgW="1892160" imgH="228600" progId="Equation.3">
              <p:embed/>
            </p:oleObj>
          </a:graphicData>
        </a:graphic>
      </p:graphicFrame>
      <p:pic>
        <p:nvPicPr>
          <p:cNvPr id="13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107504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7740352" y="4005064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3490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r>
              <a:rPr lang="uk-UA" dirty="0" err="1" smtClean="0"/>
              <a:t>еревірити</a:t>
            </a:r>
            <a:endParaRPr lang="ru-RU" dirty="0"/>
          </a:p>
        </p:txBody>
      </p:sp>
      <p:sp>
        <p:nvSpPr>
          <p:cNvPr id="17" name="Стрелка вправо 16">
            <a:hlinkClick r:id="rId10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1074" y="1196752"/>
            <a:ext cx="51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4777" y="1196751"/>
            <a:ext cx="51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445" y="183817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1847203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12х +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249289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24784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7378" y="317783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850" y="306896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6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20572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2096"/>
            <a:ext cx="576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многочлен: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4936229"/>
              </p:ext>
            </p:extLst>
          </p:nvPr>
        </p:nvGraphicFramePr>
        <p:xfrm>
          <a:off x="488740" y="1340768"/>
          <a:ext cx="3730701" cy="576064"/>
        </p:xfrm>
        <a:graphic>
          <a:graphicData uri="http://schemas.openxmlformats.org/presentationml/2006/ole">
            <p:oleObj spid="_x0000_s8528" name="Формула" r:id="rId6" imgW="1295400" imgH="2032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4201828"/>
              </p:ext>
            </p:extLst>
          </p:nvPr>
        </p:nvGraphicFramePr>
        <p:xfrm>
          <a:off x="467544" y="1988840"/>
          <a:ext cx="4149460" cy="659517"/>
        </p:xfrm>
        <a:graphic>
          <a:graphicData uri="http://schemas.openxmlformats.org/presentationml/2006/ole">
            <p:oleObj spid="_x0000_s8529" name="Формула" r:id="rId7" imgW="1435100" imgH="228600" progId="Equation.3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6353935"/>
              </p:ext>
            </p:extLst>
          </p:nvPr>
        </p:nvGraphicFramePr>
        <p:xfrm>
          <a:off x="505052" y="2768571"/>
          <a:ext cx="4787027" cy="555401"/>
        </p:xfrm>
        <a:graphic>
          <a:graphicData uri="http://schemas.openxmlformats.org/presentationml/2006/ole">
            <p:oleObj spid="_x0000_s8530" name="Формула" r:id="rId8" imgW="1726451" imgH="203112" progId="Equation.3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>
          <a:xfrm>
            <a:off x="7740352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7084921"/>
              </p:ext>
            </p:extLst>
          </p:nvPr>
        </p:nvGraphicFramePr>
        <p:xfrm>
          <a:off x="4355976" y="1268760"/>
          <a:ext cx="2157412" cy="574675"/>
        </p:xfrm>
        <a:graphic>
          <a:graphicData uri="http://schemas.openxmlformats.org/presentationml/2006/ole">
            <p:oleObj spid="_x0000_s8531" name="Формула" r:id="rId10" imgW="749160" imgH="2030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3371345"/>
              </p:ext>
            </p:extLst>
          </p:nvPr>
        </p:nvGraphicFramePr>
        <p:xfrm>
          <a:off x="4587478" y="1988840"/>
          <a:ext cx="1762125" cy="587375"/>
        </p:xfrm>
        <a:graphic>
          <a:graphicData uri="http://schemas.openxmlformats.org/presentationml/2006/ole">
            <p:oleObj spid="_x0000_s8532" name="Формула" r:id="rId11" imgW="609480" imgH="203040" progId="Equation.3">
              <p:embed/>
            </p:oleObj>
          </a:graphicData>
        </a:graphic>
      </p:graphicFrame>
      <p:sp>
        <p:nvSpPr>
          <p:cNvPr id="16" name="Овал 15"/>
          <p:cNvSpPr/>
          <p:nvPr/>
        </p:nvSpPr>
        <p:spPr>
          <a:xfrm>
            <a:off x="703490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65636713"/>
              </p:ext>
            </p:extLst>
          </p:nvPr>
        </p:nvGraphicFramePr>
        <p:xfrm>
          <a:off x="5343601" y="2708920"/>
          <a:ext cx="2852738" cy="555625"/>
        </p:xfrm>
        <a:graphic>
          <a:graphicData uri="http://schemas.openxmlformats.org/presentationml/2006/ole">
            <p:oleObj spid="_x0000_s8533" name="Формула" r:id="rId12" imgW="1028520" imgH="203040" progId="Equation.3">
              <p:embed/>
            </p:oleObj>
          </a:graphicData>
        </a:graphic>
      </p:graphicFrame>
      <p:pic>
        <p:nvPicPr>
          <p:cNvPr id="19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6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740352" y="3861048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0541"/>
            <a:ext cx="471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Докажіть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тотожність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8540410"/>
              </p:ext>
            </p:extLst>
          </p:nvPr>
        </p:nvGraphicFramePr>
        <p:xfrm>
          <a:off x="323528" y="1196752"/>
          <a:ext cx="4536504" cy="576064"/>
        </p:xfrm>
        <a:graphic>
          <a:graphicData uri="http://schemas.openxmlformats.org/presentationml/2006/ole">
            <p:oleObj spid="_x0000_s7340" name="Формула" r:id="rId7" imgW="1803400" imgH="228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4088289"/>
              </p:ext>
            </p:extLst>
          </p:nvPr>
        </p:nvGraphicFramePr>
        <p:xfrm>
          <a:off x="395536" y="1916832"/>
          <a:ext cx="5160585" cy="576065"/>
        </p:xfrm>
        <a:graphic>
          <a:graphicData uri="http://schemas.openxmlformats.org/presentationml/2006/ole">
            <p:oleObj spid="_x0000_s7341" name="Формула" r:id="rId8" imgW="2044700" imgH="2286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5692008"/>
              </p:ext>
            </p:extLst>
          </p:nvPr>
        </p:nvGraphicFramePr>
        <p:xfrm>
          <a:off x="395536" y="2564904"/>
          <a:ext cx="4608512" cy="576064"/>
        </p:xfrm>
        <a:graphic>
          <a:graphicData uri="http://schemas.openxmlformats.org/presentationml/2006/ole">
            <p:oleObj spid="_x0000_s7342" name="Формула" r:id="rId9" imgW="1828800" imgH="228600" progId="Equation.3">
              <p:embed/>
            </p:oleObj>
          </a:graphicData>
        </a:graphic>
      </p:graphicFrame>
      <p:sp>
        <p:nvSpPr>
          <p:cNvPr id="12" name="Стрелка вправо 11">
            <a:hlinkClick r:id="rId10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3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12360" y="4160313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301" y="539384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 * таким одночленом,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вірну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67700492"/>
              </p:ext>
            </p:extLst>
          </p:nvPr>
        </p:nvGraphicFramePr>
        <p:xfrm>
          <a:off x="179512" y="1493493"/>
          <a:ext cx="3678832" cy="528973"/>
        </p:xfrm>
        <a:graphic>
          <a:graphicData uri="http://schemas.openxmlformats.org/presentationml/2006/ole">
            <p:oleObj spid="_x0000_s6473" name="Формула" r:id="rId6" imgW="1587240" imgH="228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3009928"/>
              </p:ext>
            </p:extLst>
          </p:nvPr>
        </p:nvGraphicFramePr>
        <p:xfrm>
          <a:off x="179512" y="2204864"/>
          <a:ext cx="3781585" cy="530749"/>
        </p:xfrm>
        <a:graphic>
          <a:graphicData uri="http://schemas.openxmlformats.org/presentationml/2006/ole">
            <p:oleObj spid="_x0000_s6474" name="Формула" r:id="rId7" imgW="1625600" imgH="2286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1331415"/>
              </p:ext>
            </p:extLst>
          </p:nvPr>
        </p:nvGraphicFramePr>
        <p:xfrm>
          <a:off x="179512" y="3010306"/>
          <a:ext cx="3672409" cy="540723"/>
        </p:xfrm>
        <a:graphic>
          <a:graphicData uri="http://schemas.openxmlformats.org/presentationml/2006/ole">
            <p:oleObj spid="_x0000_s6475" name="Формула" r:id="rId8" imgW="1549400" imgH="228600" progId="Equation.3">
              <p:embed/>
            </p:oleObj>
          </a:graphicData>
        </a:graphic>
      </p:graphicFrame>
      <p:sp>
        <p:nvSpPr>
          <p:cNvPr id="11" name="Овал 10"/>
          <p:cNvSpPr/>
          <p:nvPr/>
        </p:nvSpPr>
        <p:spPr>
          <a:xfrm>
            <a:off x="702027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5401507"/>
              </p:ext>
            </p:extLst>
          </p:nvPr>
        </p:nvGraphicFramePr>
        <p:xfrm>
          <a:off x="4541324" y="1493493"/>
          <a:ext cx="4359474" cy="525829"/>
        </p:xfrm>
        <a:graphic>
          <a:graphicData uri="http://schemas.openxmlformats.org/presentationml/2006/ole">
            <p:oleObj spid="_x0000_s6476" name="Формула" r:id="rId10" imgW="1892160" imgH="2286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1803146"/>
              </p:ext>
            </p:extLst>
          </p:nvPr>
        </p:nvGraphicFramePr>
        <p:xfrm>
          <a:off x="4355976" y="2204864"/>
          <a:ext cx="4661950" cy="555297"/>
        </p:xfrm>
        <a:graphic>
          <a:graphicData uri="http://schemas.openxmlformats.org/presentationml/2006/ole">
            <p:oleObj spid="_x0000_s6477" name="Формула" r:id="rId11" imgW="1917360" imgH="2286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4990562"/>
              </p:ext>
            </p:extLst>
          </p:nvPr>
        </p:nvGraphicFramePr>
        <p:xfrm>
          <a:off x="3923928" y="2959671"/>
          <a:ext cx="5176838" cy="541337"/>
        </p:xfrm>
        <a:graphic>
          <a:graphicData uri="http://schemas.openxmlformats.org/presentationml/2006/ole">
            <p:oleObj spid="_x0000_s6478" name="Формула" r:id="rId12" imgW="2184120" imgH="228600" progId="Equation.3">
              <p:embed/>
            </p:oleObj>
          </a:graphicData>
        </a:graphic>
      </p:graphicFrame>
      <p:pic>
        <p:nvPicPr>
          <p:cNvPr id="18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9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812360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Дмитрий\Desktop\2050133fwe4skuc8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0" y="332656"/>
            <a:ext cx="1555799" cy="1569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Дмитрий\Desktop\23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96" y="836712"/>
            <a:ext cx="2695071" cy="153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Дмитрий\Desktop\ztkODa4SK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8010"/>
            <a:ext cx="2778149" cy="277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0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089" y="692696"/>
            <a:ext cx="63529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800" b="1" dirty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Гонка</a:t>
            </a:r>
            <a:endParaRPr lang="ru-RU" sz="4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Дмитрий\Desktop\biathlon-logo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95088"/>
            <a:ext cx="5384800" cy="359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844824"/>
            <a:ext cx="40302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Фізхвилинка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Безымянный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41" y="3068960"/>
            <a:ext cx="3368078" cy="225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51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6065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b="1" dirty="0">
              <a:solidFill>
                <a:srgbClr val="FF0000"/>
              </a:solidFill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ru-RU" sz="4000" b="1" dirty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        </a:t>
            </a:r>
            <a:r>
              <a:rPr lang="uk-UA" sz="40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4000" b="1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огняний</a:t>
            </a:r>
            <a:r>
              <a:rPr lang="ru-RU" sz="40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кордон</a:t>
            </a:r>
            <a:endParaRPr lang="ru-RU" sz="4000" dirty="0">
              <a:solidFill>
                <a:prstClr val="black"/>
              </a:solidFill>
            </a:endParaRPr>
          </a:p>
          <a:p>
            <a:endParaRPr lang="ru-RU" sz="4000" dirty="0"/>
          </a:p>
        </p:txBody>
      </p:sp>
      <p:pic>
        <p:nvPicPr>
          <p:cNvPr id="3" name="Picture 2" descr="C:\Users\Дмитрий\Desktop\d654105110029adcc61666a79b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22929" r="38637" b="16734"/>
          <a:stretch/>
        </p:blipFill>
        <p:spPr bwMode="auto">
          <a:xfrm flipH="1">
            <a:off x="3532907" y="0"/>
            <a:ext cx="5611091" cy="3103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51520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1907704" y="4337337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622576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5299751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6994238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286124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Розв′язати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рівняння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3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17921"/>
            <a:ext cx="4111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Розв′язати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2597704"/>
              </p:ext>
            </p:extLst>
          </p:nvPr>
        </p:nvGraphicFramePr>
        <p:xfrm>
          <a:off x="571473" y="1285860"/>
          <a:ext cx="6072230" cy="857256"/>
        </p:xfrm>
        <a:graphic>
          <a:graphicData uri="http://schemas.openxmlformats.org/presentationml/2006/ole">
            <p:oleObj spid="_x0000_s13419" name="Формула" r:id="rId6" imgW="1879600" imgH="228600" progId="Equation.3">
              <p:embed/>
            </p:oleObj>
          </a:graphicData>
        </a:graphic>
      </p:graphicFrame>
      <p:sp>
        <p:nvSpPr>
          <p:cNvPr id="8" name="Овал 7"/>
          <p:cNvSpPr/>
          <p:nvPr/>
        </p:nvSpPr>
        <p:spPr>
          <a:xfrm>
            <a:off x="7812360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2027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7981947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5639023"/>
              </p:ext>
            </p:extLst>
          </p:nvPr>
        </p:nvGraphicFramePr>
        <p:xfrm>
          <a:off x="3779912" y="3068960"/>
          <a:ext cx="3006666" cy="1074420"/>
        </p:xfrm>
        <a:graphic>
          <a:graphicData uri="http://schemas.openxmlformats.org/presentationml/2006/ole">
            <p:oleObj spid="_x0000_s13420" name="Формула" r:id="rId8" imgW="431640" imgH="177480" progId="Equation.3">
              <p:embed/>
            </p:oleObj>
          </a:graphicData>
        </a:graphic>
      </p:graphicFrame>
      <p:pic>
        <p:nvPicPr>
          <p:cNvPr id="13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48680"/>
            <a:ext cx="692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Старт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14339" name="Picture 3" descr="C:\Users\Дмитрий\Desktop\4f521a04_600_700_inner-notmor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3037520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митрий\Desktop\4f521a04_600_700_inner-notmor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3643314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митрий\Desktop\4f521a04_600_700_inner-notmor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1857364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митрий\Desktop\4f521a04_600_700_inner-notmor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1934" y="3786190"/>
            <a:ext cx="1439133" cy="143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митрий\Desktop\4f521a04_600_700_inner-notmor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4867" y="3000372"/>
            <a:ext cx="1439133" cy="143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86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9047096"/>
              </p:ext>
            </p:extLst>
          </p:nvPr>
        </p:nvGraphicFramePr>
        <p:xfrm>
          <a:off x="467544" y="1412776"/>
          <a:ext cx="5890406" cy="873216"/>
        </p:xfrm>
        <a:graphic>
          <a:graphicData uri="http://schemas.openxmlformats.org/presentationml/2006/ole">
            <p:oleObj spid="_x0000_s12393" name="Формула" r:id="rId6" imgW="170180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27575"/>
            <a:ext cx="4111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Розв′язати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12360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831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981947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52064088"/>
              </p:ext>
            </p:extLst>
          </p:nvPr>
        </p:nvGraphicFramePr>
        <p:xfrm>
          <a:off x="3745198" y="3284984"/>
          <a:ext cx="1969810" cy="929834"/>
        </p:xfrm>
        <a:graphic>
          <a:graphicData uri="http://schemas.openxmlformats.org/presentationml/2006/ole">
            <p:oleObj spid="_x0000_s12394" name="Формула" r:id="rId8" imgW="355320" imgH="177480" progId="Equation.3">
              <p:embed/>
            </p:oleObj>
          </a:graphicData>
        </a:graphic>
      </p:graphicFrame>
      <p:pic>
        <p:nvPicPr>
          <p:cNvPr id="12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9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756789"/>
            <a:ext cx="460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Розв′язати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5770851"/>
              </p:ext>
            </p:extLst>
          </p:nvPr>
        </p:nvGraphicFramePr>
        <p:xfrm>
          <a:off x="467544" y="1628800"/>
          <a:ext cx="6819100" cy="800068"/>
        </p:xfrm>
        <a:graphic>
          <a:graphicData uri="http://schemas.openxmlformats.org/presentationml/2006/ole">
            <p:oleObj spid="_x0000_s11371" name="Формула" r:id="rId6" imgW="2044700" imgH="203200" progId="Equation.3">
              <p:embed/>
            </p:oleObj>
          </a:graphicData>
        </a:graphic>
      </p:graphicFrame>
      <p:sp>
        <p:nvSpPr>
          <p:cNvPr id="6" name="Овал 5"/>
          <p:cNvSpPr/>
          <p:nvPr/>
        </p:nvSpPr>
        <p:spPr>
          <a:xfrm>
            <a:off x="7812360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0272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981947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6760232"/>
              </p:ext>
            </p:extLst>
          </p:nvPr>
        </p:nvGraphicFramePr>
        <p:xfrm>
          <a:off x="3682370" y="3626322"/>
          <a:ext cx="2175514" cy="874248"/>
        </p:xfrm>
        <a:graphic>
          <a:graphicData uri="http://schemas.openxmlformats.org/presentationml/2006/ole">
            <p:oleObj spid="_x0000_s11372" name="Формула" r:id="rId8" imgW="355320" imgH="177480" progId="Equation.3">
              <p:embed/>
            </p:oleObj>
          </a:graphicData>
        </a:graphic>
      </p:graphicFrame>
      <p:pic>
        <p:nvPicPr>
          <p:cNvPr id="12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1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646" y="692696"/>
            <a:ext cx="460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Розв′язати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052677"/>
              </p:ext>
            </p:extLst>
          </p:nvPr>
        </p:nvGraphicFramePr>
        <p:xfrm>
          <a:off x="683568" y="1628800"/>
          <a:ext cx="7317456" cy="871506"/>
        </p:xfrm>
        <a:graphic>
          <a:graphicData uri="http://schemas.openxmlformats.org/presentationml/2006/ole">
            <p:oleObj spid="_x0000_s10346" name="Формула" r:id="rId6" imgW="2005729" imgH="203112" progId="Equation.3">
              <p:embed/>
            </p:oleObj>
          </a:graphicData>
        </a:graphic>
      </p:graphicFrame>
      <p:sp>
        <p:nvSpPr>
          <p:cNvPr id="6" name="Овал 5"/>
          <p:cNvSpPr/>
          <p:nvPr/>
        </p:nvSpPr>
        <p:spPr>
          <a:xfrm>
            <a:off x="7840035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6517" y="5694120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981947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2265573"/>
              </p:ext>
            </p:extLst>
          </p:nvPr>
        </p:nvGraphicFramePr>
        <p:xfrm>
          <a:off x="3783013" y="3375025"/>
          <a:ext cx="2574937" cy="911231"/>
        </p:xfrm>
        <a:graphic>
          <a:graphicData uri="http://schemas.openxmlformats.org/presentationml/2006/ole">
            <p:oleObj spid="_x0000_s10347" name="Формула" r:id="rId8" imgW="545760" imgH="203040" progId="Equation.3">
              <p:embed/>
            </p:oleObj>
          </a:graphicData>
        </a:graphic>
      </p:graphicFrame>
      <p:pic>
        <p:nvPicPr>
          <p:cNvPr id="12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1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60313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09877"/>
            <a:ext cx="463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Розвяжить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8819799"/>
              </p:ext>
            </p:extLst>
          </p:nvPr>
        </p:nvGraphicFramePr>
        <p:xfrm>
          <a:off x="755576" y="1484784"/>
          <a:ext cx="6673944" cy="1015522"/>
        </p:xfrm>
        <a:graphic>
          <a:graphicData uri="http://schemas.openxmlformats.org/presentationml/2006/ole">
            <p:oleObj spid="_x0000_s9324" name="Формула" r:id="rId6" imgW="1765300" imgH="228600" progId="Equation.3">
              <p:embed/>
            </p:oleObj>
          </a:graphicData>
        </a:graphic>
      </p:graphicFrame>
      <p:sp>
        <p:nvSpPr>
          <p:cNvPr id="6" name="Овал 5"/>
          <p:cNvSpPr/>
          <p:nvPr/>
        </p:nvSpPr>
        <p:spPr>
          <a:xfrm>
            <a:off x="7812360" y="3933056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0272" y="5677537"/>
            <a:ext cx="1872209" cy="543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перевірити</a:t>
            </a:r>
            <a:endParaRPr lang="ru-RU" dirty="0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981947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3412052"/>
              </p:ext>
            </p:extLst>
          </p:nvPr>
        </p:nvGraphicFramePr>
        <p:xfrm>
          <a:off x="4032250" y="3362325"/>
          <a:ext cx="2254262" cy="923931"/>
        </p:xfrm>
        <a:graphic>
          <a:graphicData uri="http://schemas.openxmlformats.org/presentationml/2006/ole">
            <p:oleObj spid="_x0000_s9325" name="Формула" r:id="rId8" imgW="330120" imgH="177480" progId="Equation.3">
              <p:embed/>
            </p:oleObj>
          </a:graphicData>
        </a:graphic>
      </p:graphicFrame>
      <p:pic>
        <p:nvPicPr>
          <p:cNvPr id="12" name="zvuk-vystrel(muzofun.net)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2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5000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800" b="1" dirty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Гонка</a:t>
            </a:r>
            <a:endParaRPr lang="ru-RU" sz="4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Дмитрий\Desktop\biathlon-logo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95088"/>
            <a:ext cx="5384800" cy="359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7281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5038" y="195748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7777" y="1849760"/>
            <a:ext cx="717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Словниковий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диктант «Пиши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вірно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9" name="Picture 3" descr="C:\Users\Дмитрий\Desktop\alphabet_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8210"/>
            <a:ext cx="1302246" cy="1415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Дмитрий\Desktop\alphabet_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7" y="4586000"/>
            <a:ext cx="1239936" cy="1458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alphabet_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92" y="2389630"/>
            <a:ext cx="1404289" cy="152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367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          </a:t>
            </a:r>
            <a:r>
              <a:rPr lang="ru-RU" sz="3600" b="1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Вогняний</a:t>
            </a: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кордон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C:\Users\Дмитрий\Desktop\d654105110029adcc61666a79b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22929" r="38637" b="16734"/>
          <a:stretch/>
        </p:blipFill>
        <p:spPr bwMode="auto">
          <a:xfrm flipH="1">
            <a:off x="3532907" y="0"/>
            <a:ext cx="5611091" cy="3103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251520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1907704" y="4337337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3622576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5299751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6994238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356" y="2841808"/>
            <a:ext cx="6263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Самостійна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робота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38501"/>
              </p:ext>
            </p:extLst>
          </p:nvPr>
        </p:nvGraphicFramePr>
        <p:xfrm>
          <a:off x="251515" y="1124744"/>
          <a:ext cx="8712972" cy="5040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162"/>
                <a:gridCol w="1452162"/>
                <a:gridCol w="1452162"/>
                <a:gridCol w="1452162"/>
                <a:gridCol w="1452162"/>
                <a:gridCol w="1452162"/>
              </a:tblGrid>
              <a:tr h="840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Варіант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Варіант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Варіант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Варіант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Варіант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Бали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48389"/>
            <a:ext cx="345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і д п о в і д і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82921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77"/>
          <a:stretch/>
        </p:blipFill>
        <p:spPr bwMode="auto">
          <a:xfrm>
            <a:off x="179512" y="2581697"/>
            <a:ext cx="3168352" cy="4276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221" y="260648"/>
            <a:ext cx="310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Фініш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37681"/>
            <a:ext cx="5053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</a:rPr>
              <a:t>Підсумки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156" y="2491794"/>
            <a:ext cx="52415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на аркушах по варіантам лунають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індівідуально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Дмитрий\Desktop\0_c1b56_4f5d8c49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6" y="8353"/>
            <a:ext cx="1761748" cy="2438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://freelance.ru/users/GlavnayaSova/?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work=829214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«Ольга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Зайцева»);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www.zastavki.com/rus/Archive/Vancouver_2010/wallpaper-19724-16.htm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(Ванкувер, 2010,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біатлон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vk.com/novosti_biatlona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фігурка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біатлоніста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wooi.ru/dock/fonoteca3.php?soz=aplause7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(звук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оплесків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ddl.muzofun.net/mp3/s3/18/9/189802050605bb8da0e8178ee257dd0a.mp3?st=gf2-Qjw_JEalEzhLoJmbgg&amp;e=1361088683&amp;name=zvuk-vystrel(muzofun.net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).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mp3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(звук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пострі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Кравчук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Алгебра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2007;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/>
                <a:ea typeface="Times New Roman"/>
              </a:rPr>
              <a:t>Алгебраїчний</a:t>
            </a:r>
            <a:r>
              <a:rPr lang="ru-RU" dirty="0" smtClean="0">
                <a:latin typeface="Times New Roman"/>
                <a:ea typeface="Times New Roman"/>
              </a:rPr>
              <a:t> тренажер: </a:t>
            </a:r>
            <a:r>
              <a:rPr lang="ru-RU" dirty="0" err="1" smtClean="0">
                <a:latin typeface="Times New Roman"/>
                <a:ea typeface="Times New Roman"/>
              </a:rPr>
              <a:t>запитання,відповіді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зразки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розв′язання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вправ</a:t>
            </a:r>
            <a:r>
              <a:rPr lang="ru-RU" dirty="0" smtClean="0">
                <a:latin typeface="Times New Roman"/>
                <a:ea typeface="Times New Roman"/>
              </a:rPr>
              <a:t>. 7 </a:t>
            </a:r>
            <a:r>
              <a:rPr lang="ru-RU" dirty="0" err="1" smtClean="0">
                <a:latin typeface="Times New Roman"/>
                <a:ea typeface="Times New Roman"/>
              </a:rPr>
              <a:t>клас</a:t>
            </a:r>
            <a:r>
              <a:rPr lang="ru-RU" dirty="0" smtClean="0">
                <a:latin typeface="Times New Roman"/>
                <a:ea typeface="Times New Roman"/>
              </a:rPr>
              <a:t>/</a:t>
            </a:r>
            <a:r>
              <a:rPr lang="ru-RU" dirty="0" err="1" smtClean="0">
                <a:latin typeface="Times New Roman"/>
                <a:ea typeface="Times New Roman"/>
              </a:rPr>
              <a:t>Олійник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Л., </a:t>
            </a:r>
            <a:r>
              <a:rPr lang="ru-RU" dirty="0" err="1" smtClean="0">
                <a:latin typeface="Times New Roman"/>
                <a:ea typeface="Times New Roman"/>
              </a:rPr>
              <a:t>Мартинюк</a:t>
            </a:r>
            <a:r>
              <a:rPr lang="ru-RU" dirty="0" smtClean="0">
                <a:latin typeface="Times New Roman"/>
                <a:ea typeface="Times New Roman"/>
              </a:rPr>
              <a:t> 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2015;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8"/>
              </a:rPr>
              <a:t>http://ru.wikipedia.org/wiki/%C1%E8%E0%F2%EB%EE%ED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animated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images.su/photo/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malenkie_kartinki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khlopajushhij_v_ladoshi_smajlik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/39-0-703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(смайлик);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alisa-alia.ya.ru/replies.xml?item_no=1619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Алфавіт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7687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Перший этап       </a:t>
            </a: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Гонка</a:t>
            </a:r>
            <a:endParaRPr lang="ru-RU" sz="4800" b="1" dirty="0">
              <a:solidFill>
                <a:srgbClr val="FF0000"/>
              </a:solidFill>
              <a:latin typeface="Segoe Print" pitchFamily="2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Дмитрий\Desktop\1137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7"/>
          <a:stretch/>
        </p:blipFill>
        <p:spPr bwMode="auto">
          <a:xfrm>
            <a:off x="20751" y="2078182"/>
            <a:ext cx="2904009" cy="4680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9874" y="1844824"/>
            <a:ext cx="57606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Біатлон - зимовий олімпійський вид спорту, що поєднує лижну гонку із стріляниною з гвинтівки. Біатлон найбільш популярний в Німеччині, Росії, Австрії, Норвегії, Франції та Швеції.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Перші офіційні змагання, віддалено нагадували біатлон, пройшли в 1767 році.</a:t>
            </a:r>
            <a:r>
              <a:rPr lang="uk-UA" sz="2800" i="1" dirty="0" smtClean="0"/>
              <a:t>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1960 році біатлон був включений в програму зимових Олімпійських ігор і з того моменту користується великою популярністю</a:t>
            </a:r>
            <a:r>
              <a:rPr lang="uk-UA" sz="2800" i="1" dirty="0" smtClean="0"/>
              <a:t> 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Дмитрий\Desktop\ski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94954"/>
            <a:ext cx="2174461" cy="1893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28728" y="1285860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</a:rPr>
              <a:t>Що таке «Біатлон»?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8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d654105110029adcc61666a79b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22929" r="38637" b="16734"/>
          <a:stretch/>
        </p:blipFill>
        <p:spPr bwMode="auto">
          <a:xfrm flipH="1">
            <a:off x="4143372" y="0"/>
            <a:ext cx="5000626" cy="385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929" y="-387424"/>
            <a:ext cx="58203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Перший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тап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</a:p>
          <a:p>
            <a:endParaRPr lang="ru-RU" sz="3600" b="1" dirty="0">
              <a:solidFill>
                <a:srgbClr val="FF0000"/>
              </a:solidFill>
              <a:latin typeface="Segoe Print" pitchFamily="2" charset="0"/>
              <a:ea typeface="Segoe UI" pitchFamily="34" charset="0"/>
              <a:cs typeface="Segoe UI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 </a:t>
            </a:r>
            <a:r>
              <a:rPr lang="uk-UA" sz="3600" b="1" i="1" dirty="0" smtClean="0">
                <a:solidFill>
                  <a:srgbClr val="0070C0"/>
                </a:solidFill>
              </a:rPr>
              <a:t>Вогняний кордон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451189" y="4293096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2097694" y="427835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707904" y="430148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5338054" y="430148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6983577" y="4314800"/>
            <a:ext cx="1466194" cy="14184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884368" y="6278729"/>
            <a:ext cx="11308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286" y="292494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47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Теоретичний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036768" y="627872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24" y="1714488"/>
            <a:ext cx="696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Що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називають</a:t>
            </a:r>
            <a:r>
              <a:rPr lang="ru-RU" sz="4000" b="1" dirty="0" smtClean="0">
                <a:solidFill>
                  <a:srgbClr val="7030A0"/>
                </a:solidFill>
              </a:rPr>
              <a:t> многочленом?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3935518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596336" y="3140968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1357298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Многочленом </a:t>
            </a:r>
            <a:r>
              <a:rPr lang="ru-RU" sz="4400" b="1" dirty="0" err="1" smtClean="0">
                <a:solidFill>
                  <a:srgbClr val="7030A0"/>
                </a:solidFill>
              </a:rPr>
              <a:t>називається</a:t>
            </a:r>
            <a:r>
              <a:rPr lang="ru-RU" sz="4400" b="1" dirty="0" smtClean="0">
                <a:solidFill>
                  <a:srgbClr val="7030A0"/>
                </a:solidFill>
              </a:rPr>
              <a:t> сума </a:t>
            </a:r>
            <a:r>
              <a:rPr lang="ru-RU" sz="4400" b="1" dirty="0" err="1" smtClean="0">
                <a:solidFill>
                  <a:srgbClr val="7030A0"/>
                </a:solidFill>
              </a:rPr>
              <a:t>одночленнім</a:t>
            </a:r>
            <a:r>
              <a:rPr lang="ru-RU" sz="4400" b="1" dirty="0" smtClean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9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3" grpId="1"/>
      <p:bldP spid="6" grpId="0" animBg="1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59604" y="628813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539552" y="3922051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596336" y="4323619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642918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Вирази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складені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з</a:t>
            </a:r>
            <a:r>
              <a:rPr lang="ru-RU" sz="3200" b="1" dirty="0" smtClean="0">
                <a:solidFill>
                  <a:srgbClr val="7030A0"/>
                </a:solidFill>
              </a:rPr>
              <a:t> чисел </a:t>
            </a:r>
            <a:r>
              <a:rPr lang="ru-RU" sz="3200" b="1" dirty="0" err="1" smtClean="0">
                <a:solidFill>
                  <a:srgbClr val="7030A0"/>
                </a:solidFill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змінних</a:t>
            </a:r>
            <a:r>
              <a:rPr lang="ru-RU" sz="3200" b="1" dirty="0" smtClean="0">
                <a:solidFill>
                  <a:srgbClr val="7030A0"/>
                </a:solidFill>
              </a:rPr>
              <a:t> за </a:t>
            </a:r>
            <a:r>
              <a:rPr lang="ru-RU" sz="3200" b="1" dirty="0" err="1" smtClean="0">
                <a:solidFill>
                  <a:srgbClr val="7030A0"/>
                </a:solidFill>
              </a:rPr>
              <a:t>допомогою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дій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віднімання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називають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цілими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виразами</a:t>
            </a:r>
            <a:r>
              <a:rPr lang="ru-RU" sz="3200" b="1" dirty="0" smtClean="0">
                <a:solidFill>
                  <a:srgbClr val="7030A0"/>
                </a:solidFill>
              </a:rPr>
              <a:t>. До </a:t>
            </a:r>
            <a:r>
              <a:rPr lang="ru-RU" sz="3200" b="1" dirty="0" err="1" smtClean="0">
                <a:solidFill>
                  <a:srgbClr val="7030A0"/>
                </a:solidFill>
              </a:rPr>
              <a:t>цілим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відносять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вирази</a:t>
            </a:r>
            <a:r>
              <a:rPr lang="ru-RU" sz="3200" b="1" dirty="0" smtClean="0">
                <a:solidFill>
                  <a:srgbClr val="7030A0"/>
                </a:solidFill>
              </a:rPr>
              <a:t>, в </a:t>
            </a:r>
            <a:r>
              <a:rPr lang="ru-RU" sz="3200" b="1" dirty="0" err="1" smtClean="0">
                <a:solidFill>
                  <a:srgbClr val="7030A0"/>
                </a:solidFill>
              </a:rPr>
              <a:t>яких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крім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дій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віднімання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використовується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розподіл</a:t>
            </a:r>
            <a:r>
              <a:rPr lang="ru-RU" sz="3200" b="1" dirty="0" smtClean="0">
                <a:solidFill>
                  <a:srgbClr val="7030A0"/>
                </a:solidFill>
              </a:rPr>
              <a:t> на число, </a:t>
            </a:r>
            <a:r>
              <a:rPr lang="ru-RU" sz="3200" b="1" dirty="0" err="1" smtClean="0">
                <a:solidFill>
                  <a:srgbClr val="7030A0"/>
                </a:solidFill>
              </a:rPr>
              <a:t>відмінне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від</a:t>
            </a:r>
            <a:r>
              <a:rPr lang="ru-RU" sz="3200" b="1" dirty="0" smtClean="0">
                <a:solidFill>
                  <a:srgbClr val="7030A0"/>
                </a:solidFill>
              </a:rPr>
              <a:t> нуля.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500174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вирази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називаються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цілими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9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036768" y="627872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4133170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585885" y="4150682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Розкриття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дужок</a:t>
            </a:r>
            <a:r>
              <a:rPr lang="ru-RU" sz="4000" b="1" dirty="0" smtClean="0">
                <a:solidFill>
                  <a:srgbClr val="7030A0"/>
                </a:solidFill>
              </a:rPr>
              <a:t>, перед </a:t>
            </a:r>
            <a:r>
              <a:rPr lang="ru-RU" sz="4000" b="1" dirty="0" err="1" smtClean="0">
                <a:solidFill>
                  <a:srgbClr val="7030A0"/>
                </a:solidFill>
              </a:rPr>
              <a:t>якими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стоїть</a:t>
            </a:r>
            <a:r>
              <a:rPr lang="ru-RU" sz="4000" b="1" dirty="0" smtClean="0">
                <a:solidFill>
                  <a:srgbClr val="7030A0"/>
                </a:solidFill>
              </a:rPr>
              <a:t> знак «+»; </a:t>
            </a:r>
            <a:r>
              <a:rPr lang="ru-RU" sz="4000" b="1" dirty="0" err="1" smtClean="0">
                <a:solidFill>
                  <a:srgbClr val="7030A0"/>
                </a:solidFill>
              </a:rPr>
              <a:t>розкриття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дужок</a:t>
            </a:r>
            <a:r>
              <a:rPr lang="ru-RU" sz="4000" b="1" dirty="0" smtClean="0">
                <a:solidFill>
                  <a:srgbClr val="7030A0"/>
                </a:solidFill>
              </a:rPr>
              <a:t>, перед </a:t>
            </a:r>
            <a:r>
              <a:rPr lang="ru-RU" sz="4000" b="1" dirty="0" err="1" smtClean="0">
                <a:solidFill>
                  <a:srgbClr val="7030A0"/>
                </a:solidFill>
              </a:rPr>
              <a:t>якими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стоїть</a:t>
            </a:r>
            <a:r>
              <a:rPr lang="ru-RU" sz="4000" b="1" dirty="0" smtClean="0">
                <a:solidFill>
                  <a:srgbClr val="7030A0"/>
                </a:solidFill>
              </a:rPr>
              <a:t> знак «-»; </a:t>
            </a:r>
            <a:r>
              <a:rPr lang="ru-RU" sz="40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4000" b="1" dirty="0" smtClean="0">
                <a:solidFill>
                  <a:srgbClr val="7030A0"/>
                </a:solidFill>
              </a:rPr>
              <a:t> одночлена на многочлен; </a:t>
            </a:r>
            <a:r>
              <a:rPr lang="ru-RU" sz="40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4000" b="1" dirty="0" smtClean="0">
                <a:solidFill>
                  <a:srgbClr val="7030A0"/>
                </a:solidFill>
              </a:rPr>
              <a:t> многочлена на многочлен; </a:t>
            </a:r>
            <a:r>
              <a:rPr lang="ru-RU" sz="4000" b="1" dirty="0" err="1" smtClean="0">
                <a:solidFill>
                  <a:srgbClr val="7030A0"/>
                </a:solidFill>
              </a:rPr>
              <a:t>формули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скороченого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214422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прийоми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використовуються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представити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цілий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вираз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вигляді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многочлена?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9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036768" y="627872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3935518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583435" y="3919850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7500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помножити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одночлен на многочлен,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потрібно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помножити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одночлен на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член многочлена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одержані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добутки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скласти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928670"/>
            <a:ext cx="767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3600" b="1" dirty="0" smtClean="0">
                <a:solidFill>
                  <a:srgbClr val="7030A0"/>
                </a:solidFill>
              </a:rPr>
              <a:t> одночлена на многочлен.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2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митрий\Desktop\1318006176263940337b13c6be387832e7d7ca3ea07616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3E9F6"/>
              </a:clrFrom>
              <a:clrTo>
                <a:srgbClr val="C3E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8" t="3410" r="9091" b="4317"/>
          <a:stretch/>
        </p:blipFill>
        <p:spPr bwMode="auto">
          <a:xfrm>
            <a:off x="0" y="3935518"/>
            <a:ext cx="2195736" cy="26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557642" y="3935518"/>
            <a:ext cx="1008112" cy="9585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zvuk-vystrel(muzofun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8024" y="116632"/>
            <a:ext cx="45719" cy="45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1071546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помножити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многочлен на многочлен, треба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кожний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член одного многочлена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помножити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кожний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член другого многочлена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отримані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добутки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скласти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28868"/>
            <a:ext cx="59980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4400" b="1" dirty="0" smtClean="0">
                <a:solidFill>
                  <a:srgbClr val="7030A0"/>
                </a:solidFill>
              </a:rPr>
              <a:t> многочлена на многочлен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7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ause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  <p:bldP spid="8" grpId="0"/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1662</TotalTime>
  <Words>612</Words>
  <Application>Microsoft Office PowerPoint</Application>
  <PresentationFormat>Экран (4:3)</PresentationFormat>
  <Paragraphs>181</Paragraphs>
  <Slides>28</Slides>
  <Notes>3</Notes>
  <HiddenSlides>0</HiddenSlides>
  <MMClips>17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Волна</vt:lpstr>
      <vt:lpstr>Формула</vt:lpstr>
      <vt:lpstr>Перетворення цілого виразу у многочлен</vt:lpstr>
      <vt:lpstr>Слайд 2</vt:lpstr>
      <vt:lpstr>Перший этап       Гонка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Mathematic</cp:lastModifiedBy>
  <cp:revision>134</cp:revision>
  <dcterms:created xsi:type="dcterms:W3CDTF">2013-02-14T12:02:05Z</dcterms:created>
  <dcterms:modified xsi:type="dcterms:W3CDTF">2017-01-16T13:26:31Z</dcterms:modified>
</cp:coreProperties>
</file>