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</p:sldMasterIdLst>
  <p:notesMasterIdLst>
    <p:notesMasterId r:id="rId17"/>
  </p:notesMasterIdLst>
  <p:sldIdLst>
    <p:sldId id="256" r:id="rId5"/>
    <p:sldId id="278" r:id="rId6"/>
    <p:sldId id="260" r:id="rId7"/>
    <p:sldId id="261" r:id="rId8"/>
    <p:sldId id="262" r:id="rId9"/>
    <p:sldId id="263" r:id="rId10"/>
    <p:sldId id="276" r:id="rId11"/>
    <p:sldId id="274" r:id="rId12"/>
    <p:sldId id="266" r:id="rId13"/>
    <p:sldId id="272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91" autoAdjust="0"/>
    <p:restoredTop sz="94660"/>
  </p:normalViewPr>
  <p:slideViewPr>
    <p:cSldViewPr>
      <p:cViewPr varScale="1">
        <p:scale>
          <a:sx n="102" d="100"/>
          <a:sy n="102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AE34-3ED6-4ACC-9013-878A350638C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3B306-A914-4A73-9443-95E842D7D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A13-63D9-436D-84B7-DEB847C9CF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12BC-CF63-422E-B540-5BD8410B60C0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4E3C-9054-48B6-BB94-E8B41241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8.xml"/><Relationship Id="rId1" Type="http://schemas.openxmlformats.org/officeDocument/2006/relationships/video" Target="file:///C:\Documents%20and%20Settings\&#1051;&#1102;&#1076;&#1084;&#1080;&#1083;&#1072;\&#1056;&#1072;&#1073;&#1086;&#1095;&#1080;&#1081;%20&#1089;&#1090;&#1086;&#1083;\&#1046;&#1086;&#1074;&#1090;&#1077;&#1085;&#1100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643866" cy="18573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Словосполучення.</a:t>
            </a:r>
            <a:br>
              <a:rPr lang="uk-UA" dirty="0" smtClean="0"/>
            </a:br>
            <a:r>
              <a:rPr lang="uk-UA" dirty="0" smtClean="0"/>
              <a:t>      		    </a:t>
            </a:r>
            <a:br>
              <a:rPr lang="uk-UA" dirty="0" smtClean="0"/>
            </a:br>
            <a:r>
              <a:rPr lang="uk-UA" dirty="0" smtClean="0"/>
              <a:t>Тренувальні вправи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Мои документы\1257135619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57150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yt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2959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974" y="1000108"/>
            <a:ext cx="5364053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Проблемне питання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663870"/>
            <a:ext cx="743985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uk-UA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Чому словосполучення не є одиницею</a:t>
            </a:r>
          </a:p>
          <a:p>
            <a:r>
              <a:rPr lang="uk-UA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спілкування?</a:t>
            </a:r>
          </a:p>
          <a:p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FF"/>
                </a:solidFill>
                <a:latin typeface="Script MT Bold" pitchFamily="66" charset="0"/>
              </a:rPr>
              <a:t>РЕФЛЕКСІЯ</a:t>
            </a:r>
            <a:endParaRPr lang="ru-RU" sz="5400" b="1" i="1" dirty="0">
              <a:solidFill>
                <a:srgbClr val="FF00FF"/>
              </a:solidFill>
              <a:latin typeface="Script MT Bold" pitchFamily="66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14488"/>
            <a:ext cx="8158162" cy="494349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На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сьогоднішньому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уроці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я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закріпив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(-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ла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)…</a:t>
            </a:r>
          </a:p>
          <a:p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Я знаю…</a:t>
            </a:r>
          </a:p>
          <a:p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Я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вмію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…</a:t>
            </a:r>
          </a:p>
          <a:p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Мені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було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цікаво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, тому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що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…</a:t>
            </a:r>
          </a:p>
          <a:p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Я </a:t>
            </a:r>
            <a:r>
              <a:rPr lang="ru-RU" sz="4400" b="1" i="1" dirty="0" err="1" smtClean="0">
                <a:solidFill>
                  <a:srgbClr val="66FFFF"/>
                </a:solidFill>
                <a:latin typeface="Script MT Bold" pitchFamily="66" charset="0"/>
              </a:rPr>
              <a:t>задоволений</a:t>
            </a:r>
            <a:r>
              <a:rPr lang="ru-RU" sz="4400" b="1" i="1" dirty="0" smtClean="0">
                <a:solidFill>
                  <a:srgbClr val="66FFFF"/>
                </a:solidFill>
                <a:latin typeface="Script MT Bold" pitchFamily="66" charset="0"/>
              </a:rPr>
              <a:t> (-на) уроком …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5288" y="5589588"/>
            <a:ext cx="8229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sz="3200" b="1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ript MT Bold" pitchFamily="66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57158" y="1357298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sz="2400" b="1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uiExpand="1" build="p"/>
      <p:bldP spid="117764" grpId="0"/>
      <p:bldP spid="1177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1000108"/>
            <a:ext cx="5500726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Домашнє завдання</a:t>
            </a:r>
            <a:endParaRPr lang="ru-RU" sz="4000" b="1" i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357430"/>
            <a:ext cx="88583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SzPct val="111000"/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7030A0"/>
                </a:solidFill>
              </a:rPr>
              <a:t>повторити параграф 13;</a:t>
            </a:r>
          </a:p>
          <a:p>
            <a:pPr>
              <a:buClr>
                <a:srgbClr val="7030A0"/>
              </a:buClr>
              <a:buSzPct val="111000"/>
              <a:buFont typeface="Wingdings" pitchFamily="2" charset="2"/>
              <a:buChar char="Ø"/>
            </a:pPr>
            <a:endParaRPr lang="uk-UA" sz="3600" b="1" i="1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11000"/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7030A0"/>
                </a:solidFill>
              </a:rPr>
              <a:t>виконати вправу 46 (</a:t>
            </a:r>
            <a:r>
              <a:rPr lang="uk-UA" sz="3200" b="1" i="1" dirty="0" err="1" smtClean="0">
                <a:solidFill>
                  <a:srgbClr val="7030A0"/>
                </a:solidFill>
              </a:rPr>
              <a:t>пос</a:t>
            </a:r>
            <a:r>
              <a:rPr lang="uk-UA" sz="3200" b="1" i="1" dirty="0" smtClean="0">
                <a:solidFill>
                  <a:srgbClr val="7030A0"/>
                </a:solidFill>
              </a:rPr>
              <a:t>.) – група А;</a:t>
            </a:r>
          </a:p>
          <a:p>
            <a:pPr>
              <a:buClr>
                <a:srgbClr val="7030A0"/>
              </a:buClr>
              <a:buSzPct val="111000"/>
            </a:pPr>
            <a:r>
              <a:rPr lang="uk-UA" sz="3200" b="1" i="1" dirty="0" smtClean="0">
                <a:solidFill>
                  <a:srgbClr val="7030A0"/>
                </a:solidFill>
              </a:rPr>
              <a:t>                          вправу 47 (</a:t>
            </a:r>
            <a:r>
              <a:rPr lang="uk-UA" sz="3200" b="1" i="1" dirty="0" err="1" smtClean="0">
                <a:solidFill>
                  <a:srgbClr val="7030A0"/>
                </a:solidFill>
              </a:rPr>
              <a:t>пос</a:t>
            </a:r>
            <a:r>
              <a:rPr lang="uk-UA" sz="3200" b="1" i="1" dirty="0" smtClean="0">
                <a:solidFill>
                  <a:srgbClr val="7030A0"/>
                </a:solidFill>
              </a:rPr>
              <a:t>.) – група Б.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11000"/>
            </a:pPr>
            <a:endParaRPr lang="uk-UA" sz="3600" i="1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11000"/>
            </a:pPr>
            <a:endParaRPr lang="uk-UA" sz="3600" i="1" dirty="0" smtClean="0">
              <a:solidFill>
                <a:srgbClr val="7030A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71414"/>
            <a:ext cx="4429156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Цілепокладання</a:t>
            </a:r>
            <a:endParaRPr lang="ru-RU" sz="4000" b="1" i="1" dirty="0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86031" y="1623769"/>
            <a:ext cx="1171575" cy="722081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знати:</a:t>
            </a:r>
            <a:endParaRPr lang="ru-RU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354906" y="1623769"/>
            <a:ext cx="1171575" cy="718226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уміти:</a:t>
            </a:r>
            <a:endParaRPr lang="ru-RU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43182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SzPct val="128000"/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що таке   </a:t>
            </a:r>
          </a:p>
          <a:p>
            <a:pPr>
              <a:buClr>
                <a:srgbClr val="7030A0"/>
              </a:buClr>
              <a:buSzPct val="128000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 словосполучення; </a:t>
            </a:r>
          </a:p>
          <a:p>
            <a:pPr>
              <a:buClr>
                <a:srgbClr val="7030A0"/>
              </a:buClr>
              <a:buSzPct val="128000"/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чим воно відрізняється</a:t>
            </a:r>
          </a:p>
          <a:p>
            <a:pPr>
              <a:buClr>
                <a:srgbClr val="7030A0"/>
              </a:buClr>
              <a:buSzPct val="128000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 від слова та речення.</a:t>
            </a:r>
          </a:p>
          <a:p>
            <a:pPr>
              <a:buClr>
                <a:srgbClr val="7030A0"/>
              </a:buClr>
              <a:buSzPct val="128000"/>
            </a:pP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8000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>
              <a:buClr>
                <a:srgbClr val="7030A0"/>
              </a:buClr>
              <a:buSzPct val="128000"/>
            </a:pPr>
            <a:endParaRPr lang="uk-UA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8000"/>
            </a:pPr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703016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SzPct val="124000"/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творювати 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словосполу-</a:t>
            </a: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4000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чення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,виділяти їх із речень;</a:t>
            </a:r>
          </a:p>
          <a:p>
            <a:pPr>
              <a:buClr>
                <a:srgbClr val="7030A0"/>
              </a:buClr>
              <a:buSzPct val="124000"/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визначати головне й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зале-</a:t>
            </a: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4000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 жне слово в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словосполучен-</a:t>
            </a: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4000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uk-UA" sz="2400" b="1" i="1" smtClean="0">
                <a:solidFill>
                  <a:schemeClr val="accent4">
                    <a:lumMod val="75000"/>
                  </a:schemeClr>
                </a:solidFill>
              </a:rPr>
              <a:t>ні;</a:t>
            </a: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4000"/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уникати помилок у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побу-</a:t>
            </a:r>
            <a:endParaRPr lang="uk-UA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7030A0"/>
              </a:buClr>
              <a:buSzPct val="124000"/>
            </a:pP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дові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словосполучень.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1071546"/>
            <a:ext cx="4643470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     Після проведення уроку учні повинні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yt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2959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974" y="495998"/>
            <a:ext cx="5364053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4000" dirty="0" smtClean="0"/>
              <a:t>Проблемне питання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663870"/>
            <a:ext cx="743985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Чому словосполучення не є одиницею</a:t>
            </a:r>
          </a:p>
          <a:p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спілкування?</a:t>
            </a:r>
          </a:p>
          <a:p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4900" dirty="0" smtClean="0"/>
              <a:t/>
            </a:r>
            <a:br>
              <a:rPr lang="uk-UA" sz="4900" dirty="0" smtClean="0"/>
            </a:br>
            <a:r>
              <a:rPr lang="uk-UA" dirty="0" smtClean="0"/>
              <a:t>                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642918"/>
            <a:ext cx="77698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Природа – мудра.</a:t>
            </a:r>
          </a:p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Все створила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мовчки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714489"/>
            <a:ext cx="371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Л.Костенко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E:\Мои документы\125663370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643734" cy="44291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50019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Спостереження над мовним      матеріалом (усно)</a:t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142844" y="2571744"/>
            <a:ext cx="8858312" cy="478634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i="1" dirty="0" smtClean="0"/>
              <a:t>Прочитати. Вказати,у якій із колонок записані </a:t>
            </a:r>
            <a:r>
              <a:rPr lang="uk-UA" sz="2000" b="1" i="1" dirty="0" err="1" smtClean="0"/>
              <a:t>речен-</a:t>
            </a:r>
            <a:endParaRPr lang="uk-UA" sz="2000" b="1" i="1" dirty="0" smtClean="0"/>
          </a:p>
          <a:p>
            <a:pPr>
              <a:buNone/>
            </a:pPr>
            <a:r>
              <a:rPr lang="uk-UA" sz="2000" b="1" i="1" dirty="0" err="1" smtClean="0"/>
              <a:t>ня</a:t>
            </a:r>
            <a:r>
              <a:rPr lang="uk-UA" sz="2000" b="1" i="1" dirty="0" smtClean="0"/>
              <a:t>,а в якій -  словосполучення. Пояснити,чому ви так</a:t>
            </a:r>
          </a:p>
          <a:p>
            <a:pPr>
              <a:buNone/>
            </a:pPr>
            <a:r>
              <a:rPr lang="uk-UA" sz="2000" b="1" i="1" dirty="0" smtClean="0"/>
              <a:t>вважаєте.</a:t>
            </a:r>
          </a:p>
          <a:p>
            <a:pPr marL="566928" indent="-457200">
              <a:buNone/>
            </a:pPr>
            <a:endParaRPr lang="uk-UA" sz="2000" b="1" i="1" dirty="0" smtClean="0"/>
          </a:p>
          <a:p>
            <a:pPr marL="566928" indent="-457200">
              <a:buNone/>
            </a:pPr>
            <a:r>
              <a:rPr lang="uk-UA" sz="2400" b="1" dirty="0" smtClean="0"/>
              <a:t>1.Каштанів лист                                   1. Лист каштана.</a:t>
            </a:r>
          </a:p>
          <a:p>
            <a:pPr marL="566928" indent="-457200">
              <a:buNone/>
            </a:pPr>
            <a:r>
              <a:rPr lang="uk-UA" sz="2400" b="1" dirty="0" smtClean="0"/>
              <a:t>   прощально одшумів.                  </a:t>
            </a:r>
          </a:p>
          <a:p>
            <a:pPr marL="566928" indent="-457200">
              <a:buNone/>
            </a:pPr>
            <a:r>
              <a:rPr lang="uk-UA" sz="2400" b="1" dirty="0" smtClean="0"/>
              <a:t>2.Вишиває осінь по                            2.По канві зеленій.</a:t>
            </a:r>
          </a:p>
          <a:p>
            <a:pPr marL="566928" indent="-457200">
              <a:buNone/>
            </a:pPr>
            <a:r>
              <a:rPr lang="uk-UA" sz="2400" b="1" dirty="0" smtClean="0"/>
              <a:t>    канві зеленій золоті</a:t>
            </a:r>
          </a:p>
          <a:p>
            <a:pPr marL="566928" indent="-457200">
              <a:buNone/>
            </a:pPr>
            <a:r>
              <a:rPr lang="uk-UA" sz="2400" b="1" dirty="0" smtClean="0"/>
              <a:t>    квітки.</a:t>
            </a:r>
          </a:p>
          <a:p>
            <a:pPr marL="566928" indent="-457200"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Словникова робота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142876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sz="36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Левада </a:t>
            </a:r>
            <a:r>
              <a:rPr lang="uk-UA" sz="2400" dirty="0" smtClean="0"/>
              <a:t>- </a:t>
            </a:r>
            <a:r>
              <a:rPr lang="uk-UA" sz="2400" b="1" i="1" dirty="0" smtClean="0"/>
              <a:t>присадибна ділянка землі з сінокосом, городом та плодовим садом або іншими деревами.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Людмила\Рабочий стол\Класс\Левад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Мовна гра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“Коректор”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       Неправильно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    Правильно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4282" y="3214685"/>
            <a:ext cx="4572032" cy="338003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Вибачити товариша.</a:t>
            </a:r>
          </a:p>
          <a:p>
            <a:r>
              <a:rPr lang="uk-UA" sz="2400" b="1" dirty="0" smtClean="0"/>
              <a:t>Глузувати над дівчинкою.</a:t>
            </a:r>
          </a:p>
          <a:p>
            <a:r>
              <a:rPr lang="uk-UA" sz="2400" b="1" dirty="0" smtClean="0"/>
              <a:t>Подякувати вчителя.</a:t>
            </a:r>
          </a:p>
          <a:p>
            <a:r>
              <a:rPr lang="uk-UA" sz="2400" b="1" dirty="0" smtClean="0"/>
              <a:t>Не з</a:t>
            </a:r>
            <a:r>
              <a:rPr lang="en-US" sz="2400" b="1" dirty="0" smtClean="0"/>
              <a:t>`</a:t>
            </a:r>
            <a:r>
              <a:rPr lang="uk-UA" sz="2400" b="1" dirty="0" smtClean="0"/>
              <a:t>явився по хворобі.</a:t>
            </a:r>
            <a:endParaRPr lang="en-US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8304" y="3214686"/>
            <a:ext cx="4425696" cy="338003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Вибачити товаришеві.</a:t>
            </a:r>
          </a:p>
          <a:p>
            <a:r>
              <a:rPr lang="uk-UA" sz="2400" b="1" dirty="0" smtClean="0"/>
              <a:t>Глузувати з дівчинки.</a:t>
            </a:r>
          </a:p>
          <a:p>
            <a:pPr>
              <a:buNone/>
            </a:pPr>
            <a:endParaRPr lang="uk-UA" sz="2400" b="1" dirty="0" smtClean="0"/>
          </a:p>
          <a:p>
            <a:r>
              <a:rPr lang="uk-UA" sz="2400" b="1" dirty="0" smtClean="0"/>
              <a:t>Подякувати вчителеві.</a:t>
            </a:r>
          </a:p>
          <a:p>
            <a:r>
              <a:rPr lang="uk-UA" sz="2400" b="1" dirty="0" smtClean="0"/>
              <a:t>Не з</a:t>
            </a:r>
            <a:r>
              <a:rPr lang="en-US" sz="2400" b="1" dirty="0" smtClean="0"/>
              <a:t>`</a:t>
            </a:r>
            <a:r>
              <a:rPr lang="uk-UA" sz="2400" b="1" dirty="0" smtClean="0"/>
              <a:t>явився через хворобу.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 animBg="1"/>
      <p:bldP spid="6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en-US" dirty="0"/>
          </a:p>
        </p:txBody>
      </p:sp>
      <p:pic>
        <p:nvPicPr>
          <p:cNvPr id="3" name="Жовтен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мила\Рабочий стол\Класс\ёжик осенни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799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            </a:t>
            </a:r>
            <a:r>
              <a:rPr lang="en-US" sz="4800" b="1" smtClean="0">
                <a:solidFill>
                  <a:srgbClr val="FF0000"/>
                </a:solidFill>
              </a:rPr>
              <a:t>  </a:t>
            </a:r>
            <a:r>
              <a:rPr lang="uk-UA" b="1" smtClean="0">
                <a:solidFill>
                  <a:srgbClr val="FF0000"/>
                </a:solidFill>
              </a:rPr>
              <a:t>Творча </a:t>
            </a:r>
            <a:r>
              <a:rPr lang="uk-UA" b="1" dirty="0" smtClean="0">
                <a:solidFill>
                  <a:srgbClr val="FF0000"/>
                </a:solidFill>
              </a:rPr>
              <a:t>робота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928794" y="1571612"/>
            <a:ext cx="6858048" cy="3214710"/>
          </a:xfrm>
        </p:spPr>
        <p:txBody>
          <a:bodyPr>
            <a:normAutofit fontScale="25000" lnSpcReduction="20000"/>
          </a:bodyPr>
          <a:lstStyle/>
          <a:p>
            <a:r>
              <a:rPr lang="uk-UA" sz="12800" b="1" i="1" dirty="0" smtClean="0">
                <a:solidFill>
                  <a:srgbClr val="7030A0"/>
                </a:solidFill>
              </a:rPr>
              <a:t>                    Група А </a:t>
            </a: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Скласти</a:t>
            </a:r>
            <a:r>
              <a:rPr lang="uk-UA" sz="9600" b="1" i="1" dirty="0" smtClean="0">
                <a:solidFill>
                  <a:srgbClr val="7030A0"/>
                </a:solidFill>
              </a:rPr>
              <a:t> </a:t>
            </a:r>
            <a:r>
              <a:rPr lang="uk-UA" sz="9600" b="1" i="1" dirty="0" smtClean="0">
                <a:solidFill>
                  <a:schemeClr val="tx1"/>
                </a:solidFill>
              </a:rPr>
              <a:t>міні-твір </a:t>
            </a:r>
            <a:r>
              <a:rPr lang="uk-UA" sz="9600" b="1" i="1" dirty="0" err="1" smtClean="0">
                <a:solidFill>
                  <a:schemeClr val="tx1"/>
                </a:solidFill>
              </a:rPr>
              <a:t>“Осінні</a:t>
            </a:r>
            <a:r>
              <a:rPr lang="uk-UA" sz="9600" b="1" i="1" dirty="0" smtClean="0">
                <a:solidFill>
                  <a:schemeClr val="tx1"/>
                </a:solidFill>
              </a:rPr>
              <a:t> </a:t>
            </a:r>
            <a:r>
              <a:rPr lang="uk-UA" sz="9600" b="1" i="1" dirty="0" err="1" smtClean="0">
                <a:solidFill>
                  <a:schemeClr val="tx1"/>
                </a:solidFill>
              </a:rPr>
              <a:t>мелодії”</a:t>
            </a:r>
            <a:r>
              <a:rPr lang="uk-UA" sz="96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за поданим початком.</a:t>
            </a:r>
          </a:p>
          <a:p>
            <a:r>
              <a:rPr lang="uk-UA" sz="12800" b="1" i="1" dirty="0" smtClean="0">
                <a:solidFill>
                  <a:srgbClr val="7030A0"/>
                </a:solidFill>
              </a:rPr>
              <a:t>                    Група Б</a:t>
            </a: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 З поданих слів утворити  </a:t>
            </a: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 словосполучення.</a:t>
            </a:r>
            <a:r>
              <a:rPr lang="en-US" sz="9600" b="1" i="1" dirty="0" smtClean="0">
                <a:solidFill>
                  <a:schemeClr val="tx1"/>
                </a:solidFill>
              </a:rPr>
              <a:t> </a:t>
            </a:r>
            <a:r>
              <a:rPr lang="uk-UA" sz="9600" b="1" i="1" dirty="0" smtClean="0">
                <a:solidFill>
                  <a:schemeClr val="tx1"/>
                </a:solidFill>
              </a:rPr>
              <a:t>Два (на вибір)</a:t>
            </a: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 увести в речення.</a:t>
            </a:r>
          </a:p>
          <a:p>
            <a:endParaRPr lang="uk-UA" sz="5100" b="1" i="1" u="sng" dirty="0" smtClean="0">
              <a:solidFill>
                <a:schemeClr val="tx1"/>
              </a:solidFill>
            </a:endParaRPr>
          </a:p>
          <a:p>
            <a:endParaRPr lang="uk-UA" sz="4600" b="1" i="1" u="sng" dirty="0" smtClean="0">
              <a:solidFill>
                <a:srgbClr val="7030A0"/>
              </a:solidFill>
            </a:endParaRPr>
          </a:p>
          <a:p>
            <a:endParaRPr lang="en-US" sz="36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305</Words>
  <Application>Microsoft Office PowerPoint</Application>
  <PresentationFormat>Экран (4:3)</PresentationFormat>
  <Paragraphs>77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Изящная</vt:lpstr>
      <vt:lpstr>Городская</vt:lpstr>
      <vt:lpstr>1_Городская</vt:lpstr>
      <vt:lpstr>Тема Office</vt:lpstr>
      <vt:lpstr>   Словосполучення.              Тренувальні вправи</vt:lpstr>
      <vt:lpstr>Слайд 2</vt:lpstr>
      <vt:lpstr>Слайд 3</vt:lpstr>
      <vt:lpstr>                  </vt:lpstr>
      <vt:lpstr>Спостереження над мовним      матеріалом (усно) </vt:lpstr>
      <vt:lpstr>     Словникова робота</vt:lpstr>
      <vt:lpstr>       Мовна гра “Коректор”</vt:lpstr>
      <vt:lpstr>   </vt:lpstr>
      <vt:lpstr>              Творча робота</vt:lpstr>
      <vt:lpstr>Слайд 10</vt:lpstr>
      <vt:lpstr>РЕФЛЕКСІЯ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Словосполучення. Тренувальні вправи</dc:title>
  <dc:creator>Людмила</dc:creator>
  <cp:lastModifiedBy>Людмила</cp:lastModifiedBy>
  <cp:revision>140</cp:revision>
  <dcterms:created xsi:type="dcterms:W3CDTF">2010-10-15T16:25:22Z</dcterms:created>
  <dcterms:modified xsi:type="dcterms:W3CDTF">2010-10-20T12:39:10Z</dcterms:modified>
</cp:coreProperties>
</file>