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1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5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28AEB-DE81-4FB7-A25F-BC2985A3D052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8EB6E-454D-4C7F-9208-969AE8CC5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54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EB6E-454D-4C7F-9208-969AE8CC5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7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EB6E-454D-4C7F-9208-969AE8CC594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43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«Вправи та задачі на засвоєння таблиць множення числа 2 і ділення на 2»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58005" y="5885589"/>
            <a:ext cx="5285184" cy="962067"/>
          </a:xfrm>
        </p:spPr>
        <p:txBody>
          <a:bodyPr>
            <a:normAutofit lnSpcReduction="10000"/>
          </a:bodyPr>
          <a:lstStyle/>
          <a:p>
            <a:pPr algn="r"/>
            <a:r>
              <a:rPr lang="uk-UA" sz="18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Автор: вчитель початкових класів </a:t>
            </a:r>
          </a:p>
          <a:p>
            <a:pPr algn="r"/>
            <a:r>
              <a:rPr lang="uk-UA" sz="1800" b="1" dirty="0" err="1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Веселівської</a:t>
            </a:r>
            <a:r>
              <a:rPr lang="uk-UA" sz="18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різнопрофільної гімназії</a:t>
            </a:r>
          </a:p>
          <a:p>
            <a:pPr algn="r"/>
            <a:r>
              <a:rPr lang="uk-UA" sz="1800" b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Іванченко Н.Я.</a:t>
            </a:r>
            <a:endParaRPr lang="ru-RU" sz="1800" b="1" dirty="0">
              <a:ln w="1905">
                <a:solidFill>
                  <a:schemeClr val="accent3">
                    <a:lumMod val="50000"/>
                  </a:schemeClr>
                </a:solidFill>
              </a:ln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43608" y="2606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269008"/>
            <a:ext cx="7632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математики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44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37326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yarsky" pitchFamily="33" charset="0"/>
              </a:rPr>
              <a:t>3</a:t>
            </a:r>
            <a:endParaRPr lang="ru-RU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06359" y="1700808"/>
            <a:ext cx="8229600" cy="142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скількох гусей 6 крил?</a:t>
            </a:r>
            <a:endParaRPr lang="ru-RU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ludia-27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41" y="4304135"/>
            <a:ext cx="2286885" cy="22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6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784976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venture" pitchFamily="2" charset="0"/>
              </a:rPr>
              <a:t>Гра </a:t>
            </a:r>
            <a:br>
              <a:rPr lang="uk-UA" sz="72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venture" pitchFamily="2" charset="0"/>
              </a:rPr>
            </a:br>
            <a:r>
              <a:rPr lang="uk-UA" sz="72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venture" pitchFamily="2" charset="0"/>
              </a:rPr>
              <a:t>«Допоможи рибкам»</a:t>
            </a:r>
            <a:endParaRPr lang="ru-RU" sz="72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dventure" pitchFamily="2" charset="0"/>
            </a:endParaRPr>
          </a:p>
        </p:txBody>
      </p:sp>
      <p:pic>
        <p:nvPicPr>
          <p:cNvPr id="4098" name="Picture 2" descr="C:\Users\Admin\Desktop\Документы маме для атестации\Картинки\blestjawaja-kartinka-ryb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31908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Desktop\Документы маме для атестации\Картинки\ban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6" y="1124744"/>
            <a:ext cx="1728192" cy="129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Документы маме для атестации\Картинки\ban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3902768" cy="29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84949"/>
            <a:ext cx="298376" cy="43691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Admin\Desktop\Документы маме для атестации\Картинки\banka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84" y="2339756"/>
            <a:ext cx="2945300" cy="220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27784" y="3600399"/>
            <a:ext cx="298376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30380" y="5949280"/>
            <a:ext cx="298376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7200" dirty="0" smtClean="0">
                <a:solidFill>
                  <a:schemeClr val="bg1"/>
                </a:solidFill>
              </a:rPr>
              <a:t>3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79712" y="1009713"/>
            <a:ext cx="2664296" cy="578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chemeClr val="bg1"/>
                </a:solidFill>
              </a:rPr>
              <a:t>2+2+2+2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76056" y="1020922"/>
            <a:ext cx="1152128" cy="578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chemeClr val="bg1"/>
                </a:solidFill>
              </a:rPr>
              <a:t>2 х 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4069" y="1124744"/>
            <a:ext cx="360040" cy="289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051720" y="1554486"/>
            <a:ext cx="2664296" cy="578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chemeClr val="bg1"/>
                </a:solidFill>
              </a:rPr>
              <a:t>2 х 6 + 2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84069" y="1699078"/>
            <a:ext cx="360040" cy="289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076056" y="1552151"/>
            <a:ext cx="720080" cy="578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chemeClr val="bg1"/>
                </a:solidFill>
              </a:rPr>
              <a:t>14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851920" y="3010468"/>
            <a:ext cx="1800200" cy="578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chemeClr val="bg1"/>
                </a:solidFill>
              </a:rPr>
              <a:t>2 х 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92080" y="3155060"/>
            <a:ext cx="360040" cy="289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804520" y="3022030"/>
            <a:ext cx="1152128" cy="578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chemeClr val="bg1"/>
                </a:solidFill>
              </a:rPr>
              <a:t>16 + 4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26160" y="3741237"/>
            <a:ext cx="2818049" cy="578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chemeClr val="bg1"/>
                </a:solidFill>
              </a:rPr>
              <a:t>2 х 6 + 40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84169" y="3845116"/>
            <a:ext cx="360040" cy="289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956920" y="3700523"/>
            <a:ext cx="2222648" cy="619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 smtClean="0">
                <a:solidFill>
                  <a:schemeClr val="bg1"/>
                </a:solidFill>
              </a:rPr>
              <a:t>2 х 7 + 38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87389" y="5014105"/>
            <a:ext cx="2222648" cy="619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 smtClean="0">
                <a:solidFill>
                  <a:schemeClr val="bg1"/>
                </a:solidFill>
              </a:rPr>
              <a:t>2 х 5 + 8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11860" y="5189284"/>
            <a:ext cx="360040" cy="289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837417" y="5029485"/>
            <a:ext cx="2222648" cy="619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 smtClean="0">
                <a:solidFill>
                  <a:schemeClr val="bg1"/>
                </a:solidFill>
              </a:rPr>
              <a:t>2 х 8 + 5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187389" y="5620629"/>
            <a:ext cx="2222648" cy="619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 smtClean="0">
                <a:solidFill>
                  <a:schemeClr val="bg1"/>
                </a:solidFill>
              </a:rPr>
              <a:t>2 х 7 + 40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52295" y="5785578"/>
            <a:ext cx="360040" cy="289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860135" y="5652467"/>
            <a:ext cx="2222648" cy="619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 smtClean="0">
                <a:solidFill>
                  <a:schemeClr val="bg1"/>
                </a:solidFill>
              </a:rPr>
              <a:t>2 х 5 + 44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161220" y="6224098"/>
            <a:ext cx="2222648" cy="619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 smtClean="0">
                <a:solidFill>
                  <a:schemeClr val="bg1"/>
                </a:solidFill>
              </a:rPr>
              <a:t>2 х 3 + 14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71466" y="6389047"/>
            <a:ext cx="360040" cy="289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860135" y="6212048"/>
            <a:ext cx="2222648" cy="619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 smtClean="0">
                <a:solidFill>
                  <a:schemeClr val="bg1"/>
                </a:solidFill>
              </a:rPr>
              <a:t>2 х 8 - 12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4414901" y="1009713"/>
            <a:ext cx="49925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</a:rPr>
              <a:t>&lt;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4414461" y="1613739"/>
            <a:ext cx="49925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=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5222472" y="3022030"/>
            <a:ext cx="49925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</a:rPr>
              <a:t>&lt;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5318111" y="3758036"/>
            <a:ext cx="49925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=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236710" y="5071618"/>
            <a:ext cx="49925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</a:rPr>
              <a:t>&lt;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3282687" y="5663679"/>
            <a:ext cx="49925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=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292834" y="6281611"/>
            <a:ext cx="49925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&gt;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5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4" grpId="0" animBg="1"/>
      <p:bldP spid="13" grpId="0" animBg="1"/>
      <p:bldP spid="16" grpId="0" animBg="1"/>
      <p:bldP spid="19" grpId="0" animBg="1"/>
      <p:bldP spid="22" grpId="0" animBg="1"/>
      <p:bldP spid="25" grpId="0" animBg="1"/>
      <p:bldP spid="29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3174" y="1928802"/>
            <a:ext cx="650082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ФІЗХВИЛИНКА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“ ВЕСНА “</a:t>
            </a:r>
          </a:p>
        </p:txBody>
      </p:sp>
      <p:pic>
        <p:nvPicPr>
          <p:cNvPr id="13315" name="Рисунок 5" descr="butterfly31[1]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40568">
            <a:off x="4071878" y="4350446"/>
            <a:ext cx="1925637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8" descr="butterfly25[1]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979750">
            <a:off x="6893550" y="3779760"/>
            <a:ext cx="20002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10" descr="bird38[1]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0761" y="261927"/>
            <a:ext cx="23336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11" descr="bird38[1]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11560" y="1790602"/>
            <a:ext cx="23336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1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39812" y="61291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14:vortex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 descr="12509681f91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357813" y="2714625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 descr="12509681f91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29375" y="400050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 descr="12509681f91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86250" y="428625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20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" descr="1039cl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785813"/>
            <a:ext cx="485775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3" descr="96ae4d54014566eacb81df953196934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5207000"/>
            <a:ext cx="1500188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4" descr="96ae4d54014566eacb81df953196934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4929188"/>
            <a:ext cx="15001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5" descr="96ae4d54014566eacb81df953196934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4786313"/>
            <a:ext cx="15001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497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2" descr="03fe4782275c10fe42fe4943ddf72d5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642938"/>
            <a:ext cx="357187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98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abb02c05759ca5d23fd417cb67e8b32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928938"/>
            <a:ext cx="273367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3" descr="кек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024188"/>
            <a:ext cx="26670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15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3" descr="858e3ff72f1436ac6c1e1b4c059d849c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1643063"/>
            <a:ext cx="453072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71736" y="1142984"/>
            <a:ext cx="757242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МОЛОДЦІ!</a:t>
            </a:r>
          </a:p>
        </p:txBody>
      </p:sp>
    </p:spTree>
    <p:extLst>
      <p:ext uri="{BB962C8B-B14F-4D97-AF65-F5344CB8AC3E}">
        <p14:creationId xmlns:p14="http://schemas.microsoft.com/office/powerpoint/2010/main" val="426226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venture" pitchFamily="2" charset="0"/>
              </a:rPr>
              <a:t>Задача</a:t>
            </a:r>
            <a:endParaRPr lang="ru-RU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4 купинах сиділо по 2 жабки та ще 5 на березі. Скільки всього було жабок? 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Документы маме для атестации\Картинки\acd8bb35566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29200"/>
            <a:ext cx="1105482" cy="12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Admin\Desktop\Документы маме для атестации\Картинки\acd8bb35566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615" y="5229200"/>
            <a:ext cx="1105482" cy="12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Документы маме для атестации\Картинки\acd8bb35566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615" y="5603499"/>
            <a:ext cx="1105482" cy="12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86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207850-1266987079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flipH="1">
            <a:off x="0" y="-12996"/>
            <a:ext cx="6587888" cy="70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7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635896" y="3573016"/>
            <a:ext cx="1537091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4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4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Документы маме для атестации\Картинки\a6e513042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86" y="1988840"/>
            <a:ext cx="3452062" cy="397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2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3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496944" cy="1935088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venture" pitchFamily="2" charset="0"/>
                <a:cs typeface="Times New Roman" pitchFamily="18" charset="0"/>
              </a:rPr>
              <a:t>Гра «Шифрувальники»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dventure" pitchFamily="2" charset="0"/>
              <a:cs typeface="Times New Roman" pitchFamily="18" charset="0"/>
            </a:endParaRPr>
          </a:p>
        </p:txBody>
      </p:sp>
      <p:pic>
        <p:nvPicPr>
          <p:cNvPr id="7171" name="Picture 3" descr="C:\Users\Admin\Desktop\Документы маме для атестации\Картинки\74637919_bober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52754"/>
            <a:ext cx="3168352" cy="260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0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885511"/>
              </p:ext>
            </p:extLst>
          </p:nvPr>
        </p:nvGraphicFramePr>
        <p:xfrm>
          <a:off x="1331640" y="475830"/>
          <a:ext cx="6077585" cy="13319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8045"/>
                <a:gridCol w="868045"/>
                <a:gridCol w="868045"/>
                <a:gridCol w="868045"/>
                <a:gridCol w="868045"/>
                <a:gridCol w="868680"/>
                <a:gridCol w="8686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a_Bremen" pitchFamily="82" charset="-52"/>
                        </a:rPr>
                        <a:t> 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/>
                          <a:latin typeface="a_Bremen" pitchFamily="82" charset="-52"/>
                        </a:rPr>
                        <a:t>55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a_Bremen" pitchFamily="8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/>
                          <a:latin typeface="a_Bremen" pitchFamily="82" charset="-52"/>
                        </a:rPr>
                        <a:t>41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a_Bremen" pitchFamily="82" charset="-52"/>
                        </a:rPr>
                        <a:t> 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a_Bremen" pitchFamily="8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/>
                          <a:latin typeface="a_Bremen" pitchFamily="82" charset="-52"/>
                        </a:rPr>
                        <a:t>22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a_Bremen" pitchFamily="82" charset="-52"/>
                        </a:rPr>
                        <a:t> 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a_Bremen" pitchFamily="8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/>
                          <a:latin typeface="a_Bremen" pitchFamily="82" charset="-52"/>
                        </a:rPr>
                        <a:t>33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a_Bremen" pitchFamily="82" charset="-52"/>
                        </a:rPr>
                        <a:t> 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a_Bremen" pitchFamily="8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/>
                          <a:latin typeface="a_Bremen" pitchFamily="82" charset="-52"/>
                        </a:rPr>
                        <a:t>4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a_Bremen" pitchFamily="82" charset="-52"/>
                        </a:rPr>
                        <a:t> 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a_Bremen" pitchFamily="8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/>
                          <a:latin typeface="a_Bremen" pitchFamily="82" charset="-52"/>
                        </a:rPr>
                        <a:t>2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a_Bremen" pitchFamily="82" charset="-52"/>
                        </a:rPr>
                        <a:t> 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a_Bremen" pitchFamily="8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/>
                          <a:latin typeface="a_Bremen" pitchFamily="82" charset="-52"/>
                        </a:rPr>
                        <a:t>23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a_Bremen" pitchFamily="82" charset="-52"/>
                        </a:rPr>
                        <a:t> 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a_Bremen" pitchFamily="8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44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4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4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4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4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4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</a:t>
                      </a:r>
                      <a:r>
                        <a:rPr lang="ru-RU" sz="4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4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4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4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4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4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4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4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611560" y="2276872"/>
            <a:ext cx="2386608" cy="5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: 2 + 15 =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11560" y="2924944"/>
            <a:ext cx="2386608" cy="5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+ 45 =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1560" y="3717032"/>
            <a:ext cx="2386608" cy="5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11560" y="3515308"/>
            <a:ext cx="2386608" cy="5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 + 25 =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83568" y="4221414"/>
            <a:ext cx="2386608" cy="5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 – 10 =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50892" y="4811778"/>
            <a:ext cx="2386608" cy="5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: 2 + 29 =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0892" y="5402142"/>
            <a:ext cx="2386608" cy="5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: 2 + 18 =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11560" y="6021288"/>
            <a:ext cx="2386608" cy="5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 : 2 – 6 =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146084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marL="0" indent="0">
              <a:buNone/>
            </a:pPr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pPr marL="0" indent="0">
              <a:buNone/>
            </a:pPr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marL="0" indent="0">
              <a:buNone/>
            </a:pPr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 marL="0" indent="0">
              <a:buNone/>
            </a:pPr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</a:t>
            </a:r>
          </a:p>
          <a:p>
            <a:pPr marL="0" indent="0">
              <a:buNone/>
            </a:pPr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marL="0" indent="0">
              <a:buNone/>
            </a:pPr>
            <a:r>
              <a:rPr lang="uk-UA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Admin\Desktop\Документы маме для атестации\Картинки\9616557764820753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90" y="4880668"/>
            <a:ext cx="1539390" cy="19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esktop\Документы маме для атестации\Картинки\45797195_44967777_BigEyeFish_cm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57192"/>
            <a:ext cx="1600200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dmin\Desktop\Документы маме для атестации\Картинки\74637919_bober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4944"/>
            <a:ext cx="1736725" cy="142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Admin\Desktop\Документы маме для атестации\Картинки\young-duck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63527"/>
            <a:ext cx="993437" cy="115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Admin\Desktop\Документы маме для атестации\Картинки\1272823031_untitled-7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510" y="1988840"/>
            <a:ext cx="2361675" cy="2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84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856984" cy="1143000"/>
          </a:xfrm>
        </p:spPr>
        <p:txBody>
          <a:bodyPr>
            <a:noAutofit/>
          </a:bodyPr>
          <a:lstStyle/>
          <a:p>
            <a:r>
              <a:rPr lang="uk-UA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dventure" pitchFamily="2" charset="0"/>
              </a:rPr>
              <a:t>Дякую за урок!</a:t>
            </a:r>
            <a:endParaRPr lang="ru-RU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dventure" pitchFamily="2" charset="0"/>
            </a:endParaRPr>
          </a:p>
        </p:txBody>
      </p:sp>
      <p:pic>
        <p:nvPicPr>
          <p:cNvPr id="14340" name="Picture 4" descr="C:\Users\Admin\Desktop\Документы маме для атестации\Картинки\0588a8f714f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79238"/>
            <a:ext cx="1276921" cy="195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Admin\Desktop\Документы маме для атестации\Картинки\db0013e6cbe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1228452" cy="165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1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 rot="10800000">
            <a:off x="683568" y="692697"/>
            <a:ext cx="7920880" cy="5688632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8" y="1274031"/>
            <a:ext cx="8363273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Сохне наш ставок. </a:t>
            </a:r>
          </a:p>
          <a:p>
            <a:pPr marL="0" indent="0" algn="ctr">
              <a:buNone/>
            </a:pP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ід безводдя став зовсім мілким.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Помирати рибки  стали,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забруднена вода.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пташки всі повтікали,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 вже й їжі там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Живність просить порятунку…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Admin\Desktop\Документы маме для атестации\Картинки\utka10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4" y="4466402"/>
            <a:ext cx="1959137" cy="235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49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uk-UA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venture" pitchFamily="2" charset="0"/>
              </a:rPr>
              <a:t>Девіз уроку: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5400" b="1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Міркуємо – швидко!</a:t>
            </a:r>
          </a:p>
          <a:p>
            <a:pPr marL="0" indent="0" algn="ctr">
              <a:buNone/>
            </a:pPr>
            <a:r>
              <a:rPr lang="uk-UA" sz="5400" b="1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Відповідаємо – правильно!</a:t>
            </a:r>
          </a:p>
          <a:p>
            <a:pPr marL="0" indent="0" algn="ctr">
              <a:buNone/>
            </a:pPr>
            <a:r>
              <a:rPr lang="uk-UA" sz="5400" b="1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Лічимо – точно!</a:t>
            </a:r>
          </a:p>
          <a:p>
            <a:pPr marL="0" indent="0" algn="ctr">
              <a:buNone/>
            </a:pPr>
            <a:r>
              <a:rPr lang="uk-UA" sz="5400" b="1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Пишемо – гарно!</a:t>
            </a:r>
          </a:p>
          <a:p>
            <a:pPr marL="0" indent="0"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4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_AlternaOtl" pitchFamily="34" charset="-52"/>
              </a:rPr>
              <a:t>Каліграфічна хвилинка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_AlternaOtl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946982"/>
            <a:ext cx="2411760" cy="12079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2  4  6</a:t>
            </a:r>
            <a:endParaRPr lang="ru-RU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Документы маме для атестации\Картинки\utka10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70763"/>
            <a:ext cx="2044638" cy="245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12890" y="2696220"/>
            <a:ext cx="13681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996952"/>
            <a:ext cx="10141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99561" y="2996952"/>
            <a:ext cx="61093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10  12  14  16 18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25166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1090464" cy="1324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93304" y="1628800"/>
            <a:ext cx="1090464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83768" y="1628800"/>
            <a:ext cx="1090464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419872" y="1646083"/>
            <a:ext cx="1090464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499353" y="1628800"/>
            <a:ext cx="1090464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484470" y="1636206"/>
            <a:ext cx="1090464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526007" y="1636206"/>
            <a:ext cx="1090464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380312" y="1628800"/>
            <a:ext cx="1090464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244408" y="1628800"/>
            <a:ext cx="1090464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ludia-27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028" y="4221088"/>
            <a:ext cx="2286885" cy="22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95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2AE42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6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AE42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AE42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AE42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AE42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AE42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AE42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AE42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AE42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AE42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AE42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AE42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AE42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AE42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AE42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AE42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AE42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AE42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AE42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AE42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AE42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4" build="p"/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7" grpId="3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87424"/>
            <a:ext cx="3036887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-387424"/>
            <a:ext cx="3036887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3036887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Autofit/>
          </a:bodyPr>
          <a:lstStyle/>
          <a:p>
            <a:r>
              <a:rPr lang="uk-UA" sz="1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venture" pitchFamily="2" charset="0"/>
              </a:rPr>
              <a:t>Усний рахунок</a:t>
            </a:r>
            <a:endParaRPr lang="ru-RU" sz="1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9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548680"/>
            <a:ext cx="8229600" cy="2980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Біля нашого ставочка </a:t>
            </a:r>
          </a:p>
          <a:p>
            <a:pPr marL="0" indent="0">
              <a:buNone/>
            </a:pPr>
            <a:r>
              <a:rPr lang="uk-UA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Дві берези, два дубочки,</a:t>
            </a:r>
          </a:p>
          <a:p>
            <a:pPr marL="0" indent="0">
              <a:buNone/>
            </a:pPr>
            <a:r>
              <a:rPr lang="uk-UA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Дві вербички, два кленочки.</a:t>
            </a:r>
          </a:p>
          <a:p>
            <a:pPr marL="0" indent="0">
              <a:buNone/>
            </a:pPr>
            <a:r>
              <a:rPr lang="uk-UA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 по берегу пройдіть – </a:t>
            </a:r>
          </a:p>
          <a:p>
            <a:pPr marL="0" indent="0">
              <a:buNone/>
            </a:pPr>
            <a:r>
              <a:rPr lang="uk-UA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Всі дерева полічіть.</a:t>
            </a:r>
            <a:endParaRPr lang="ru-RU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0" y="4814074"/>
            <a:ext cx="1177232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8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  <a:cs typeface="Times New Roman" pitchFamily="18" charset="0"/>
              </a:rPr>
              <a:t>8</a:t>
            </a:r>
            <a:endParaRPr lang="ru-RU" sz="88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Boyarsky" pitchFamily="33" charset="0"/>
              <a:cs typeface="Times New Roman" pitchFamily="18" charset="0"/>
            </a:endParaRPr>
          </a:p>
        </p:txBody>
      </p:sp>
      <p:pic>
        <p:nvPicPr>
          <p:cNvPr id="5" name="Picture 5" descr="ludia-27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41" y="4304135"/>
            <a:ext cx="2286885" cy="22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yarsky" pitchFamily="33" charset="0"/>
              </a:rPr>
              <a:t>6</a:t>
            </a:r>
            <a:endParaRPr lang="ru-RU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Ось у човнику рибалка.</a:t>
            </a:r>
          </a:p>
          <a:p>
            <a:pPr marL="0" indent="0">
              <a:buNone/>
            </a:pPr>
            <a:r>
              <a:rPr lang="uk-UA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Ловить рибку він для татка.</a:t>
            </a:r>
          </a:p>
          <a:p>
            <a:pPr marL="0" indent="0">
              <a:buNone/>
            </a:pPr>
            <a:r>
              <a:rPr lang="uk-UA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Карасів зловилось 2,</a:t>
            </a:r>
          </a:p>
          <a:p>
            <a:pPr marL="0" indent="0">
              <a:buNone/>
            </a:pPr>
            <a:r>
              <a:rPr lang="uk-UA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Щуки дві і два лина.</a:t>
            </a:r>
          </a:p>
          <a:p>
            <a:pPr marL="0" indent="0">
              <a:buNone/>
            </a:pPr>
            <a:r>
              <a:rPr lang="uk-UA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 рибки полічіть,</a:t>
            </a:r>
          </a:p>
          <a:p>
            <a:pPr marL="0" indent="0">
              <a:buNone/>
            </a:pPr>
            <a:r>
              <a:rPr lang="uk-UA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Їх в відерце покладіть.</a:t>
            </a:r>
            <a:endParaRPr lang="ru-RU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ludia-27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41" y="4304135"/>
            <a:ext cx="2286885" cy="22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13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317</Words>
  <Application>Microsoft Office PowerPoint</Application>
  <PresentationFormat>Экран (4:3)</PresentationFormat>
  <Paragraphs>110</Paragraphs>
  <Slides>24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«Вправи та задачі на засвоєння таблиць множення числа 2 і ділення на 2»</vt:lpstr>
      <vt:lpstr>Презентация PowerPoint</vt:lpstr>
      <vt:lpstr>Презентация PowerPoint</vt:lpstr>
      <vt:lpstr>Девіз уроку:</vt:lpstr>
      <vt:lpstr>Каліграфічна хвилинка</vt:lpstr>
      <vt:lpstr>Презентация PowerPoint</vt:lpstr>
      <vt:lpstr>Усний рахунок</vt:lpstr>
      <vt:lpstr>Презентация PowerPoint</vt:lpstr>
      <vt:lpstr>6</vt:lpstr>
      <vt:lpstr>Презентация PowerPoint</vt:lpstr>
      <vt:lpstr>Гра  «Допоможи рибкам»</vt:lpstr>
      <vt:lpstr>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</vt:lpstr>
      <vt:lpstr>Презентация PowerPoint</vt:lpstr>
      <vt:lpstr>Гра «Шифрувальники»</vt:lpstr>
      <vt:lpstr>Презентация PowerPoint</vt:lpstr>
      <vt:lpstr>Презентация PowerPoint</vt:lpstr>
      <vt:lpstr>Дякую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«Вправи та задачі на засвоєння таблиць множення числа 2 і ділення на 2»</dc:title>
  <dc:creator>Ingirieni</dc:creator>
  <cp:lastModifiedBy>Admin</cp:lastModifiedBy>
  <cp:revision>32</cp:revision>
  <dcterms:created xsi:type="dcterms:W3CDTF">2012-02-13T11:30:28Z</dcterms:created>
  <dcterms:modified xsi:type="dcterms:W3CDTF">2012-02-26T17:20:12Z</dcterms:modified>
</cp:coreProperties>
</file>