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9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1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4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0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7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EAEAEA"/>
            </a:gs>
            <a:gs pos="0">
              <a:srgbClr val="FF66CC"/>
            </a:gs>
            <a:gs pos="100000">
              <a:srgbClr val="999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DE8A-E2D2-44AF-86BB-CF862AD21AD6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DC06-481B-4228-9916-20E0D559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244" y="83127"/>
            <a:ext cx="9144000" cy="1413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М.І.Пирогова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ради"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872" y="2410691"/>
            <a:ext cx="9144000" cy="3705101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V. МИ – УКРАЇНЦІ.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трепетному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тілі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сильна душа.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Олена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Теліга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Поезії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Сучасникам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«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Пломінний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день», «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Радість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r>
              <a:rPr lang="uk-UA" b="1" dirty="0" smtClean="0">
                <a:latin typeface="Monotype Corsiva" panose="03010101010201010101" pitchFamily="66" charset="0"/>
              </a:rPr>
              <a:t>(урок для 7 класу)</a:t>
            </a:r>
          </a:p>
          <a:p>
            <a:r>
              <a:rPr lang="uk-UA" b="1" dirty="0" smtClean="0">
                <a:latin typeface="Monotype Corsiva" panose="03010101010201010101" pitchFamily="66" charset="0"/>
              </a:rPr>
              <a:t>Підготувала </a:t>
            </a:r>
            <a:endParaRPr lang="uk-UA" b="1" dirty="0" smtClean="0">
              <a:latin typeface="Monotype Corsiva" panose="03010101010201010101" pitchFamily="66" charset="0"/>
            </a:endParaRPr>
          </a:p>
          <a:p>
            <a:r>
              <a:rPr lang="uk-UA" b="1" dirty="0" smtClean="0">
                <a:latin typeface="Monotype Corsiva" panose="03010101010201010101" pitchFamily="66" charset="0"/>
              </a:rPr>
              <a:t>учитель української мови та літератури ІІ категорії</a:t>
            </a:r>
          </a:p>
          <a:p>
            <a:r>
              <a:rPr lang="uk-UA" b="1" dirty="0" smtClean="0">
                <a:latin typeface="Monotype Corsiva" panose="03010101010201010101" pitchFamily="66" charset="0"/>
              </a:rPr>
              <a:t>Гарник Валентина Віталіївна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98" y="145426"/>
            <a:ext cx="41009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Теліга – Радість</a:t>
            </a:r>
          </a:p>
          <a:p>
            <a:pPr algn="ctr" fontAlgn="base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Ой, не знаю, що то за причина —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Переходжу обережно вулицю,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весь час до мене радість тулиться,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безжурний вітрогон-</a:t>
            </a:r>
            <a:r>
              <a:rPr lang="uk-UA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xлопчина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міського руху ми не звикли,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хлопчина рветься, як метелиця,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Ніби поле перед нами стелиться,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Ніби зникли </a:t>
            </a:r>
            <a:r>
              <a:rPr lang="uk-UA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авта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мотоцикли.</a:t>
            </a:r>
          </a:p>
          <a:p>
            <a:pPr algn="ctr" fontAlgn="base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сама я на ногах не </a:t>
            </a:r>
            <a:r>
              <a:rPr lang="uk-UA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встою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Пролітаю між людьми похмурими,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Козачка вдаряю попід мурами —</a:t>
            </a:r>
            <a:b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 хлопчина не дає спокою!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0113" y="145426"/>
            <a:ext cx="364572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1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Теліга – </a:t>
            </a:r>
            <a:r>
              <a:rPr lang="uk-UA" sz="1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Пломінний</a:t>
            </a:r>
            <a:r>
              <a:rPr lang="uk-UA" sz="1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прозорий мерехтить, мов пломінь,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душа моя горить сьогодні.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Хочу жити, аж життя не зломить,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Рватись вгору чи летіть в безодню.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 людей довкола так багато,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ніхто з них кроку не зупинить,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 кинути в рухливий натовп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Найгостріше слово — Україна.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тому росте, росте прокляття!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 пориви запального квітня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в дійсність перелляти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землі байдужо-непривітній.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Хочу крикнуть в далечінь безкраю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когось на допомогу </a:t>
            </a:r>
            <a:r>
              <a:rPr lang="uk-UA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кликать</a:t>
            </a: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 душа моя сьогодні грає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тікає на шляхи великі.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 мій клич зірветься у високість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І, мов прапор в сонці, затріпоче,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 кружляє, мов невтомний сокіл,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зриває рідних і охочих!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чекаю на гарячий подих, —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Геній людський чи лише випадок —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застиглі і покірні води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Забурлили водоспадом.</a:t>
            </a:r>
          </a:p>
          <a:p>
            <a:pPr algn="ctr" fontAlgn="base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коли закрутить непогода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мене підхопить, мов піщину,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 несуть мене бурхливі води</a:t>
            </a:r>
            <a:b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пориву до самого чину!</a:t>
            </a:r>
            <a:endParaRPr lang="uk-UA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5838" y="145426"/>
            <a:ext cx="42751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Теліга – Сучасникам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“Не треба слів! Хай буде тільки діло!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роби — спокійний і суворий,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плутай душу у горіння тіла,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Сховай свій біль. Зломи раптовий порив”.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для мене — у святім союзі: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і тіло, щастя з гострим болем.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 біль бринить, зате коли сміюся,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сміх мій рветься джерелом на волю!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лічу слів. Даю без міри ніжність.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може в цьому й є моя сміливість: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Палити серце в хуртовині сніжній,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Купати душу у холодній зливі.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Вітрами й сонцем Бог мій шлях намітив,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там, де треба, — я тверда й сувора.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О, краю мій, моїх ясних привітів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діставав від мене жодний ворог.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92637"/>
            <a:ext cx="10515600" cy="3814989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Проблемне питання</a:t>
            </a:r>
            <a: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b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6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«Слово, моя ти </a:t>
            </a:r>
            <a:r>
              <a:rPr lang="uk-UA" sz="6600" b="1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єдиная</a:t>
            </a:r>
            <a:r>
              <a:rPr lang="uk-UA" sz="6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 зброє</a:t>
            </a:r>
            <a:r>
              <a:rPr lang="uk-UA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»?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000">
            <a:off x="9940754" y="852838"/>
            <a:ext cx="1905000" cy="1781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5659">
            <a:off x="350417" y="662831"/>
            <a:ext cx="1905000" cy="1781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6336">
            <a:off x="1107352" y="4460399"/>
            <a:ext cx="1905000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8460">
            <a:off x="8882766" y="4469109"/>
            <a:ext cx="1905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365125"/>
            <a:ext cx="11982201" cy="5477535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latin typeface="Monotype Corsiva" panose="03010101010201010101" pitchFamily="66" charset="0"/>
              </a:rPr>
              <a:t>Вправа «Мікрофон». Продовжити речення</a:t>
            </a:r>
            <a:r>
              <a:rPr lang="uk-UA" sz="4800" b="1" dirty="0" smtClean="0">
                <a:latin typeface="Monotype Corsiva" panose="03010101010201010101" pitchFamily="66" charset="0"/>
              </a:rPr>
              <a:t>:</a:t>
            </a:r>
            <a:br>
              <a:rPr lang="uk-UA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/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uk-UA" sz="4800" b="1" dirty="0">
                <a:latin typeface="Monotype Corsiva" panose="03010101010201010101" pitchFamily="66" charset="0"/>
              </a:rPr>
              <a:t>1. Мене вразило в особистості Олени Теліги</a:t>
            </a:r>
            <a:r>
              <a:rPr lang="uk-UA" sz="4800" b="1" dirty="0" smtClean="0">
                <a:latin typeface="Monotype Corsiva" panose="03010101010201010101" pitchFamily="66" charset="0"/>
              </a:rPr>
              <a:t>….</a:t>
            </a:r>
            <a:br>
              <a:rPr lang="uk-UA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/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uk-UA" sz="4800" b="1" dirty="0">
                <a:latin typeface="Monotype Corsiva" panose="03010101010201010101" pitchFamily="66" charset="0"/>
              </a:rPr>
              <a:t>2. Поезії Олени Теліги наштовхнули мене на думку про</a:t>
            </a:r>
            <a:r>
              <a:rPr lang="uk-UA" sz="4800" b="1" dirty="0" smtClean="0">
                <a:latin typeface="Monotype Corsiva" panose="03010101010201010101" pitchFamily="66" charset="0"/>
              </a:rPr>
              <a:t>…</a:t>
            </a:r>
            <a:br>
              <a:rPr lang="uk-UA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/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uk-UA" sz="4800" b="1" dirty="0">
                <a:latin typeface="Monotype Corsiva" panose="03010101010201010101" pitchFamily="66" charset="0"/>
              </a:rPr>
              <a:t>3. Сильна душа – це</a:t>
            </a:r>
            <a:r>
              <a:rPr lang="uk-UA" sz="4800" b="1" dirty="0" smtClean="0">
                <a:latin typeface="Monotype Corsiva" panose="03010101010201010101" pitchFamily="66" charset="0"/>
              </a:rPr>
              <a:t>…</a:t>
            </a:r>
            <a:br>
              <a:rPr lang="uk-UA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/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uk-UA" sz="4800" b="1" dirty="0">
                <a:latin typeface="Monotype Corsiva" panose="03010101010201010101" pitchFamily="66" charset="0"/>
              </a:rPr>
              <a:t>4. Справжнє життя для Олени Теліги – це … 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066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Monotype Corsiva" panose="03010101010201010101" pitchFamily="66" charset="0"/>
              </a:rPr>
              <a:t>Домашнє завдання</a:t>
            </a:r>
            <a:r>
              <a:rPr lang="uk-UA" b="1" dirty="0" smtClean="0">
                <a:latin typeface="Monotype Corsiva" panose="03010101010201010101" pitchFamily="66" charset="0"/>
              </a:rPr>
              <a:t>: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 навчитися виразно читати поезії Олени Теліги;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вивчити  одну з них напам’ять  (за бажанням</a:t>
            </a:r>
            <a:r>
              <a:rPr lang="uk-UA" b="1" dirty="0" smtClean="0">
                <a:latin typeface="Monotype Corsiva" panose="03010101010201010101" pitchFamily="66" charset="0"/>
              </a:rPr>
              <a:t>);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- скласти </a:t>
            </a:r>
            <a:r>
              <a:rPr lang="uk-UA" b="1" dirty="0" err="1">
                <a:latin typeface="Monotype Corsiva" panose="03010101010201010101" pitchFamily="66" charset="0"/>
              </a:rPr>
              <a:t>сенкан</a:t>
            </a:r>
            <a:r>
              <a:rPr lang="uk-UA" b="1" dirty="0">
                <a:latin typeface="Monotype Corsiva" panose="03010101010201010101" pitchFamily="66" charset="0"/>
              </a:rPr>
              <a:t>  на тему: «Душа» про Олену Телігу</a:t>
            </a:r>
            <a:r>
              <a:rPr lang="uk-UA" b="1" dirty="0" smtClean="0">
                <a:latin typeface="Monotype Corsiva" panose="03010101010201010101" pitchFamily="66" charset="0"/>
              </a:rPr>
              <a:t>.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 - </a:t>
            </a:r>
            <a:r>
              <a:rPr lang="uk-UA" b="1" dirty="0" smtClean="0">
                <a:latin typeface="Monotype Corsiva" panose="03010101010201010101" pitchFamily="66" charset="0"/>
              </a:rPr>
              <a:t>підготувати </a:t>
            </a:r>
            <a:r>
              <a:rPr lang="uk-UA" b="1" dirty="0">
                <a:latin typeface="Monotype Corsiva" panose="03010101010201010101" pitchFamily="66" charset="0"/>
              </a:rPr>
              <a:t>доповідь про історію створення пісні «Рідна мати моя» (випереджувальне завдання</a:t>
            </a:r>
            <a:r>
              <a:rPr lang="uk-UA" b="1" dirty="0" smtClean="0">
                <a:latin typeface="Monotype Corsiva" panose="03010101010201010101" pitchFamily="66" charset="0"/>
              </a:rPr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338" y="454190"/>
            <a:ext cx="10515600" cy="640381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Monotype Corsiva" panose="03010101010201010101" pitchFamily="66" charset="0"/>
              </a:rPr>
              <a:t>Епіграфи </a:t>
            </a:r>
            <a:r>
              <a:rPr lang="uk-UA" b="1" dirty="0">
                <a:latin typeface="Monotype Corsiva" panose="03010101010201010101" pitchFamily="66" charset="0"/>
              </a:rPr>
              <a:t>уроку</a:t>
            </a:r>
            <a:r>
              <a:rPr lang="uk-UA" b="1" dirty="0" smtClean="0">
                <a:latin typeface="Monotype Corsiva" panose="03010101010201010101" pitchFamily="66" charset="0"/>
              </a:rPr>
              <a:t>: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                                        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«</a:t>
            </a:r>
            <a:r>
              <a:rPr lang="uk-UA" b="1" dirty="0">
                <a:latin typeface="Monotype Corsiva" panose="03010101010201010101" pitchFamily="66" charset="0"/>
              </a:rPr>
              <a:t>І в павутинні перехресних барв,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Я палко мрію, до самого рання,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Щоб Бог </a:t>
            </a:r>
            <a:r>
              <a:rPr lang="uk-UA" b="1" dirty="0" err="1">
                <a:latin typeface="Monotype Corsiva" panose="03010101010201010101" pitchFamily="66" charset="0"/>
              </a:rPr>
              <a:t>зіслав</a:t>
            </a:r>
            <a:r>
              <a:rPr lang="uk-UA" b="1" dirty="0">
                <a:latin typeface="Monotype Corsiva" panose="03010101010201010101" pitchFamily="66" charset="0"/>
              </a:rPr>
              <a:t> мені найбільший дар: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uk-UA" b="1" dirty="0">
                <a:latin typeface="Monotype Corsiva" panose="03010101010201010101" pitchFamily="66" charset="0"/>
              </a:rPr>
              <a:t>Гарячу смерть, не зимне умирання»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«</a:t>
            </a:r>
            <a:r>
              <a:rPr lang="uk-UA" b="1" dirty="0">
                <a:latin typeface="Monotype Corsiva" panose="03010101010201010101" pitchFamily="66" charset="0"/>
              </a:rPr>
              <a:t>Життя – це боротьба, </a:t>
            </a:r>
            <a:r>
              <a:rPr lang="uk-UA" b="1" dirty="0" smtClean="0">
                <a:latin typeface="Monotype Corsiva" panose="03010101010201010101" pitchFamily="66" charset="0"/>
              </a:rPr>
              <a:t/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а </a:t>
            </a:r>
            <a:r>
              <a:rPr lang="uk-UA" b="1" dirty="0">
                <a:latin typeface="Monotype Corsiva" panose="03010101010201010101" pitchFamily="66" charset="0"/>
              </a:rPr>
              <a:t>боротьба – це справжнє життя»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Олена </a:t>
            </a:r>
            <a:r>
              <a:rPr lang="uk-UA" b="1" dirty="0">
                <a:latin typeface="Monotype Corsiva" panose="03010101010201010101" pitchFamily="66" charset="0"/>
              </a:rPr>
              <a:t>Теліга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556" r="14338"/>
          <a:stretch/>
        </p:blipFill>
        <p:spPr>
          <a:xfrm>
            <a:off x="0" y="519545"/>
            <a:ext cx="4833443" cy="5180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756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203" y="1980170"/>
            <a:ext cx="10728366" cy="1325563"/>
          </a:xfrm>
        </p:spPr>
        <p:txBody>
          <a:bodyPr>
            <a:noAutofit/>
          </a:bodyPr>
          <a:lstStyle/>
          <a:p>
            <a:r>
              <a:rPr lang="uk-UA" sz="1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uk-UA" sz="9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uk-UA" sz="9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atin typeface="Monotype Corsiva" panose="03010101010201010101" pitchFamily="66" charset="0"/>
              </a:rPr>
              <a:t>Шкала оцінювання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11930" cy="286512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latin typeface="Monotype Corsiva" panose="03010101010201010101" pitchFamily="66" charset="0"/>
              </a:rPr>
              <a:t>5-6 </a:t>
            </a:r>
            <a:r>
              <a:rPr lang="uk-UA" b="1" i="1" dirty="0">
                <a:latin typeface="Monotype Corsiva" panose="03010101010201010101" pitchFamily="66" charset="0"/>
              </a:rPr>
              <a:t>фішок – 8 балів; </a:t>
            </a:r>
            <a:endParaRPr lang="uk-UA" b="1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Monotype Corsiva" panose="03010101010201010101" pitchFamily="66" charset="0"/>
              </a:rPr>
              <a:t>7-8 </a:t>
            </a:r>
            <a:r>
              <a:rPr lang="uk-UA" b="1" i="1" dirty="0">
                <a:latin typeface="Monotype Corsiva" panose="03010101010201010101" pitchFamily="66" charset="0"/>
              </a:rPr>
              <a:t>– 9 балів; </a:t>
            </a:r>
            <a:endParaRPr lang="uk-UA" b="1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Monotype Corsiva" panose="03010101010201010101" pitchFamily="66" charset="0"/>
              </a:rPr>
              <a:t>9-10 </a:t>
            </a:r>
            <a:r>
              <a:rPr lang="uk-UA" b="1" i="1" dirty="0">
                <a:latin typeface="Monotype Corsiva" panose="03010101010201010101" pitchFamily="66" charset="0"/>
              </a:rPr>
              <a:t>– 10 балів; </a:t>
            </a:r>
            <a:endParaRPr lang="uk-UA" b="1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Monotype Corsiva" panose="03010101010201010101" pitchFamily="66" charset="0"/>
              </a:rPr>
              <a:t>11-12 </a:t>
            </a:r>
            <a:r>
              <a:rPr lang="uk-UA" b="1" i="1" dirty="0">
                <a:latin typeface="Monotype Corsiva" panose="03010101010201010101" pitchFamily="66" charset="0"/>
              </a:rPr>
              <a:t>– 11 балів; </a:t>
            </a:r>
            <a:endParaRPr lang="uk-UA" b="1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Monotype Corsiva" panose="03010101010201010101" pitchFamily="66" charset="0"/>
              </a:rPr>
              <a:t>13 </a:t>
            </a:r>
            <a:r>
              <a:rPr lang="uk-UA" b="1" i="1" dirty="0">
                <a:latin typeface="Monotype Corsiva" panose="03010101010201010101" pitchFamily="66" charset="0"/>
              </a:rPr>
              <a:t>– 15 – 12 балів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Картинки по запросу фі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287">
            <a:off x="7569188" y="3113317"/>
            <a:ext cx="3460133" cy="2508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92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72" y="1292799"/>
            <a:ext cx="5220737" cy="504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Асоціативна квітка до слова «жінка»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01" y="1429011"/>
            <a:ext cx="7159191" cy="47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85" y="1436914"/>
            <a:ext cx="11709070" cy="480950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Monotype Corsiva" panose="03010101010201010101" pitchFamily="66" charset="0"/>
              </a:rPr>
              <a:t>Тема V. МИ – УКРАЇНЦІ. В трепетному тілі – сильна душа. Олена Теліга. Поезії «Сучасникам», «</a:t>
            </a:r>
            <a:r>
              <a:rPr lang="uk-UA" b="1" dirty="0" err="1">
                <a:latin typeface="Monotype Corsiva" panose="03010101010201010101" pitchFamily="66" charset="0"/>
              </a:rPr>
              <a:t>Пломінний</a:t>
            </a:r>
            <a:r>
              <a:rPr lang="uk-UA" b="1" dirty="0">
                <a:latin typeface="Monotype Corsiva" panose="03010101010201010101" pitchFamily="66" charset="0"/>
              </a:rPr>
              <a:t> день», «Радість</a:t>
            </a:r>
            <a:r>
              <a:rPr lang="uk-UA" b="1" dirty="0" smtClean="0">
                <a:latin typeface="Monotype Corsiva" panose="03010101010201010101" pitchFamily="66" charset="0"/>
              </a:rPr>
              <a:t>».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/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План уроку</a:t>
            </a:r>
            <a:br>
              <a:rPr lang="uk-UA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1. У трепетній душі і тендітному тілі – велика сила духу. Про життя та творчість Олени Теліги.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/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2. Аналіз поезій: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А)  «Сучасникам» - заповіт нащадкам.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Б) «</a:t>
            </a:r>
            <a:r>
              <a:rPr lang="uk-UA" sz="3600" b="1" dirty="0" err="1" smtClean="0">
                <a:latin typeface="Monotype Corsiva" panose="03010101010201010101" pitchFamily="66" charset="0"/>
              </a:rPr>
              <a:t>Пломінний</a:t>
            </a:r>
            <a:r>
              <a:rPr lang="uk-UA" sz="3600" b="1" dirty="0" smtClean="0">
                <a:latin typeface="Monotype Corsiva" panose="03010101010201010101" pitchFamily="66" charset="0"/>
              </a:rPr>
              <a:t> день» - заклик до рішучих дій.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В) «Радість» - зразок життєвого оптимізму. 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/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r>
              <a:rPr lang="uk-UA" sz="3600" b="1" dirty="0" smtClean="0">
                <a:latin typeface="Monotype Corsiva" panose="03010101010201010101" pitchFamily="66" charset="0"/>
              </a:rPr>
              <a:t>Поняття та визначення: громадянська, патріотична лірика</a:t>
            </a:r>
            <a:br>
              <a:rPr lang="uk-UA" sz="3600" b="1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c/Tel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8" y="260648"/>
            <a:ext cx="3096344" cy="449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688" y="4754647"/>
            <a:ext cx="300792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Теліга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Олена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Іванівна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Шовгенева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221" y="688382"/>
            <a:ext cx="828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1907 р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інженера-гідротехніка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Шовгенева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1917—1919 </a:t>
            </a:r>
            <a:r>
              <a:rPr lang="ru-RU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навчалась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Дучинської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1929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історико-філологічний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Драгоманова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того ж року </a:t>
            </a:r>
            <a:r>
              <a:rPr lang="ru-RU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Телігу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1929—1939 </a:t>
            </a:r>
            <a:r>
              <a:rPr lang="ru-RU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жила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032" y="2565819"/>
            <a:ext cx="8463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1932 р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почала активно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Вісником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Д.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Донцова</a:t>
            </a:r>
            <a:endParaRPr lang="ru-RU" sz="16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1939—1941 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pp.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Кракові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очолювала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літературно-мистецьке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«Зарево» і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Ольжича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ОУН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1941 р.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похідних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ОУН Олена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Теліга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поїхала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взяла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заснуванні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Теліга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член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референтури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створила «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«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Літаври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(1941 —1942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i="1" dirty="0" err="1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арешти</a:t>
            </a: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600" i="1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 те,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гестапо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влаштувало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засідку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чергове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й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заарештована</a:t>
            </a:r>
            <a:endParaRPr lang="ru-RU" sz="16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лютого 1942 р.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Олену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Телігу </a:t>
            </a:r>
            <a:r>
              <a:rPr lang="ru-RU" sz="1600" dirty="0" err="1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арештувало</a:t>
            </a:r>
            <a:r>
              <a:rPr lang="ru-RU" sz="1600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гестапо</a:t>
            </a:r>
          </a:p>
        </p:txBody>
      </p:sp>
    </p:spTree>
    <p:extLst>
      <p:ext uri="{BB962C8B-B14F-4D97-AF65-F5344CB8AC3E}">
        <p14:creationId xmlns:p14="http://schemas.microsoft.com/office/powerpoint/2010/main" val="175743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512" y="583488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13-го,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лютого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1942р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Телігу 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редактором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Ірлявським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фашистами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82" y="473081"/>
            <a:ext cx="8771906" cy="53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47" y="0"/>
            <a:ext cx="5156274" cy="3065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62" y="3522872"/>
            <a:ext cx="2913013" cy="318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86916" cy="396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74" y="0"/>
            <a:ext cx="2554026" cy="381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33" y="2197048"/>
            <a:ext cx="2523229" cy="353842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22" y="2112832"/>
            <a:ext cx="2603215" cy="39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487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Комунальний заклад   "Гуманітарна гімназія №1  ім. М.І.Пирогова Вінницької міської ради"</vt:lpstr>
      <vt:lpstr>Епіграфи уроку:                                          «І в павутинні перехресних барв, Я палко мрію, до самого рання, Щоб Бог зіслав мені найбільший дар: Гарячу смерть, не зимне умирання»  «Життя – це боротьба,  а боротьба – це справжнє життя»  Олена Теліга</vt:lpstr>
      <vt:lpstr>Ми – українці </vt:lpstr>
      <vt:lpstr>Шкала оцінювання</vt:lpstr>
      <vt:lpstr>Асоціативна квітка до слова «жінка»</vt:lpstr>
      <vt:lpstr>Тема V. МИ – УКРАЇНЦІ. В трепетному тілі – сильна душа. Олена Теліга. Поезії «Сучасникам», «Пломінний день», «Радість».  План уроку 1. У трепетній душі і тендітному тілі – велика сила духу. Про життя та творчість Олени Теліги.  2. Аналіз поезій: А)  «Сучасникам» - заповіт нащадкам. Б) «Пломінний день» - заклик до рішучих дій. В) «Радість» - зразок життєвого оптимізму.   Поняття та визначення: громадянська, патріотична лірика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Проблемне питання:   «Слово, моя ти єдиная зброє»?</vt:lpstr>
      <vt:lpstr>Вправа «Мікрофон». Продовжити речення:  1. Мене вразило в особистості Олени Теліги….  2. Поезії Олени Теліги наштовхнули мене на думку про…  3. Сильна душа – це…  4. Справжнє життя для Олени Теліги – це … </vt:lpstr>
      <vt:lpstr>Домашнє завдання:   навчитися виразно читати поезії Олени Теліги; вивчити  одну з них напам’ять  (за бажанням);  - скласти сенкан  на тему: «Душа» про Олену Телігу.   - підготувати доповідь про історію створення пісні «Рідна мати моя» (випереджувальне завдання).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  "Гуманітарна гімназія №1  ім. М.І.Пирогова Вінницької міської ради"</dc:title>
  <dc:creator>Костя Гарник</dc:creator>
  <cp:lastModifiedBy>Костя Гарник</cp:lastModifiedBy>
  <cp:revision>11</cp:revision>
  <dcterms:created xsi:type="dcterms:W3CDTF">2016-06-28T14:08:02Z</dcterms:created>
  <dcterms:modified xsi:type="dcterms:W3CDTF">2016-06-28T15:54:04Z</dcterms:modified>
</cp:coreProperties>
</file>