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4" r:id="rId3"/>
    <p:sldId id="258" r:id="rId4"/>
    <p:sldId id="260" r:id="rId5"/>
    <p:sldId id="262" r:id="rId6"/>
    <p:sldId id="263" r:id="rId7"/>
    <p:sldId id="265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577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619B13-7FDC-4C01-89EE-4CAF0E183022}" type="datetimeFigureOut">
              <a:rPr lang="ru-RU" smtClean="0"/>
              <a:pPr/>
              <a:t>29.10.2013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5282374-01DC-496E-86C8-F9AD2FF6C4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7724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Ми – творчі люди.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Ми думаємо, замислюємося.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Ми аналізуємо, висловлюємо свої судження.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Ми впевнені в собі!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Ми будемо першими!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Ми зробимо це саме сьогодн</a:t>
            </a:r>
            <a:r>
              <a:rPr lang="uk-UA" dirty="0" smtClean="0"/>
              <a:t>і!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		Тема </a:t>
            </a:r>
            <a:r>
              <a:rPr lang="uk-UA" dirty="0" smtClean="0"/>
              <a:t>уроку: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err="1" smtClean="0"/>
              <a:t>Доконаний</a:t>
            </a:r>
            <a:r>
              <a:rPr lang="ru-RU" sz="4000" dirty="0" smtClean="0"/>
              <a:t> </a:t>
            </a:r>
            <a:r>
              <a:rPr lang="uk-UA" sz="4000" dirty="0" smtClean="0"/>
              <a:t>і недоконаний вид дієслів</a:t>
            </a:r>
            <a:endParaRPr lang="ru-RU" sz="4000" dirty="0"/>
          </a:p>
        </p:txBody>
      </p:sp>
      <p:pic>
        <p:nvPicPr>
          <p:cNvPr id="7170" name="Picture 2" descr="C:\Windows\Temp\Rar$DIa0.653\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1066800" cy="1000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-458788"/>
            <a:ext cx="8229600" cy="1258888"/>
          </a:xfrm>
        </p:spPr>
        <p:txBody>
          <a:bodyPr/>
          <a:lstStyle/>
          <a:p>
            <a:r>
              <a:rPr lang="uk-UA" sz="4000" dirty="0">
                <a:solidFill>
                  <a:schemeClr val="folHlink"/>
                </a:solidFill>
              </a:rPr>
              <a:t>ДІЄСЛОВО</a:t>
            </a:r>
            <a:endParaRPr lang="ru-RU" sz="4000" dirty="0">
              <a:solidFill>
                <a:schemeClr val="folHlink"/>
              </a:solidFill>
            </a:endParaRPr>
          </a:p>
        </p:txBody>
      </p:sp>
      <p:sp>
        <p:nvSpPr>
          <p:cNvPr id="59395" name="AutoShape 3"/>
          <p:cNvSpPr>
            <a:spLocks noChangeArrowheads="1"/>
          </p:cNvSpPr>
          <p:nvPr/>
        </p:nvSpPr>
        <p:spPr bwMode="gray">
          <a:xfrm>
            <a:off x="2971800" y="2667000"/>
            <a:ext cx="533400" cy="2057400"/>
          </a:xfrm>
          <a:prstGeom prst="leftArrow">
            <a:avLst>
              <a:gd name="adj1" fmla="val 65583"/>
              <a:gd name="adj2" fmla="val 65181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shade val="46275"/>
                  <a:invGamma/>
                  <a:alpha val="12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gray">
          <a:xfrm>
            <a:off x="5489575" y="2667000"/>
            <a:ext cx="530225" cy="2057400"/>
          </a:xfrm>
          <a:prstGeom prst="rightArrow">
            <a:avLst>
              <a:gd name="adj1" fmla="val 67750"/>
              <a:gd name="adj2" fmla="val 66167"/>
            </a:avLst>
          </a:prstGeom>
          <a:gradFill rotWithShape="1">
            <a:gsLst>
              <a:gs pos="0">
                <a:schemeClr val="bg2">
                  <a:gamma/>
                  <a:shade val="46275"/>
                  <a:invGamma/>
                  <a:alpha val="12000"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397" name="AutoShape 5"/>
          <p:cNvSpPr>
            <a:spLocks noChangeArrowheads="1"/>
          </p:cNvSpPr>
          <p:nvPr/>
        </p:nvSpPr>
        <p:spPr bwMode="auto">
          <a:xfrm>
            <a:off x="2051050" y="1125538"/>
            <a:ext cx="4897438" cy="7508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uk-UA" sz="2800" b="1"/>
              <a:t>ВИДИ ДІЄСЛОВА</a:t>
            </a:r>
            <a:endParaRPr lang="en-US" sz="2800" b="1"/>
          </a:p>
        </p:txBody>
      </p:sp>
      <p:sp>
        <p:nvSpPr>
          <p:cNvPr id="59398" name="Oval 6"/>
          <p:cNvSpPr>
            <a:spLocks noChangeArrowheads="1"/>
          </p:cNvSpPr>
          <p:nvPr/>
        </p:nvSpPr>
        <p:spPr bwMode="gray">
          <a:xfrm>
            <a:off x="3563938" y="2708275"/>
            <a:ext cx="1878012" cy="1878013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708400" y="2852738"/>
            <a:ext cx="1636713" cy="1636712"/>
            <a:chOff x="4166" y="1706"/>
            <a:chExt cx="1252" cy="1252"/>
          </a:xfrm>
        </p:grpSpPr>
        <p:sp>
          <p:nvSpPr>
            <p:cNvPr id="59400" name="Oval 8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9401" name="Oval 9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9402" name="Oval 10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9403" name="Oval 11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59404" name="Oval 12"/>
          <p:cNvSpPr>
            <a:spLocks noChangeArrowheads="1"/>
          </p:cNvSpPr>
          <p:nvPr/>
        </p:nvSpPr>
        <p:spPr bwMode="gray">
          <a:xfrm>
            <a:off x="3419475" y="2565400"/>
            <a:ext cx="2160588" cy="2160588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708400" y="2871788"/>
            <a:ext cx="1636713" cy="1636712"/>
            <a:chOff x="4166" y="1706"/>
            <a:chExt cx="1252" cy="1252"/>
          </a:xfrm>
        </p:grpSpPr>
        <p:sp>
          <p:nvSpPr>
            <p:cNvPr id="59406" name="Oval 14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9407" name="Oval 15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9408" name="Oval 16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59409" name="Oval 17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59410" name="Rectangle 18"/>
          <p:cNvSpPr>
            <a:spLocks noChangeArrowheads="1"/>
          </p:cNvSpPr>
          <p:nvPr/>
        </p:nvSpPr>
        <p:spPr bwMode="auto">
          <a:xfrm>
            <a:off x="3765550" y="3141663"/>
            <a:ext cx="14192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ДІЄСЛОВО</a:t>
            </a:r>
          </a:p>
          <a:p>
            <a:r>
              <a:rPr lang="uk-UA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МАЄ</a:t>
            </a:r>
          </a:p>
          <a:p>
            <a:r>
              <a:rPr lang="uk-UA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ДВА</a:t>
            </a:r>
          </a:p>
          <a:p>
            <a:r>
              <a:rPr lang="uk-UA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ВИДИ</a:t>
            </a:r>
            <a:endParaRPr lang="ru-RU" b="1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9411" name="AutoShape 19"/>
          <p:cNvSpPr>
            <a:spLocks noChangeArrowheads="1"/>
          </p:cNvSpPr>
          <p:nvPr/>
        </p:nvSpPr>
        <p:spPr bwMode="auto">
          <a:xfrm>
            <a:off x="6011863" y="1989138"/>
            <a:ext cx="2663825" cy="3527425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412" name="AutoShape 20"/>
          <p:cNvSpPr>
            <a:spLocks noChangeArrowheads="1"/>
          </p:cNvSpPr>
          <p:nvPr/>
        </p:nvSpPr>
        <p:spPr bwMode="auto">
          <a:xfrm>
            <a:off x="755650" y="1989138"/>
            <a:ext cx="2295525" cy="3155950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413" name="AutoShape 21"/>
          <p:cNvSpPr>
            <a:spLocks noChangeArrowheads="1"/>
          </p:cNvSpPr>
          <p:nvPr/>
        </p:nvSpPr>
        <p:spPr bwMode="gray">
          <a:xfrm>
            <a:off x="5508625" y="3357563"/>
            <a:ext cx="504825" cy="576262"/>
          </a:xfrm>
          <a:prstGeom prst="chevron">
            <a:avLst>
              <a:gd name="adj" fmla="val 52514"/>
            </a:avLst>
          </a:prstGeom>
          <a:solidFill>
            <a:schemeClr val="hlink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414" name="AutoShape 22"/>
          <p:cNvSpPr>
            <a:spLocks noChangeArrowheads="1"/>
          </p:cNvSpPr>
          <p:nvPr/>
        </p:nvSpPr>
        <p:spPr bwMode="gray">
          <a:xfrm>
            <a:off x="3059113" y="3357563"/>
            <a:ext cx="504825" cy="576262"/>
          </a:xfrm>
          <a:prstGeom prst="chevron">
            <a:avLst>
              <a:gd name="adj" fmla="val 52514"/>
            </a:avLst>
          </a:prstGeom>
          <a:solidFill>
            <a:schemeClr val="hlink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415" name="AutoShape 23"/>
          <p:cNvSpPr>
            <a:spLocks noChangeArrowheads="1"/>
          </p:cNvSpPr>
          <p:nvPr/>
        </p:nvSpPr>
        <p:spPr bwMode="gray">
          <a:xfrm>
            <a:off x="2339975" y="4868863"/>
            <a:ext cx="4032250" cy="14398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9900">
                  <a:gamma/>
                  <a:tint val="33725"/>
                  <a:invGamma/>
                </a:srgbClr>
              </a:gs>
              <a:gs pos="50000">
                <a:srgbClr val="009900"/>
              </a:gs>
              <a:gs pos="100000">
                <a:srgbClr val="009900">
                  <a:gamma/>
                  <a:tint val="33725"/>
                  <a:invGamma/>
                </a:srgb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r>
              <a:rPr lang="uk-UA" b="1">
                <a:solidFill>
                  <a:srgbClr val="009900"/>
                </a:solidFill>
                <a:effectDag name="">
                  <a:cont type="tree" name="">
                    <a:effect ref="fillLine"/>
                    <a:outerShdw dist="38100" dir="13500000" algn="br">
                      <a:srgbClr val="4CE54C"/>
                    </a:outerShdw>
                  </a:cont>
                  <a:cont type="tree" name="">
                    <a:effect ref="fillLine"/>
                    <a:outerShdw dist="38100" dir="2700000" algn="tl">
                      <a:srgbClr val="005B00"/>
                    </a:outerShdw>
                  </a:cont>
                  <a:effect ref="fillLine"/>
                </a:effectDag>
                <a:latin typeface="Arial" charset="0"/>
              </a:rPr>
              <a:t>ДЕЯКІ ДІЄСЛОВА МАЮТЬ</a:t>
            </a:r>
          </a:p>
          <a:p>
            <a:r>
              <a:rPr lang="uk-UA" b="1">
                <a:solidFill>
                  <a:srgbClr val="009900"/>
                </a:solidFill>
                <a:effectDag name="">
                  <a:cont type="tree" name="">
                    <a:effect ref="fillLine"/>
                    <a:outerShdw dist="38100" dir="13500000" algn="br">
                      <a:srgbClr val="4CE54C"/>
                    </a:outerShdw>
                  </a:cont>
                  <a:cont type="tree" name="">
                    <a:effect ref="fillLine"/>
                    <a:outerShdw dist="38100" dir="2700000" algn="tl">
                      <a:srgbClr val="005B00"/>
                    </a:outerShdw>
                  </a:cont>
                  <a:effect ref="fillLine"/>
                </a:effectDag>
                <a:latin typeface="Arial" charset="0"/>
              </a:rPr>
              <a:t>ВИДОВІ ПАРИ:</a:t>
            </a:r>
            <a:endParaRPr lang="en-US" b="1">
              <a:solidFill>
                <a:srgbClr val="009900"/>
              </a:solidFill>
              <a:effectDag name="">
                <a:cont type="tree" name="">
                  <a:effect ref="fillLine"/>
                  <a:outerShdw dist="38100" dir="13500000" algn="br">
                    <a:srgbClr val="4CE54C"/>
                  </a:outerShdw>
                </a:cont>
                <a:cont type="tree" name="">
                  <a:effect ref="fillLine"/>
                  <a:outerShdw dist="38100" dir="2700000" algn="tl">
                    <a:srgbClr val="005B00"/>
                  </a:outerShdw>
                </a:cont>
                <a:effect ref="fillLine"/>
              </a:effectDag>
              <a:latin typeface="Arial" charset="0"/>
            </a:endParaRPr>
          </a:p>
        </p:txBody>
      </p:sp>
      <p:pic>
        <p:nvPicPr>
          <p:cNvPr id="59416" name="Picture 24" descr="weatherman_with_backdr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4613" y="0"/>
            <a:ext cx="1262063" cy="11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17" name="Rectangle 25"/>
          <p:cNvSpPr>
            <a:spLocks noChangeArrowheads="1"/>
          </p:cNvSpPr>
          <p:nvPr/>
        </p:nvSpPr>
        <p:spPr bwMode="auto">
          <a:xfrm>
            <a:off x="827088" y="2295525"/>
            <a:ext cx="20891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b="1">
                <a:latin typeface="Arial" charset="0"/>
              </a:rPr>
              <a:t>ДІЄСЛОВА</a:t>
            </a:r>
            <a:br>
              <a:rPr lang="uk-UA" b="1">
                <a:latin typeface="Arial" charset="0"/>
              </a:rPr>
            </a:br>
            <a:r>
              <a:rPr lang="uk-UA" b="1">
                <a:latin typeface="Arial" charset="0"/>
              </a:rPr>
              <a:t>ДОКОНАНОГО</a:t>
            </a:r>
          </a:p>
          <a:p>
            <a:r>
              <a:rPr lang="uk-UA" b="1">
                <a:latin typeface="Arial" charset="0"/>
              </a:rPr>
              <a:t>ВИДУ</a:t>
            </a:r>
          </a:p>
          <a:p>
            <a:r>
              <a:rPr lang="uk-UA" b="1">
                <a:solidFill>
                  <a:srgbClr val="0000CC"/>
                </a:solidFill>
                <a:latin typeface="Arial" charset="0"/>
              </a:rPr>
              <a:t>означають вже завершену дію</a:t>
            </a:r>
          </a:p>
          <a:p>
            <a:r>
              <a:rPr lang="uk-UA" b="1">
                <a:solidFill>
                  <a:srgbClr val="0000CC"/>
                </a:solidFill>
                <a:latin typeface="Arial" charset="0"/>
              </a:rPr>
              <a:t>та відповідають на питання </a:t>
            </a:r>
          </a:p>
          <a:p>
            <a:r>
              <a:rPr lang="uk-UA" b="1" i="1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що зробити? що зробив? </a:t>
            </a:r>
          </a:p>
          <a:p>
            <a:r>
              <a:rPr lang="uk-UA" b="1" i="1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що зроблю?</a:t>
            </a:r>
          </a:p>
        </p:txBody>
      </p:sp>
      <p:sp>
        <p:nvSpPr>
          <p:cNvPr id="59418" name="Rectangle 26"/>
          <p:cNvSpPr>
            <a:spLocks noChangeArrowheads="1"/>
          </p:cNvSpPr>
          <p:nvPr/>
        </p:nvSpPr>
        <p:spPr bwMode="auto">
          <a:xfrm>
            <a:off x="6084888" y="2133600"/>
            <a:ext cx="2592387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uk-UA" b="1">
                <a:latin typeface="Arial" charset="0"/>
              </a:rPr>
              <a:t>  ДІЄСЛОВА</a:t>
            </a:r>
          </a:p>
          <a:p>
            <a:r>
              <a:rPr lang="uk-UA" b="1">
                <a:latin typeface="Arial" charset="0"/>
              </a:rPr>
              <a:t>НЕДОКОНАНОГО</a:t>
            </a:r>
          </a:p>
          <a:p>
            <a:r>
              <a:rPr lang="uk-UA" b="1">
                <a:latin typeface="Arial" charset="0"/>
              </a:rPr>
              <a:t>ВИДУ</a:t>
            </a:r>
          </a:p>
          <a:p>
            <a:r>
              <a:rPr lang="uk-UA" b="1">
                <a:latin typeface="Arial" charset="0"/>
              </a:rPr>
              <a:t>означають дію, </a:t>
            </a:r>
          </a:p>
          <a:p>
            <a:r>
              <a:rPr lang="uk-UA" b="1">
                <a:latin typeface="Arial" charset="0"/>
              </a:rPr>
              <a:t>незавершену, необмежену в часі </a:t>
            </a:r>
          </a:p>
          <a:p>
            <a:r>
              <a:rPr lang="uk-UA" b="1">
                <a:latin typeface="Arial" charset="0"/>
              </a:rPr>
              <a:t>та відповідають </a:t>
            </a:r>
          </a:p>
          <a:p>
            <a:r>
              <a:rPr lang="uk-UA" b="1">
                <a:latin typeface="Arial" charset="0"/>
              </a:rPr>
              <a:t>на питання </a:t>
            </a:r>
            <a:r>
              <a:rPr lang="uk-UA" b="1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що робити? що робив? що роблю? </a:t>
            </a:r>
          </a:p>
          <a:p>
            <a:r>
              <a:rPr lang="uk-UA" b="1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що буду робити? </a:t>
            </a:r>
          </a:p>
          <a:p>
            <a:r>
              <a:rPr lang="uk-UA" b="1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що  робитиму?</a:t>
            </a:r>
            <a:r>
              <a:rPr lang="ru-RU" b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pic>
        <p:nvPicPr>
          <p:cNvPr id="59419" name="Picture 27" descr="business_man_running_papers_hg_clr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8638" y="0"/>
            <a:ext cx="995362" cy="17081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305800" cy="2664296"/>
          </a:xfrm>
        </p:spPr>
        <p:txBody>
          <a:bodyPr>
            <a:normAutofit/>
          </a:bodyPr>
          <a:lstStyle/>
          <a:p>
            <a:r>
              <a:rPr lang="uk-UA" dirty="0" smtClean="0"/>
              <a:t>В океані рідного народу </a:t>
            </a:r>
            <a:br>
              <a:rPr lang="uk-UA" dirty="0" smtClean="0"/>
            </a:br>
            <a:r>
              <a:rPr lang="uk-UA" dirty="0" smtClean="0"/>
              <a:t>відкривай … … !</a:t>
            </a:r>
            <a:br>
              <a:rPr lang="uk-UA" dirty="0" smtClean="0"/>
            </a:br>
            <a:r>
              <a:rPr lang="uk-UA" dirty="0" smtClean="0"/>
              <a:t>					В.Симоненко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4038600" cy="5446205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Коли ти здоровий, ти завзято робиш різні справи: читаєш цікаву книжку, копаєш грядку, прибираєш кімнату, біжиш до магазину, граєш у м’яча.</a:t>
            </a:r>
            <a:endParaRPr lang="ru-RU" sz="32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38600" cy="5446205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Швидкий засіб зняти втому з очей – кілька разів змочити їх холодною водою, притиснути повіки пальцями, присісти і намагатися кілька хвилин ні про що не думати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Autofit/>
          </a:bodyPr>
          <a:lstStyle/>
          <a:p>
            <a:pPr lvl="0"/>
            <a:r>
              <a:rPr lang="uk-UA" sz="2800" dirty="0" smtClean="0"/>
              <a:t>1.Дієслова доконаного виду: плекати, дбати, радіти, пожинати, збагачуватися</a:t>
            </a:r>
            <a:endParaRPr lang="ru-RU" sz="2800" dirty="0" smtClean="0"/>
          </a:p>
          <a:p>
            <a:pPr lvl="0"/>
            <a:r>
              <a:rPr lang="uk-UA" sz="2800" dirty="0" smtClean="0"/>
              <a:t>2.Дієслова недоконаного виду: створювати, берегти, турбуватися, колоситися, очікувати</a:t>
            </a:r>
            <a:endParaRPr lang="ru-RU" sz="2800" dirty="0" smtClean="0"/>
          </a:p>
          <a:p>
            <a:pPr lvl="0"/>
            <a:r>
              <a:rPr lang="uk-UA" sz="2800" dirty="0" smtClean="0"/>
              <a:t>3.Дієслова доконаного виду: відремонтувати, полагодити, зберегти, вдосконалити, відзначити</a:t>
            </a:r>
            <a:endParaRPr lang="ru-RU" sz="2800" dirty="0" smtClean="0"/>
          </a:p>
          <a:p>
            <a:pPr lvl="0"/>
            <a:r>
              <a:rPr lang="uk-UA" sz="2800" dirty="0" smtClean="0"/>
              <a:t>4.Дієслова недоконаного виду: працювати, трудитися, шанувати, розвивати, вчити</a:t>
            </a:r>
            <a:endParaRPr lang="ru-RU" sz="2800" dirty="0" smtClean="0"/>
          </a:p>
          <a:p>
            <a:pPr lvl="0"/>
            <a:r>
              <a:rPr lang="uk-UA" sz="2800" dirty="0" smtClean="0"/>
              <a:t>5.Дієслова доконаного виду: познайомитися, оволодіти, малювати, піклуватися, цінувати</a:t>
            </a:r>
            <a:endParaRPr lang="ru-RU" sz="2800" dirty="0" smtClean="0"/>
          </a:p>
          <a:p>
            <a:r>
              <a:rPr lang="uk-UA" sz="2800" dirty="0" smtClean="0"/>
              <a:t> 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/>
              <a:t>Ключ</a:t>
            </a:r>
            <a:endParaRPr lang="ru-RU" sz="3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uk-UA" sz="7200" dirty="0" smtClean="0"/>
              <a:t>2,3,4</a:t>
            </a:r>
            <a:endParaRPr lang="ru-RU" sz="7200" dirty="0"/>
          </a:p>
        </p:txBody>
      </p:sp>
      <p:pic>
        <p:nvPicPr>
          <p:cNvPr id="1032" name="Picture 8" descr="http://shkola78.ucoz.ru/1/0013cc4b56c2880417a2e8b3c30d19e0.gif"/>
          <p:cNvPicPr>
            <a:picLocks noGrp="1" noChangeAspect="1" noChangeArrowheads="1" noCrop="1"/>
          </p:cNvPicPr>
          <p:nvPr>
            <p:ph type="pic" idx="1"/>
          </p:nvPr>
        </p:nvPicPr>
        <p:blipFill>
          <a:blip r:embed="rId2" cstate="print"/>
          <a:srcRect t="13636" b="1363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FF0000"/>
                </a:solidFill>
                <a:effectLst>
                  <a:glow rad="228600">
                    <a:srgbClr val="FF3399">
                      <a:alpha val="40000"/>
                    </a:srgbClr>
                  </a:glow>
                </a:effectLst>
                <a:latin typeface="Comic Sans MS" pitchFamily="66" charset="0"/>
              </a:rPr>
              <a:t>Головна цінність</a:t>
            </a:r>
            <a:br>
              <a:rPr lang="uk-UA" b="1" i="1" dirty="0" smtClean="0">
                <a:solidFill>
                  <a:srgbClr val="FF0000"/>
                </a:solidFill>
                <a:effectLst>
                  <a:glow rad="228600">
                    <a:srgbClr val="FF3399">
                      <a:alpha val="40000"/>
                    </a:srgbClr>
                  </a:glow>
                </a:effectLst>
                <a:latin typeface="Comic Sans MS" pitchFamily="66" charset="0"/>
              </a:rPr>
            </a:br>
            <a:r>
              <a:rPr lang="uk-UA" b="1" i="1" dirty="0" smtClean="0">
                <a:solidFill>
                  <a:srgbClr val="FF0000"/>
                </a:solidFill>
                <a:effectLst>
                  <a:glow rad="228600">
                    <a:srgbClr val="FF3399">
                      <a:alpha val="40000"/>
                    </a:srgbClr>
                  </a:glow>
                </a:effectLst>
                <a:latin typeface="Comic Sans MS" pitchFamily="66" charset="0"/>
              </a:rPr>
              <a:t> життя – саме життя!</a:t>
            </a:r>
            <a:br>
              <a:rPr lang="uk-UA" b="1" i="1" dirty="0" smtClean="0">
                <a:solidFill>
                  <a:srgbClr val="FF0000"/>
                </a:solidFill>
                <a:effectLst>
                  <a:glow rad="228600">
                    <a:srgbClr val="FF3399">
                      <a:alpha val="40000"/>
                    </a:srgbClr>
                  </a:glow>
                </a:effectLst>
                <a:latin typeface="Comic Sans MS" pitchFamily="66" charset="0"/>
              </a:rPr>
            </a:br>
            <a:r>
              <a:rPr lang="uk-UA" b="1" i="1" dirty="0" smtClean="0">
                <a:solidFill>
                  <a:srgbClr val="FF0000"/>
                </a:solidFill>
                <a:effectLst>
                  <a:glow rad="228600">
                    <a:srgbClr val="FF3399">
                      <a:alpha val="40000"/>
                    </a:srgbClr>
                  </a:glow>
                </a:effectLst>
                <a:latin typeface="Comic Sans MS" pitchFamily="66" charset="0"/>
              </a:rPr>
              <a:t>Головне не просто казати, що здоров'я для вас найважливіша цінність, але й діяти згідно з цими словами </a:t>
            </a:r>
            <a:endParaRPr lang="ru-RU" b="1" i="1" dirty="0">
              <a:solidFill>
                <a:srgbClr val="FF0000"/>
              </a:solidFill>
              <a:effectLst>
                <a:glow rad="228600">
                  <a:srgbClr val="FF3399">
                    <a:alpha val="40000"/>
                  </a:srgbClr>
                </a:glo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175</TotalTime>
  <Words>186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Ми – творчі люди. Ми думаємо, замислюємося. Ми аналізуємо, висловлюємо свої судження. Ми впевнені в собі! Ми будемо першими! Ми зробимо це саме сьогодні! </vt:lpstr>
      <vt:lpstr>  Тема уроку:</vt:lpstr>
      <vt:lpstr>ДІЄСЛОВО</vt:lpstr>
      <vt:lpstr>В океані рідного народу  відкривай … … !      В.Симоненко </vt:lpstr>
      <vt:lpstr>Слайд 5</vt:lpstr>
      <vt:lpstr>Слайд 6</vt:lpstr>
      <vt:lpstr>Ключ</vt:lpstr>
      <vt:lpstr>Головна цінність  життя – саме життя! Головне не просто казати, що здоров'я для вас найважливіша цінність, але й діяти згідно з цими словами 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Sofoya</dc:creator>
  <cp:lastModifiedBy>Sofoya</cp:lastModifiedBy>
  <cp:revision>20</cp:revision>
  <dcterms:created xsi:type="dcterms:W3CDTF">2013-09-26T18:00:50Z</dcterms:created>
  <dcterms:modified xsi:type="dcterms:W3CDTF">2013-10-29T17:42:31Z</dcterms:modified>
</cp:coreProperties>
</file>