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58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BD033-A53C-4645-8B35-A6D773CD65F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8800F4DD-2A3C-4524-9DE8-8E4D30740D0E}">
      <dgm:prSet phldrT="[Текст]"/>
      <dgm:spPr/>
      <dgm:t>
        <a:bodyPr/>
        <a:lstStyle/>
        <a:p>
          <a:r>
            <a:rPr lang="uk-UA" dirty="0" smtClean="0"/>
            <a:t>СИСТЕМАТИЗУВАТИ ЗНАННЯ ПРО КЛАСИФІКАЦІЮ </a:t>
          </a:r>
        </a:p>
        <a:p>
          <a:r>
            <a:rPr lang="uk-UA" dirty="0" smtClean="0"/>
            <a:t>ХІМІЧНИХ РЕАКЦІЙ </a:t>
          </a:r>
        </a:p>
        <a:p>
          <a:r>
            <a:rPr lang="uk-UA" dirty="0" smtClean="0"/>
            <a:t>ЗА ЧИСЛОМ РЕАГУЮЧИХ</a:t>
          </a:r>
        </a:p>
        <a:p>
          <a:r>
            <a:rPr lang="uk-UA" dirty="0" smtClean="0"/>
            <a:t> РЕЧОВИН ТА ПРОДУКТІВ РЕАКЦІЇ</a:t>
          </a:r>
          <a:endParaRPr lang="ru-RU" dirty="0"/>
        </a:p>
      </dgm:t>
    </dgm:pt>
    <dgm:pt modelId="{333DA64E-CCA2-4812-A39C-D7E6E2CCD92A}" type="parTrans" cxnId="{A1BF3218-3714-4ED7-A1C9-C772455CEDD6}">
      <dgm:prSet/>
      <dgm:spPr/>
      <dgm:t>
        <a:bodyPr/>
        <a:lstStyle/>
        <a:p>
          <a:endParaRPr lang="ru-RU"/>
        </a:p>
      </dgm:t>
    </dgm:pt>
    <dgm:pt modelId="{BC1812FD-7586-49EF-8541-19FEE8EEFBCE}" type="sibTrans" cxnId="{A1BF3218-3714-4ED7-A1C9-C772455CEDD6}">
      <dgm:prSet/>
      <dgm:spPr/>
      <dgm:t>
        <a:bodyPr/>
        <a:lstStyle/>
        <a:p>
          <a:endParaRPr lang="ru-RU"/>
        </a:p>
      </dgm:t>
    </dgm:pt>
    <dgm:pt modelId="{A984E386-53DC-48F1-B96C-809C775A772F}">
      <dgm:prSet phldrT="[Текст]"/>
      <dgm:spPr/>
      <dgm:t>
        <a:bodyPr/>
        <a:lstStyle/>
        <a:p>
          <a:r>
            <a:rPr lang="uk-UA" dirty="0" smtClean="0"/>
            <a:t>ПОВТОРИТИ ОЗНАКИ </a:t>
          </a:r>
        </a:p>
        <a:p>
          <a:r>
            <a:rPr lang="uk-UA" dirty="0" smtClean="0"/>
            <a:t>ХІМІЧНИХ РЕАКЦІЙ</a:t>
          </a:r>
          <a:endParaRPr lang="ru-RU" dirty="0"/>
        </a:p>
      </dgm:t>
    </dgm:pt>
    <dgm:pt modelId="{97B8C804-18E6-4EC8-8FE6-25A8CC94F6A0}" type="parTrans" cxnId="{8BE5D3C6-A19B-4E27-A8B5-5E919C153BD2}">
      <dgm:prSet/>
      <dgm:spPr/>
      <dgm:t>
        <a:bodyPr/>
        <a:lstStyle/>
        <a:p>
          <a:endParaRPr lang="ru-RU"/>
        </a:p>
      </dgm:t>
    </dgm:pt>
    <dgm:pt modelId="{AF055030-08A4-4C93-9091-00CEDCEF5895}" type="sibTrans" cxnId="{8BE5D3C6-A19B-4E27-A8B5-5E919C153BD2}">
      <dgm:prSet/>
      <dgm:spPr/>
      <dgm:t>
        <a:bodyPr/>
        <a:lstStyle/>
        <a:p>
          <a:endParaRPr lang="ru-RU"/>
        </a:p>
      </dgm:t>
    </dgm:pt>
    <dgm:pt modelId="{99CB3909-140F-4637-9195-D8D5306935A9}">
      <dgm:prSet phldrT="[Текст]"/>
      <dgm:spPr/>
      <dgm:t>
        <a:bodyPr/>
        <a:lstStyle/>
        <a:p>
          <a:r>
            <a:rPr lang="uk-UA" dirty="0" smtClean="0"/>
            <a:t>ЗАКРІПИТИ ВМІННЯ</a:t>
          </a:r>
        </a:p>
        <a:p>
          <a:r>
            <a:rPr lang="uk-UA" dirty="0" smtClean="0"/>
            <a:t> ВИЗНАЧАТИ </a:t>
          </a:r>
        </a:p>
        <a:p>
          <a:r>
            <a:rPr lang="uk-UA" dirty="0" smtClean="0"/>
            <a:t>         ТИПИ ХІМІЧНИХ РЕАКЦІЙ, СКЛАДАТИ РІВНЯННЯ</a:t>
          </a:r>
          <a:endParaRPr lang="ru-RU" dirty="0"/>
        </a:p>
      </dgm:t>
    </dgm:pt>
    <dgm:pt modelId="{626F406F-6E14-4CE2-B51B-5FCFB17EBDAB}" type="parTrans" cxnId="{EDEF0EBA-2F95-490C-9C12-CA1184057DE9}">
      <dgm:prSet/>
      <dgm:spPr/>
      <dgm:t>
        <a:bodyPr/>
        <a:lstStyle/>
        <a:p>
          <a:endParaRPr lang="ru-RU"/>
        </a:p>
      </dgm:t>
    </dgm:pt>
    <dgm:pt modelId="{2F7DB491-4124-4685-ACE8-685745411CF4}" type="sibTrans" cxnId="{EDEF0EBA-2F95-490C-9C12-CA1184057DE9}">
      <dgm:prSet/>
      <dgm:spPr/>
      <dgm:t>
        <a:bodyPr/>
        <a:lstStyle/>
        <a:p>
          <a:endParaRPr lang="ru-RU"/>
        </a:p>
      </dgm:t>
    </dgm:pt>
    <dgm:pt modelId="{34702307-C1C0-46F6-A857-C7DD24CA76D2}" type="pres">
      <dgm:prSet presAssocID="{8D5BD033-A53C-4645-8B35-A6D773CD65FD}" presName="linearFlow" presStyleCnt="0">
        <dgm:presLayoutVars>
          <dgm:dir/>
          <dgm:resizeHandles val="exact"/>
        </dgm:presLayoutVars>
      </dgm:prSet>
      <dgm:spPr/>
    </dgm:pt>
    <dgm:pt modelId="{EE225F7E-A5DD-4618-874D-480F490D21EC}" type="pres">
      <dgm:prSet presAssocID="{8800F4DD-2A3C-4524-9DE8-8E4D30740D0E}" presName="composite" presStyleCnt="0"/>
      <dgm:spPr/>
    </dgm:pt>
    <dgm:pt modelId="{D5E07BCA-3409-4039-8CE4-8F9B2E9B76B6}" type="pres">
      <dgm:prSet presAssocID="{8800F4DD-2A3C-4524-9DE8-8E4D30740D0E}" presName="imgShp" presStyleLbl="fgImgPlace1" presStyleIdx="0" presStyleCnt="3" custScaleX="153285" custScaleY="139630" custLinFactX="-6052" custLinFactNeighborX="-100000" custLinFactNeighborY="51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D7B4BF-7627-4F49-98B3-EC499AA5B1F8}" type="pres">
      <dgm:prSet presAssocID="{8800F4DD-2A3C-4524-9DE8-8E4D30740D0E}" presName="txShp" presStyleLbl="node1" presStyleIdx="0" presStyleCnt="3" custScaleX="150376" custScaleY="174696" custLinFactNeighborX="0" custLinFactNeighborY="-28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C490A-977F-475B-9EF7-6445B8DC49A7}" type="pres">
      <dgm:prSet presAssocID="{BC1812FD-7586-49EF-8541-19FEE8EEFBCE}" presName="spacing" presStyleCnt="0"/>
      <dgm:spPr/>
    </dgm:pt>
    <dgm:pt modelId="{D0C72C86-783E-41DA-BBC9-78FFC3BD51A6}" type="pres">
      <dgm:prSet presAssocID="{A984E386-53DC-48F1-B96C-809C775A772F}" presName="composite" presStyleCnt="0"/>
      <dgm:spPr/>
    </dgm:pt>
    <dgm:pt modelId="{57BAE98D-CF8E-4089-A27F-93EFF178AA6D}" type="pres">
      <dgm:prSet presAssocID="{A984E386-53DC-48F1-B96C-809C775A772F}" presName="imgShp" presStyleLbl="fgImgPlace1" presStyleIdx="1" presStyleCnt="3" custScaleX="151615" custScaleY="148394" custLinFactNeighborX="-55165" custLinFactNeighborY="3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CB8F24-CD18-4E07-B1BC-A3B79099B0CE}" type="pres">
      <dgm:prSet presAssocID="{A984E386-53DC-48F1-B96C-809C775A772F}" presName="txShp" presStyleLbl="node1" presStyleIdx="1" presStyleCnt="3" custScaleX="150376" custScaleY="123776" custLinFactNeighborX="21262" custLinFactNeighborY="-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96A67-CCB6-4ED2-8B64-25FC84A5D07E}" type="pres">
      <dgm:prSet presAssocID="{AF055030-08A4-4C93-9091-00CEDCEF5895}" presName="spacing" presStyleCnt="0"/>
      <dgm:spPr/>
    </dgm:pt>
    <dgm:pt modelId="{590B1708-E961-4705-9749-0122498EF5BC}" type="pres">
      <dgm:prSet presAssocID="{99CB3909-140F-4637-9195-D8D5306935A9}" presName="composite" presStyleCnt="0"/>
      <dgm:spPr/>
    </dgm:pt>
    <dgm:pt modelId="{8615D3B4-C968-4507-9074-D7B522F4DC24}" type="pres">
      <dgm:prSet presAssocID="{99CB3909-140F-4637-9195-D8D5306935A9}" presName="imgShp" presStyleLbl="fgImgPlace1" presStyleIdx="2" presStyleCnt="3" custScaleX="152433" custScaleY="143553" custLinFactNeighborX="-85693" custLinFactNeighborY="-5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94B2D8D-F5D3-4003-924D-C9A149405F2D}" type="pres">
      <dgm:prSet presAssocID="{99CB3909-140F-4637-9195-D8D5306935A9}" presName="txShp" presStyleLbl="node1" presStyleIdx="2" presStyleCnt="3" custScaleX="150376" custScaleY="148543" custLinFactNeighborX="15183" custLinFactNeighborY="-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AB2A1-FE4F-4BAE-8902-92908F8DE999}" type="presOf" srcId="{A984E386-53DC-48F1-B96C-809C775A772F}" destId="{C7CB8F24-CD18-4E07-B1BC-A3B79099B0CE}" srcOrd="0" destOrd="0" presId="urn:microsoft.com/office/officeart/2005/8/layout/vList3#1"/>
    <dgm:cxn modelId="{51F706BA-37EE-4917-91A3-F75A8068C8C1}" type="presOf" srcId="{8D5BD033-A53C-4645-8B35-A6D773CD65FD}" destId="{34702307-C1C0-46F6-A857-C7DD24CA76D2}" srcOrd="0" destOrd="0" presId="urn:microsoft.com/office/officeart/2005/8/layout/vList3#1"/>
    <dgm:cxn modelId="{EDEF0EBA-2F95-490C-9C12-CA1184057DE9}" srcId="{8D5BD033-A53C-4645-8B35-A6D773CD65FD}" destId="{99CB3909-140F-4637-9195-D8D5306935A9}" srcOrd="2" destOrd="0" parTransId="{626F406F-6E14-4CE2-B51B-5FCFB17EBDAB}" sibTransId="{2F7DB491-4124-4685-ACE8-685745411CF4}"/>
    <dgm:cxn modelId="{784091A5-F0D6-459A-964D-AFF682979B5F}" type="presOf" srcId="{8800F4DD-2A3C-4524-9DE8-8E4D30740D0E}" destId="{29D7B4BF-7627-4F49-98B3-EC499AA5B1F8}" srcOrd="0" destOrd="0" presId="urn:microsoft.com/office/officeart/2005/8/layout/vList3#1"/>
    <dgm:cxn modelId="{A6FA3C59-A87C-494A-B5A6-2B52DDBA2CE7}" type="presOf" srcId="{99CB3909-140F-4637-9195-D8D5306935A9}" destId="{294B2D8D-F5D3-4003-924D-C9A149405F2D}" srcOrd="0" destOrd="0" presId="urn:microsoft.com/office/officeart/2005/8/layout/vList3#1"/>
    <dgm:cxn modelId="{8BE5D3C6-A19B-4E27-A8B5-5E919C153BD2}" srcId="{8D5BD033-A53C-4645-8B35-A6D773CD65FD}" destId="{A984E386-53DC-48F1-B96C-809C775A772F}" srcOrd="1" destOrd="0" parTransId="{97B8C804-18E6-4EC8-8FE6-25A8CC94F6A0}" sibTransId="{AF055030-08A4-4C93-9091-00CEDCEF5895}"/>
    <dgm:cxn modelId="{A1BF3218-3714-4ED7-A1C9-C772455CEDD6}" srcId="{8D5BD033-A53C-4645-8B35-A6D773CD65FD}" destId="{8800F4DD-2A3C-4524-9DE8-8E4D30740D0E}" srcOrd="0" destOrd="0" parTransId="{333DA64E-CCA2-4812-A39C-D7E6E2CCD92A}" sibTransId="{BC1812FD-7586-49EF-8541-19FEE8EEFBCE}"/>
    <dgm:cxn modelId="{86D8B488-72F4-4F35-A273-3ADBB3C810B2}" type="presParOf" srcId="{34702307-C1C0-46F6-A857-C7DD24CA76D2}" destId="{EE225F7E-A5DD-4618-874D-480F490D21EC}" srcOrd="0" destOrd="0" presId="urn:microsoft.com/office/officeart/2005/8/layout/vList3#1"/>
    <dgm:cxn modelId="{E858650B-6EB6-422F-BE20-C8EFEC351CD8}" type="presParOf" srcId="{EE225F7E-A5DD-4618-874D-480F490D21EC}" destId="{D5E07BCA-3409-4039-8CE4-8F9B2E9B76B6}" srcOrd="0" destOrd="0" presId="urn:microsoft.com/office/officeart/2005/8/layout/vList3#1"/>
    <dgm:cxn modelId="{6EDD2DDE-4FDD-4A67-9685-10A9A2406E9A}" type="presParOf" srcId="{EE225F7E-A5DD-4618-874D-480F490D21EC}" destId="{29D7B4BF-7627-4F49-98B3-EC499AA5B1F8}" srcOrd="1" destOrd="0" presId="urn:microsoft.com/office/officeart/2005/8/layout/vList3#1"/>
    <dgm:cxn modelId="{474DAB8A-0D65-4438-98E7-2A38992109C7}" type="presParOf" srcId="{34702307-C1C0-46F6-A857-C7DD24CA76D2}" destId="{E86C490A-977F-475B-9EF7-6445B8DC49A7}" srcOrd="1" destOrd="0" presId="urn:microsoft.com/office/officeart/2005/8/layout/vList3#1"/>
    <dgm:cxn modelId="{0D5D57FF-6243-4043-BC35-45A17C9BCB59}" type="presParOf" srcId="{34702307-C1C0-46F6-A857-C7DD24CA76D2}" destId="{D0C72C86-783E-41DA-BBC9-78FFC3BD51A6}" srcOrd="2" destOrd="0" presId="urn:microsoft.com/office/officeart/2005/8/layout/vList3#1"/>
    <dgm:cxn modelId="{E6986EC7-85CD-40B2-AFED-CD8A6ABB406A}" type="presParOf" srcId="{D0C72C86-783E-41DA-BBC9-78FFC3BD51A6}" destId="{57BAE98D-CF8E-4089-A27F-93EFF178AA6D}" srcOrd="0" destOrd="0" presId="urn:microsoft.com/office/officeart/2005/8/layout/vList3#1"/>
    <dgm:cxn modelId="{57DC8A41-A6D1-4B8C-B73D-B4CAB9F477A5}" type="presParOf" srcId="{D0C72C86-783E-41DA-BBC9-78FFC3BD51A6}" destId="{C7CB8F24-CD18-4E07-B1BC-A3B79099B0CE}" srcOrd="1" destOrd="0" presId="urn:microsoft.com/office/officeart/2005/8/layout/vList3#1"/>
    <dgm:cxn modelId="{06AE32F9-84D3-48B7-B6DF-B5F2041C9401}" type="presParOf" srcId="{34702307-C1C0-46F6-A857-C7DD24CA76D2}" destId="{3F196A67-CCB6-4ED2-8B64-25FC84A5D07E}" srcOrd="3" destOrd="0" presId="urn:microsoft.com/office/officeart/2005/8/layout/vList3#1"/>
    <dgm:cxn modelId="{232A0834-7655-4AA0-9DD9-B14F48114E90}" type="presParOf" srcId="{34702307-C1C0-46F6-A857-C7DD24CA76D2}" destId="{590B1708-E961-4705-9749-0122498EF5BC}" srcOrd="4" destOrd="0" presId="urn:microsoft.com/office/officeart/2005/8/layout/vList3#1"/>
    <dgm:cxn modelId="{43CEF769-CF75-49E0-89F3-19A0679B90A3}" type="presParOf" srcId="{590B1708-E961-4705-9749-0122498EF5BC}" destId="{8615D3B4-C968-4507-9074-D7B522F4DC24}" srcOrd="0" destOrd="0" presId="urn:microsoft.com/office/officeart/2005/8/layout/vList3#1"/>
    <dgm:cxn modelId="{3C077863-B942-4FB5-B10C-5533E26A4F3C}" type="presParOf" srcId="{590B1708-E961-4705-9749-0122498EF5BC}" destId="{294B2D8D-F5D3-4003-924D-C9A149405F2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7B4BF-7627-4F49-98B3-EC499AA5B1F8}">
      <dsp:nvSpPr>
        <dsp:cNvPr id="0" name=""/>
        <dsp:cNvSpPr/>
      </dsp:nvSpPr>
      <dsp:spPr>
        <a:xfrm rot="10800000">
          <a:off x="-1" y="0"/>
          <a:ext cx="7844783" cy="1656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СИСТЕМАТИЗУВАТИ ЗНАННЯ ПРО КЛАСИФІКАЦІЮ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ХІМІЧНИХ РЕАКЦІЙ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 ЧИСЛОМ РЕАГУЮЧИХ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РЕЧОВИН ТА ПРОДУКТІВ РЕАКЦІЇ</a:t>
          </a:r>
          <a:endParaRPr lang="ru-RU" sz="1800" kern="1200" dirty="0"/>
        </a:p>
      </dsp:txBody>
      <dsp:txXfrm rot="10800000">
        <a:off x="414154" y="0"/>
        <a:ext cx="7430628" cy="1656620"/>
      </dsp:txXfrm>
    </dsp:sp>
    <dsp:sp modelId="{D5E07BCA-3409-4039-8CE4-8F9B2E9B76B6}">
      <dsp:nvSpPr>
        <dsp:cNvPr id="0" name=""/>
        <dsp:cNvSpPr/>
      </dsp:nvSpPr>
      <dsp:spPr>
        <a:xfrm>
          <a:off x="0" y="216024"/>
          <a:ext cx="1453582" cy="13240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B8F24-CD18-4E07-B1BC-A3B79099B0CE}">
      <dsp:nvSpPr>
        <dsp:cNvPr id="0" name=""/>
        <dsp:cNvSpPr/>
      </dsp:nvSpPr>
      <dsp:spPr>
        <a:xfrm rot="10800000">
          <a:off x="-1" y="2009271"/>
          <a:ext cx="7844783" cy="11737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ПОВТОРИТИ ОЗНАКИ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ХІМІЧНИХ РЕАКЦІЙ</a:t>
          </a:r>
          <a:endParaRPr lang="ru-RU" sz="1800" kern="1200" dirty="0"/>
        </a:p>
      </dsp:txBody>
      <dsp:txXfrm rot="10800000">
        <a:off x="293437" y="2009271"/>
        <a:ext cx="7551345" cy="1173752"/>
      </dsp:txXfrm>
    </dsp:sp>
    <dsp:sp modelId="{57BAE98D-CF8E-4089-A27F-93EFF178AA6D}">
      <dsp:nvSpPr>
        <dsp:cNvPr id="0" name=""/>
        <dsp:cNvSpPr/>
      </dsp:nvSpPr>
      <dsp:spPr>
        <a:xfrm>
          <a:off x="72004" y="1944219"/>
          <a:ext cx="1437746" cy="14072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2D8D-F5D3-4003-924D-C9A149405F2D}">
      <dsp:nvSpPr>
        <dsp:cNvPr id="0" name=""/>
        <dsp:cNvSpPr/>
      </dsp:nvSpPr>
      <dsp:spPr>
        <a:xfrm rot="10800000">
          <a:off x="-1" y="3625198"/>
          <a:ext cx="7844783" cy="14086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ЗАКРІПИТИ ВМІННЯ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ВИЗНАЧАТИ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        ТИПИ ХІМІЧНИХ РЕАКЦІЙ, СКЛАДАТИ РІВНЯННЯ</a:t>
          </a:r>
          <a:endParaRPr lang="ru-RU" sz="1700" kern="1200" dirty="0"/>
        </a:p>
      </dsp:txBody>
      <dsp:txXfrm rot="10800000">
        <a:off x="352152" y="3625198"/>
        <a:ext cx="7492630" cy="1408614"/>
      </dsp:txXfrm>
    </dsp:sp>
    <dsp:sp modelId="{8615D3B4-C968-4507-9074-D7B522F4DC24}">
      <dsp:nvSpPr>
        <dsp:cNvPr id="0" name=""/>
        <dsp:cNvSpPr/>
      </dsp:nvSpPr>
      <dsp:spPr>
        <a:xfrm>
          <a:off x="0" y="3600400"/>
          <a:ext cx="1445503" cy="13612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AA8DD-A8D0-44BF-A2DA-38BAE47DB92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60C6-A629-477A-867C-E21807690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5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60C6-A629-477A-867C-E21807690C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4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B6684-18CF-405F-9A96-ABAC0B72ACB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77C587-A3E8-474C-887C-FBDCA68E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1224135"/>
          </a:xfrm>
        </p:spPr>
        <p:txBody>
          <a:bodyPr/>
          <a:lstStyle/>
          <a:p>
            <a:r>
              <a:rPr lang="uk-UA" sz="6000" dirty="0" smtClean="0"/>
              <a:t>Тема уроку: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988840"/>
            <a:ext cx="4752528" cy="4464496"/>
          </a:xfrm>
        </p:spPr>
        <p:txBody>
          <a:bodyPr>
            <a:noAutofit/>
          </a:bodyPr>
          <a:lstStyle/>
          <a:p>
            <a:r>
              <a:rPr lang="uk-UA" sz="4400" dirty="0" smtClean="0"/>
              <a:t>РЕАКЦІЇ</a:t>
            </a:r>
          </a:p>
          <a:p>
            <a:r>
              <a:rPr lang="uk-UA" sz="4400" dirty="0" smtClean="0"/>
              <a:t>СПОЛУЧЕННЯ,</a:t>
            </a:r>
          </a:p>
          <a:p>
            <a:r>
              <a:rPr lang="uk-UA" sz="4400" dirty="0" smtClean="0"/>
              <a:t>РОЗКЛАДУ,</a:t>
            </a:r>
          </a:p>
          <a:p>
            <a:r>
              <a:rPr lang="uk-UA" sz="4400" dirty="0" smtClean="0"/>
              <a:t>ЗАМІЩЕННЯ,</a:t>
            </a:r>
          </a:p>
          <a:p>
            <a:r>
              <a:rPr lang="uk-UA" sz="4400" dirty="0" smtClean="0"/>
              <a:t>ОБМІНУ</a:t>
            </a:r>
            <a:endParaRPr lang="ru-RU" sz="4400" dirty="0"/>
          </a:p>
        </p:txBody>
      </p:sp>
      <p:pic>
        <p:nvPicPr>
          <p:cNvPr id="6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359"/>
            <a:ext cx="24178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4348"/>
            <a:ext cx="2872723" cy="40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14" y="5373216"/>
            <a:ext cx="857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7774"/>
              </p:ext>
            </p:extLst>
          </p:nvPr>
        </p:nvGraphicFramePr>
        <p:xfrm>
          <a:off x="683568" y="1340768"/>
          <a:ext cx="78447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0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ХІМІЧНИХ РЕАКЦІЙ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933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92088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ХІМІЧНИХ РЕАКЦІЙ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67498" y="1615655"/>
            <a:ext cx="6248402" cy="3115353"/>
            <a:chOff x="2195711" y="1700807"/>
            <a:chExt cx="5904680" cy="3115353"/>
          </a:xfrm>
        </p:grpSpPr>
        <p:sp>
          <p:nvSpPr>
            <p:cNvPr id="10" name="Полилиния 9"/>
            <p:cNvSpPr/>
            <p:nvPr/>
          </p:nvSpPr>
          <p:spPr>
            <a:xfrm>
              <a:off x="2195718" y="1700807"/>
              <a:ext cx="5904673" cy="811092"/>
            </a:xfrm>
            <a:custGeom>
              <a:avLst/>
              <a:gdLst>
                <a:gd name="connsiteX0" fmla="*/ 135185 w 811092"/>
                <a:gd name="connsiteY0" fmla="*/ 0 h 5028166"/>
                <a:gd name="connsiteX1" fmla="*/ 675907 w 811092"/>
                <a:gd name="connsiteY1" fmla="*/ 0 h 5028166"/>
                <a:gd name="connsiteX2" fmla="*/ 811092 w 811092"/>
                <a:gd name="connsiteY2" fmla="*/ 135185 h 5028166"/>
                <a:gd name="connsiteX3" fmla="*/ 811092 w 811092"/>
                <a:gd name="connsiteY3" fmla="*/ 5028166 h 5028166"/>
                <a:gd name="connsiteX4" fmla="*/ 811092 w 811092"/>
                <a:gd name="connsiteY4" fmla="*/ 5028166 h 5028166"/>
                <a:gd name="connsiteX5" fmla="*/ 0 w 811092"/>
                <a:gd name="connsiteY5" fmla="*/ 5028166 h 5028166"/>
                <a:gd name="connsiteX6" fmla="*/ 0 w 811092"/>
                <a:gd name="connsiteY6" fmla="*/ 5028166 h 5028166"/>
                <a:gd name="connsiteX7" fmla="*/ 0 w 811092"/>
                <a:gd name="connsiteY7" fmla="*/ 135185 h 5028166"/>
                <a:gd name="connsiteX8" fmla="*/ 135185 w 811092"/>
                <a:gd name="connsiteY8" fmla="*/ 0 h 502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092" h="5028166">
                  <a:moveTo>
                    <a:pt x="811092" y="838048"/>
                  </a:moveTo>
                  <a:lnTo>
                    <a:pt x="811092" y="4190118"/>
                  </a:lnTo>
                  <a:cubicBezTo>
                    <a:pt x="811092" y="4652960"/>
                    <a:pt x="801329" y="5028163"/>
                    <a:pt x="789285" y="5028163"/>
                  </a:cubicBezTo>
                  <a:lnTo>
                    <a:pt x="0" y="5028163"/>
                  </a:lnTo>
                  <a:lnTo>
                    <a:pt x="0" y="502816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89285" y="3"/>
                  </a:lnTo>
                  <a:cubicBezTo>
                    <a:pt x="801329" y="3"/>
                    <a:pt x="811092" y="375206"/>
                    <a:pt x="811092" y="838048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4199" rIns="54199" bIns="54199" numCol="1" spcCol="1270" anchor="ctr" anchorCtr="0">
              <a:noAutofit/>
            </a:bodyPr>
            <a:lstStyle/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300" kern="1200" dirty="0" smtClean="0"/>
            </a:p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300" kern="1200" dirty="0" smtClean="0"/>
                <a:t>А+В=АВ</a:t>
              </a:r>
              <a:endParaRPr lang="ru-RU" sz="2300" kern="1200" dirty="0"/>
            </a:p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95711" y="2852938"/>
              <a:ext cx="5904679" cy="811093"/>
            </a:xfrm>
            <a:custGeom>
              <a:avLst/>
              <a:gdLst>
                <a:gd name="connsiteX0" fmla="*/ 135185 w 811092"/>
                <a:gd name="connsiteY0" fmla="*/ 0 h 5260999"/>
                <a:gd name="connsiteX1" fmla="*/ 675907 w 811092"/>
                <a:gd name="connsiteY1" fmla="*/ 0 h 5260999"/>
                <a:gd name="connsiteX2" fmla="*/ 811092 w 811092"/>
                <a:gd name="connsiteY2" fmla="*/ 135185 h 5260999"/>
                <a:gd name="connsiteX3" fmla="*/ 811092 w 811092"/>
                <a:gd name="connsiteY3" fmla="*/ 5260999 h 5260999"/>
                <a:gd name="connsiteX4" fmla="*/ 811092 w 811092"/>
                <a:gd name="connsiteY4" fmla="*/ 5260999 h 5260999"/>
                <a:gd name="connsiteX5" fmla="*/ 0 w 811092"/>
                <a:gd name="connsiteY5" fmla="*/ 5260999 h 5260999"/>
                <a:gd name="connsiteX6" fmla="*/ 0 w 811092"/>
                <a:gd name="connsiteY6" fmla="*/ 5260999 h 5260999"/>
                <a:gd name="connsiteX7" fmla="*/ 0 w 811092"/>
                <a:gd name="connsiteY7" fmla="*/ 135185 h 5260999"/>
                <a:gd name="connsiteX8" fmla="*/ 135185 w 811092"/>
                <a:gd name="connsiteY8" fmla="*/ 0 h 52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092" h="5260999">
                  <a:moveTo>
                    <a:pt x="811092" y="876855"/>
                  </a:moveTo>
                  <a:lnTo>
                    <a:pt x="811092" y="4384144"/>
                  </a:lnTo>
                  <a:cubicBezTo>
                    <a:pt x="811092" y="4868418"/>
                    <a:pt x="801761" y="5260996"/>
                    <a:pt x="790250" y="5260996"/>
                  </a:cubicBezTo>
                  <a:lnTo>
                    <a:pt x="0" y="5260996"/>
                  </a:lnTo>
                  <a:lnTo>
                    <a:pt x="0" y="5260996"/>
                  </a:lnTo>
                  <a:lnTo>
                    <a:pt x="0" y="3"/>
                  </a:lnTo>
                  <a:lnTo>
                    <a:pt x="0" y="3"/>
                  </a:lnTo>
                  <a:lnTo>
                    <a:pt x="790250" y="3"/>
                  </a:lnTo>
                  <a:cubicBezTo>
                    <a:pt x="801761" y="3"/>
                    <a:pt x="811092" y="392581"/>
                    <a:pt x="811092" y="87685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4199" rIns="54199" bIns="54200" numCol="1" spcCol="1270" anchor="ctr" anchorCtr="0">
              <a:noAutofit/>
            </a:bodyPr>
            <a:lstStyle/>
            <a:p>
              <a:pPr marL="0" lvl="1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300" kern="1200" dirty="0"/>
            </a:p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300" kern="1200" dirty="0" smtClean="0"/>
                <a:t>АВ=А+В</a:t>
              </a:r>
              <a:endParaRPr lang="ru-RU" sz="23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195719" y="4005067"/>
              <a:ext cx="5904671" cy="811093"/>
            </a:xfrm>
            <a:custGeom>
              <a:avLst/>
              <a:gdLst>
                <a:gd name="connsiteX0" fmla="*/ 135185 w 811092"/>
                <a:gd name="connsiteY0" fmla="*/ 0 h 5975019"/>
                <a:gd name="connsiteX1" fmla="*/ 675907 w 811092"/>
                <a:gd name="connsiteY1" fmla="*/ 0 h 5975019"/>
                <a:gd name="connsiteX2" fmla="*/ 811092 w 811092"/>
                <a:gd name="connsiteY2" fmla="*/ 135185 h 5975019"/>
                <a:gd name="connsiteX3" fmla="*/ 811092 w 811092"/>
                <a:gd name="connsiteY3" fmla="*/ 5975019 h 5975019"/>
                <a:gd name="connsiteX4" fmla="*/ 811092 w 811092"/>
                <a:gd name="connsiteY4" fmla="*/ 5975019 h 5975019"/>
                <a:gd name="connsiteX5" fmla="*/ 0 w 811092"/>
                <a:gd name="connsiteY5" fmla="*/ 5975019 h 5975019"/>
                <a:gd name="connsiteX6" fmla="*/ 0 w 811092"/>
                <a:gd name="connsiteY6" fmla="*/ 5975019 h 5975019"/>
                <a:gd name="connsiteX7" fmla="*/ 0 w 811092"/>
                <a:gd name="connsiteY7" fmla="*/ 135185 h 5975019"/>
                <a:gd name="connsiteX8" fmla="*/ 135185 w 811092"/>
                <a:gd name="connsiteY8" fmla="*/ 0 h 597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092" h="5975019">
                  <a:moveTo>
                    <a:pt x="811092" y="995861"/>
                  </a:moveTo>
                  <a:lnTo>
                    <a:pt x="811092" y="4979158"/>
                  </a:lnTo>
                  <a:cubicBezTo>
                    <a:pt x="811092" y="5529158"/>
                    <a:pt x="802876" y="5975015"/>
                    <a:pt x="792741" y="5975015"/>
                  </a:cubicBezTo>
                  <a:lnTo>
                    <a:pt x="0" y="5975015"/>
                  </a:lnTo>
                  <a:lnTo>
                    <a:pt x="0" y="59750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792741" y="4"/>
                  </a:lnTo>
                  <a:cubicBezTo>
                    <a:pt x="802876" y="4"/>
                    <a:pt x="811092" y="445861"/>
                    <a:pt x="811092" y="99586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4199" rIns="54199" bIns="54200" numCol="1" spcCol="1270" anchor="ctr" anchorCtr="0">
              <a:noAutofit/>
            </a:bodyPr>
            <a:lstStyle/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 dirty="0"/>
            </a:p>
            <a:p>
              <a:pPr marL="228600" lvl="1" indent="-228600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300" kern="1200" dirty="0" smtClean="0"/>
                <a:t>А+ВС=АС+В</a:t>
              </a:r>
              <a:endParaRPr lang="ru-RU" sz="2300" kern="1200" dirty="0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2267498" y="5046208"/>
            <a:ext cx="6248392" cy="811093"/>
          </a:xfrm>
          <a:custGeom>
            <a:avLst/>
            <a:gdLst>
              <a:gd name="connsiteX0" fmla="*/ 135185 w 811092"/>
              <a:gd name="connsiteY0" fmla="*/ 0 h 5975019"/>
              <a:gd name="connsiteX1" fmla="*/ 675907 w 811092"/>
              <a:gd name="connsiteY1" fmla="*/ 0 h 5975019"/>
              <a:gd name="connsiteX2" fmla="*/ 811092 w 811092"/>
              <a:gd name="connsiteY2" fmla="*/ 135185 h 5975019"/>
              <a:gd name="connsiteX3" fmla="*/ 811092 w 811092"/>
              <a:gd name="connsiteY3" fmla="*/ 5975019 h 5975019"/>
              <a:gd name="connsiteX4" fmla="*/ 811092 w 811092"/>
              <a:gd name="connsiteY4" fmla="*/ 5975019 h 5975019"/>
              <a:gd name="connsiteX5" fmla="*/ 0 w 811092"/>
              <a:gd name="connsiteY5" fmla="*/ 5975019 h 5975019"/>
              <a:gd name="connsiteX6" fmla="*/ 0 w 811092"/>
              <a:gd name="connsiteY6" fmla="*/ 5975019 h 5975019"/>
              <a:gd name="connsiteX7" fmla="*/ 0 w 811092"/>
              <a:gd name="connsiteY7" fmla="*/ 135185 h 5975019"/>
              <a:gd name="connsiteX8" fmla="*/ 135185 w 811092"/>
              <a:gd name="connsiteY8" fmla="*/ 0 h 597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092" h="5975019">
                <a:moveTo>
                  <a:pt x="811092" y="995861"/>
                </a:moveTo>
                <a:lnTo>
                  <a:pt x="811092" y="4979158"/>
                </a:lnTo>
                <a:cubicBezTo>
                  <a:pt x="811092" y="5529158"/>
                  <a:pt x="802876" y="5975015"/>
                  <a:pt x="792741" y="5975015"/>
                </a:cubicBezTo>
                <a:lnTo>
                  <a:pt x="0" y="5975015"/>
                </a:lnTo>
                <a:lnTo>
                  <a:pt x="0" y="5975015"/>
                </a:lnTo>
                <a:lnTo>
                  <a:pt x="0" y="4"/>
                </a:lnTo>
                <a:lnTo>
                  <a:pt x="0" y="4"/>
                </a:lnTo>
                <a:lnTo>
                  <a:pt x="792741" y="4"/>
                </a:lnTo>
                <a:cubicBezTo>
                  <a:pt x="802876" y="4"/>
                  <a:pt x="811092" y="445861"/>
                  <a:pt x="811092" y="99586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199" rIns="54199" bIns="54200" numCol="1" spcCol="1270" anchor="ctr" anchorCtr="0">
            <a:noAutofit/>
          </a:bodyPr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300" kern="1200" dirty="0"/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300" kern="1200" dirty="0" smtClean="0"/>
              <a:t>АВ+СД=АС+ВД</a:t>
            </a:r>
            <a:endParaRPr lang="ru-RU" sz="2300" kern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8" y="1675853"/>
            <a:ext cx="1371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96254"/>
            <a:ext cx="1371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8382"/>
            <a:ext cx="1371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6189"/>
            <a:ext cx="1371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9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19836"/>
              </p:ext>
            </p:extLst>
          </p:nvPr>
        </p:nvGraphicFramePr>
        <p:xfrm>
          <a:off x="323528" y="1268761"/>
          <a:ext cx="8568952" cy="54006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90489"/>
                <a:gridCol w="1492953"/>
                <a:gridCol w="2126593"/>
                <a:gridCol w="2458917"/>
              </a:tblGrid>
              <a:tr h="464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Ознака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класифікації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Тип реакції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Ознака реакції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Приклад</a:t>
                      </a:r>
                    </a:p>
                  </a:txBody>
                  <a:tcPr marL="9169" marR="9169" marT="9169" marB="9169" anchor="ctr"/>
                </a:tc>
              </a:tr>
              <a:tr h="317682">
                <a:tc rowSpan="4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1. За числом </a:t>
                      </a:r>
                      <a:r>
                        <a:rPr lang="ru-RU" sz="1400" dirty="0" err="1">
                          <a:effectLst/>
                        </a:rPr>
                        <a:t>вихідних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кінцевих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продуктів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Сполучення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A + </a:t>
                      </a:r>
                      <a:r>
                        <a:rPr lang="ru-RU" sz="1400">
                          <a:effectLst/>
                        </a:rPr>
                        <a:t>В →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2H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 + 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 = 2H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</a:p>
                  </a:txBody>
                  <a:tcPr marL="9169" marR="9169" marT="9169" marB="9169" anchor="ctr"/>
                </a:tc>
              </a:tr>
              <a:tr h="46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Розкладу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 → В +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Cu(OH)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= </a:t>
                      </a:r>
                      <a:r>
                        <a:rPr lang="en-US" sz="1400" dirty="0" err="1">
                          <a:effectLst/>
                        </a:rPr>
                        <a:t>CuO</a:t>
                      </a:r>
                      <a:r>
                        <a:rPr lang="en-US" sz="1400" dirty="0">
                          <a:effectLst/>
                        </a:rPr>
                        <a:t> + 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</a:p>
                  </a:txBody>
                  <a:tcPr marL="9169" marR="9169" marT="9169" marB="9169" anchor="ctr"/>
                </a:tc>
              </a:tr>
              <a:tr h="46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Заміщення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АВ + С → АС + В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Zn + 2HCl = ZnCl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+ 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</a:tr>
              <a:tr h="46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Обміну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АВ + СД → АД + СВ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HCl + NaOH = NaCl + 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</a:p>
                  </a:txBody>
                  <a:tcPr marL="9169" marR="9169" marT="9169" marB="9169" anchor="ctr"/>
                </a:tc>
              </a:tr>
              <a:tr h="904175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2. За тепловим ефектом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</a:rPr>
                        <a:t>Екзотермічні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А + В → С + Q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з </a:t>
                      </a:r>
                      <a:r>
                        <a:rPr lang="ru-RU" sz="1400" dirty="0" err="1">
                          <a:effectLst/>
                        </a:rPr>
                        <a:t>виділенням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теплоти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</a:rPr>
                        <a:t>2Cu + O</a:t>
                      </a:r>
                      <a:r>
                        <a:rPr lang="pt-BR" sz="1400" baseline="-25000" dirty="0">
                          <a:effectLst/>
                        </a:rPr>
                        <a:t>2</a:t>
                      </a:r>
                      <a:r>
                        <a:rPr lang="pt-BR" sz="1400" dirty="0">
                          <a:effectLst/>
                        </a:rPr>
                        <a:t> = 2CuO + 276 кДж</a:t>
                      </a:r>
                    </a:p>
                  </a:txBody>
                  <a:tcPr marL="9169" marR="9169" marT="9169" marB="9169" anchor="ctr"/>
                </a:tc>
              </a:tr>
              <a:tr h="90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Ендотермічні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А + Б → С – Q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з </a:t>
                      </a:r>
                      <a:r>
                        <a:rPr lang="ru-RU" sz="1400" dirty="0" err="1">
                          <a:effectLst/>
                        </a:rPr>
                        <a:t>поглинанням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теплоти</a:t>
                      </a:r>
                      <a:endParaRPr lang="ru-RU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</a:rPr>
                        <a:t>CH</a:t>
                      </a:r>
                      <a:r>
                        <a:rPr lang="pt-BR" sz="1400" baseline="-25000" dirty="0">
                          <a:effectLst/>
                        </a:rPr>
                        <a:t>4</a:t>
                      </a:r>
                      <a:r>
                        <a:rPr lang="pt-BR" sz="1400" dirty="0">
                          <a:effectLst/>
                        </a:rPr>
                        <a:t> = C + 2H</a:t>
                      </a:r>
                      <a:r>
                        <a:rPr lang="pt-BR" sz="1400" baseline="-25000" dirty="0">
                          <a:effectLst/>
                        </a:rPr>
                        <a:t>2</a:t>
                      </a:r>
                      <a:r>
                        <a:rPr lang="pt-BR" sz="1400" dirty="0">
                          <a:effectLst/>
                        </a:rPr>
                        <a:t> – 75 кДж</a:t>
                      </a:r>
                    </a:p>
                  </a:txBody>
                  <a:tcPr marL="9169" marR="9169" marT="9169" marB="9169" anchor="ctr"/>
                </a:tc>
              </a:tr>
              <a:tr h="31768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3. За участю каталізатора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Каталітичні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 + Б 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2SO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+ 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 2SO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</a:tr>
              <a:tr h="317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Некаталітичні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 + Б →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C + 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= 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</a:tr>
              <a:tr h="31768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4. За напрямком реакції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Оборотні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 + Б ⇄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+ 3H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⇄ 2NH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</a:txBody>
                  <a:tcPr marL="9169" marR="9169" marT="9169" marB="9169" anchor="ctr"/>
                </a:tc>
              </a:tr>
              <a:tr h="46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Необоротні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А + Б → С</a:t>
                      </a:r>
                    </a:p>
                  </a:txBody>
                  <a:tcPr marL="9169" marR="9169" marT="9169" marB="916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4Na + 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= 2Na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</a:p>
                  </a:txBody>
                  <a:tcPr marL="9169" marR="9169" marT="9169" marB="9169" anchor="ctr"/>
                </a:tc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0138" y="180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008113"/>
          </a:xfrm>
        </p:spPr>
        <p:txBody>
          <a:bodyPr/>
          <a:lstStyle/>
          <a:p>
            <a:pPr algn="ctr"/>
            <a:r>
              <a:rPr lang="uk-UA" dirty="0" smtClean="0"/>
              <a:t>Класифікації реакцій за різними ознаками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2" y="1484785"/>
            <a:ext cx="7306975" cy="437401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flipH="1">
            <a:off x="2559224" y="1633340"/>
            <a:ext cx="5757194" cy="2227708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§ 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85" y="3034407"/>
            <a:ext cx="1371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2214546" y="3429000"/>
            <a:ext cx="5214974" cy="250033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С.36-тренувальні вправи-у зошиті з друкованою основою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90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071942"/>
            <a:ext cx="27733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1047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5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</a:t>
            </a:r>
            <a:r>
              <a:rPr lang="uk-UA" dirty="0" smtClean="0"/>
              <a:t>кую за увагу!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4102113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584176" cy="15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119439" cy="384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4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4">
      <a:dk1>
        <a:sysClr val="windowText" lastClr="000000"/>
      </a:dk1>
      <a:lt1>
        <a:srgbClr val="FFFFCB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FF00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160</TotalTime>
  <Words>132</Words>
  <Application>Microsoft Office PowerPoint</Application>
  <PresentationFormat>Экран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Тема уроку:</vt:lpstr>
      <vt:lpstr>МЕТА:</vt:lpstr>
      <vt:lpstr>ОЗНАКИ ХІМІЧНИХ РЕАКЦІЙ</vt:lpstr>
      <vt:lpstr>ТИПИ ХІМІЧНИХ РЕАКЦІЙ</vt:lpstr>
      <vt:lpstr>Класифікації реакцій за різними ознаками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20</cp:revision>
  <dcterms:created xsi:type="dcterms:W3CDTF">2016-11-23T20:17:00Z</dcterms:created>
  <dcterms:modified xsi:type="dcterms:W3CDTF">2017-02-05T13:20:05Z</dcterms:modified>
</cp:coreProperties>
</file>