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3" r:id="rId3"/>
    <p:sldId id="283" r:id="rId4"/>
    <p:sldId id="272" r:id="rId5"/>
    <p:sldId id="285" r:id="rId6"/>
    <p:sldId id="258" r:id="rId7"/>
    <p:sldId id="287" r:id="rId8"/>
    <p:sldId id="275" r:id="rId9"/>
    <p:sldId id="286" r:id="rId10"/>
    <p:sldId id="276" r:id="rId11"/>
    <p:sldId id="268" r:id="rId12"/>
    <p:sldId id="280" r:id="rId13"/>
    <p:sldId id="263" r:id="rId14"/>
    <p:sldId id="289" r:id="rId15"/>
    <p:sldId id="277" r:id="rId16"/>
    <p:sldId id="278" r:id="rId17"/>
    <p:sldId id="279" r:id="rId18"/>
    <p:sldId id="282" r:id="rId19"/>
    <p:sldId id="259" r:id="rId20"/>
    <p:sldId id="281" r:id="rId21"/>
    <p:sldId id="288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images.yandex.ru/yandsearch?text=%D0%BA%D0%BD%D1%8F%D0%B7%D1%8C%20%D1%81%D0%B5%D1%80%D0%B5%D0%B1%D1%80%D1%8F%D0%BD%D1%8B%D0%B9%20%D1%84%D0%BE%D1%82%D0%BE&amp;img_url=http://www.irecommend.ru/sites/default/files/product-images/2473/96.jpg&amp;pos=6&amp;rpt=simage&amp;lr=213&amp;noreask=1&amp;source=wi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hyperlink" Target="//commons.wikimedia.org/wiki/File:Alexandrov_Kremlin_01.jpg?uselang=ru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О.К.Толстой </a:t>
            </a:r>
            <a:b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«Князь Серебряний»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9387" y="4797152"/>
            <a:ext cx="9144000" cy="861420"/>
          </a:xfrm>
        </p:spPr>
        <p:txBody>
          <a:bodyPr/>
          <a:lstStyle/>
          <a:p>
            <a:r>
              <a:rPr lang="uk-UA" dirty="0" smtClean="0"/>
              <a:t>                                </a:t>
            </a:r>
            <a:r>
              <a:rPr lang="uk-UA" dirty="0" smtClean="0">
                <a:solidFill>
                  <a:schemeClr val="tx1"/>
                </a:solidFill>
              </a:rPr>
              <a:t>Урок позакласного читання,</a:t>
            </a:r>
          </a:p>
          <a:p>
            <a:pPr algn="just"/>
            <a:r>
              <a:rPr lang="uk-UA" dirty="0" smtClean="0">
                <a:solidFill>
                  <a:schemeClr val="tx1"/>
                </a:solidFill>
              </a:rPr>
              <a:t>                                              урок-роздум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irecommend.ru/sites/default/files/product-images/2473/9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37" y="35456"/>
            <a:ext cx="2603699" cy="3321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83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6316"/>
            <a:ext cx="9144000" cy="701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1600" dirty="0" smtClean="0">
                <a:latin typeface="Century Gothic" pitchFamily="34" charset="0"/>
              </a:rPr>
              <a:t/>
            </a:r>
            <a:br>
              <a:rPr lang="uk-UA" sz="1600" dirty="0" smtClean="0">
                <a:latin typeface="Century Gothic" pitchFamily="34" charset="0"/>
              </a:rPr>
            </a:br>
            <a:r>
              <a:rPr lang="uk-UA" sz="1600" dirty="0" smtClean="0">
                <a:latin typeface="Century Gothic" pitchFamily="34" charset="0"/>
              </a:rPr>
              <a:t/>
            </a:r>
            <a:br>
              <a:rPr lang="uk-UA" sz="1600" dirty="0" smtClean="0">
                <a:latin typeface="Century Gothic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</a:rPr>
              <a:t>Опричнина – найдискусійніша із реформ  Івана Грозного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33" y="3078570"/>
            <a:ext cx="3275856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645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75724"/>
            <a:ext cx="8712968" cy="924475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1266" name="Picture 2" descr="http://upload.wikimedia.org/wikipedia/commons/thumb/6/6f/Alexandrov_Kremlin_22.jpg/169px-Alexandrov_Kremlin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0"/>
            <a:ext cx="2334897" cy="34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upload.wikimedia.org/wikipedia/commons/thumb/c/c8/Alexandrov_Kremlin_35.jpg/164px-Alexandrov_Kremlin_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53" y="0"/>
            <a:ext cx="2160240" cy="340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upload.wikimedia.org/wikipedia/commons/thumb/d/d4/Alexandrov_Kremlin_43.jpg/164px-Alexandrov_Kremlin_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47811"/>
            <a:ext cx="2278774" cy="347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upload.wikimedia.org/wikipedia/commons/thumb/9/91/Alexandrov_Kremlin_01.jpg/320px-Alexandrov_Kremlin_0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389"/>
            <a:ext cx="5256583" cy="552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258" y="3933056"/>
            <a:ext cx="4016741" cy="305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243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125113" cy="924475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Розваги царя та його оточення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uk-UA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Застілля,бенкети(отруєння боярина Федором Басмановим)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Опричники відточують  бойову майстерність(поєдинок з ведмедем, двобій Вяземського і Морозова)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Тортури, допити, страти(Малюта Скуратов)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Розпуста(Федір Басманов)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Приниження, катування(Вяземський, Серебряний, Морозов)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Глум(Іван Грозний над Дружиною Морозовим, посада блазня)</a:t>
            </a:r>
          </a:p>
          <a:p>
            <a:pPr marL="0" indent="0">
              <a:buNone/>
            </a:pPr>
            <a:endParaRPr lang="uk-U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uk-U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«Поки ти правиш – уста народу зачинені страхом, коли ти помреш – ти будеш проклятий!»</a:t>
            </a:r>
            <a:r>
              <a:rPr lang="uk-UA" dirty="0" smtClean="0">
                <a:solidFill>
                  <a:schemeClr val="tx1"/>
                </a:solidFill>
              </a:rPr>
              <a:t>(</a:t>
            </a:r>
            <a:r>
              <a:rPr lang="uk-UA" i="1" dirty="0" smtClean="0">
                <a:solidFill>
                  <a:schemeClr val="tx1"/>
                </a:solidFill>
              </a:rPr>
              <a:t>Морозов)</a:t>
            </a:r>
            <a:endParaRPr lang="uk-UA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«Державі потрібні не чесні і віддані, а щоб служили і упокорювалися»</a:t>
            </a:r>
            <a:r>
              <a:rPr lang="uk-UA" i="1" dirty="0" smtClean="0">
                <a:solidFill>
                  <a:schemeClr val="tx1"/>
                </a:solidFill>
              </a:rPr>
              <a:t>(Іван Грозний)</a:t>
            </a:r>
            <a:endParaRPr lang="uk-UA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«Мовчанням народили Іванка - злодія, пробачили йому все, його тортури, ви народили царя Ірода»</a:t>
            </a:r>
            <a:r>
              <a:rPr lang="uk-UA" i="1" dirty="0" smtClean="0">
                <a:solidFill>
                  <a:schemeClr val="tx1"/>
                </a:solidFill>
              </a:rPr>
              <a:t>(Василь Блаженний)</a:t>
            </a:r>
            <a:endParaRPr lang="uk-UA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uk-U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uk-UA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0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657" y="188640"/>
            <a:ext cx="7125113" cy="924475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2053" name="Picture 5" descr="C:\Users\Алекс\Desktop\72955320_1301745307_0VasnecovA_StarayaMoskvaSAM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080" cy="309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0"/>
            <a:ext cx="4392488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9102"/>
            <a:ext cx="4751512" cy="369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4788024" cy="351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168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57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28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3080" cy="9244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Антитеза,протиставлення у романі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half" idx="1"/>
          </p:nvPr>
        </p:nvSpPr>
        <p:spPr>
          <a:xfrm>
            <a:off x="755576" y="1196752"/>
            <a:ext cx="3471277" cy="4051301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Любов</a:t>
            </a:r>
          </a:p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Відданість</a:t>
            </a:r>
          </a:p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Честь</a:t>
            </a:r>
          </a:p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Людяність</a:t>
            </a:r>
          </a:p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Служіння державі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Объект 18"/>
          <p:cNvSpPr>
            <a:spLocks noGrp="1"/>
          </p:cNvSpPr>
          <p:nvPr>
            <p:ph sz="half" idx="2"/>
          </p:nvPr>
        </p:nvSpPr>
        <p:spPr>
          <a:xfrm>
            <a:off x="4211960" y="1340768"/>
            <a:ext cx="3469242" cy="4051302"/>
          </a:xfrm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</a:rPr>
              <a:t>Ненависть</a:t>
            </a:r>
          </a:p>
          <a:p>
            <a:r>
              <a:rPr lang="uk-UA" sz="2400" dirty="0" smtClean="0">
                <a:solidFill>
                  <a:schemeClr val="tx1"/>
                </a:solidFill>
              </a:rPr>
              <a:t>Зрада</a:t>
            </a:r>
          </a:p>
          <a:p>
            <a:r>
              <a:rPr lang="uk-UA" sz="2400" dirty="0" smtClean="0">
                <a:solidFill>
                  <a:schemeClr val="tx1"/>
                </a:solidFill>
              </a:rPr>
              <a:t>Безчестя</a:t>
            </a:r>
          </a:p>
          <a:p>
            <a:r>
              <a:rPr lang="uk-UA" sz="2400" dirty="0" smtClean="0">
                <a:solidFill>
                  <a:schemeClr val="tx1"/>
                </a:solidFill>
              </a:rPr>
              <a:t>Плазування</a:t>
            </a:r>
          </a:p>
          <a:p>
            <a:r>
              <a:rPr lang="uk-UA" sz="2400" dirty="0" smtClean="0">
                <a:solidFill>
                  <a:schemeClr val="tx1"/>
                </a:solidFill>
              </a:rPr>
              <a:t>Тиранія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661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Микита Романович Серебряний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99" y="1556792"/>
            <a:ext cx="712879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984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Безпорадний у світі, де панує зло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Патріот</a:t>
            </a: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Вірний обов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’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язку</a:t>
            </a: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Високоморальний</a:t>
            </a: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Чесний</a:t>
            </a: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Принциповий</a:t>
            </a: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Шляхетний</a:t>
            </a: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Добрий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Самотній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Нещасний у коханні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Довірливий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Прямодушний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Не здатний на відкритий протест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83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3200" dirty="0" smtClean="0"/>
              <a:t>Який моральний вибір робить князь Серебряний?</a:t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Що означає йти непрямою дорогою?</a:t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Яка ціна непрямої дороги?</a:t>
            </a:r>
            <a:br>
              <a:rPr lang="uk-UA" sz="3200" dirty="0" smtClean="0"/>
            </a:br>
            <a:endParaRPr lang="ru-RU" sz="32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«Непряма дорога»</a:t>
            </a:r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(пошук альтернативи)</a:t>
            </a:r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– фольклорний фразеологізм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68034"/>
            <a:ext cx="4355976" cy="238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448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128792" cy="924475"/>
          </a:xfrm>
        </p:spPr>
        <p:txBody>
          <a:bodyPr/>
          <a:lstStyle/>
          <a:p>
            <a:pPr algn="ctr"/>
            <a:r>
              <a:rPr lang="ru-RU" dirty="0" smtClean="0"/>
              <a:t> Олена Дмитріївна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096344" cy="503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30243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3" y="1628800"/>
            <a:ext cx="3312367" cy="503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173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75724"/>
            <a:ext cx="7739019" cy="1817172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Моральний вибір героїв роману </a:t>
            </a:r>
            <a:b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О.К.Толстого </a:t>
            </a:r>
            <a:b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«Князь Серебряний»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636912"/>
            <a:ext cx="7125112" cy="3365902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chemeClr val="tx1"/>
                </a:solidFill>
              </a:rPr>
              <a:t>Жорстокий час ламає людські долі і людське життя…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tx1"/>
                </a:solidFill>
              </a:rPr>
              <a:t> </a:t>
            </a:r>
            <a:r>
              <a:rPr lang="uk-UA" b="1" i="1" dirty="0" smtClean="0">
                <a:solidFill>
                  <a:schemeClr val="tx1"/>
                </a:solidFill>
              </a:rPr>
              <a:t>                                                         О.К.Толстой</a:t>
            </a:r>
          </a:p>
          <a:p>
            <a:pPr marL="0" indent="0">
              <a:buNone/>
            </a:pPr>
            <a:endParaRPr lang="uk-U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sz="2000" b="1" dirty="0" smtClean="0">
                <a:solidFill>
                  <a:schemeClr val="tx1"/>
                </a:solidFill>
              </a:rPr>
              <a:t>Чи можна виправдати власний моральний вибір обставинами?</a:t>
            </a:r>
          </a:p>
          <a:p>
            <a:pPr marL="0" indent="0">
              <a:buNone/>
            </a:pPr>
            <a:r>
              <a:rPr lang="uk-UA" sz="2000" b="1" dirty="0"/>
              <a:t> </a:t>
            </a:r>
            <a:r>
              <a:rPr lang="uk-UA" sz="2000" b="1" dirty="0" smtClean="0"/>
              <a:t>                                       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11649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125113" cy="924475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Чому Олена Дмитріївна і Серебряний не можуть бути разом?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Який моральний вибір Олени?</a:t>
            </a:r>
            <a:br>
              <a:rPr lang="uk-UA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883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93"/>
            <a:ext cx="4644008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48393"/>
            <a:ext cx="529208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002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2969300"/>
          </a:xfrm>
        </p:spPr>
        <p:txBody>
          <a:bodyPr/>
          <a:lstStyle/>
          <a:p>
            <a:r>
              <a:rPr lang="ru-RU" sz="4000" dirty="0">
                <a:solidFill>
                  <a:schemeClr val="accent4">
                    <a:lumMod val="50000"/>
                  </a:schemeClr>
                </a:solidFill>
              </a:rPr>
              <a:t>Чи можна виправдати власний моральний вибір обставинами?</a:t>
            </a:r>
            <a:br>
              <a:rPr lang="ru-RU" sz="4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2276872"/>
            <a:ext cx="30963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Каждый выбирает для себя</a:t>
            </a:r>
          </a:p>
          <a:p>
            <a:r>
              <a:rPr lang="ru-RU" sz="1200" dirty="0"/>
              <a:t> Женщину, религию, дорогу.</a:t>
            </a:r>
          </a:p>
          <a:p>
            <a:r>
              <a:rPr lang="ru-RU" sz="1200" dirty="0"/>
              <a:t> Дьяволу служить или пророку -</a:t>
            </a:r>
          </a:p>
          <a:p>
            <a:r>
              <a:rPr lang="ru-RU" sz="1200" dirty="0"/>
              <a:t> Каждый выбирает для себя.</a:t>
            </a:r>
          </a:p>
          <a:p>
            <a:endParaRPr lang="ru-RU" sz="1200" dirty="0"/>
          </a:p>
          <a:p>
            <a:r>
              <a:rPr lang="ru-RU" sz="1200" dirty="0"/>
              <a:t> Каждый выбирает по себе</a:t>
            </a:r>
          </a:p>
          <a:p>
            <a:r>
              <a:rPr lang="ru-RU" sz="1200" dirty="0"/>
              <a:t> Слово для любви и для молитвы.</a:t>
            </a:r>
          </a:p>
          <a:p>
            <a:r>
              <a:rPr lang="ru-RU" sz="1200" dirty="0"/>
              <a:t> Шпагу для дуэли, меч для битвы -</a:t>
            </a:r>
          </a:p>
          <a:p>
            <a:r>
              <a:rPr lang="ru-RU" sz="1200" dirty="0"/>
              <a:t> Каждый выбирает по себе.</a:t>
            </a:r>
          </a:p>
          <a:p>
            <a:endParaRPr lang="ru-RU" sz="1200" dirty="0"/>
          </a:p>
          <a:p>
            <a:r>
              <a:rPr lang="ru-RU" sz="1200" dirty="0"/>
              <a:t> Каждый выбирает по себе:</a:t>
            </a:r>
          </a:p>
          <a:p>
            <a:r>
              <a:rPr lang="ru-RU" sz="1200" dirty="0"/>
              <a:t> Щит и латы. Посох и заплаты.</a:t>
            </a:r>
          </a:p>
          <a:p>
            <a:r>
              <a:rPr lang="ru-RU" sz="1200" dirty="0"/>
              <a:t> Меру окончательной расплаты</a:t>
            </a:r>
          </a:p>
          <a:p>
            <a:r>
              <a:rPr lang="ru-RU" sz="1200" dirty="0"/>
              <a:t> Каждый выбирает по себе.</a:t>
            </a:r>
          </a:p>
          <a:p>
            <a:endParaRPr lang="ru-RU" sz="1200" dirty="0"/>
          </a:p>
          <a:p>
            <a:r>
              <a:rPr lang="ru-RU" sz="1200" dirty="0"/>
              <a:t> Каждый выбирает для себя.</a:t>
            </a:r>
          </a:p>
          <a:p>
            <a:r>
              <a:rPr lang="ru-RU" sz="1200" dirty="0"/>
              <a:t> Выбираю тоже - как умею.</a:t>
            </a:r>
          </a:p>
          <a:p>
            <a:r>
              <a:rPr lang="ru-RU" sz="1200" dirty="0"/>
              <a:t> Ни к кому претензий не имею -</a:t>
            </a:r>
          </a:p>
          <a:p>
            <a:r>
              <a:rPr lang="ru-RU" sz="1200" dirty="0"/>
              <a:t> Каждый выбирает для себя.</a:t>
            </a:r>
          </a:p>
          <a:p>
            <a:endParaRPr lang="ru-RU" sz="1200" dirty="0"/>
          </a:p>
          <a:p>
            <a:r>
              <a:rPr lang="ru-RU" sz="1200" dirty="0"/>
              <a:t> </a:t>
            </a:r>
            <a:r>
              <a:rPr lang="ru-RU" sz="1200" dirty="0" smtClean="0"/>
              <a:t>Ю.Левитанский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529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voltage.wav"/>
          </p:stSnd>
        </p:sndAc>
      </p:transition>
    </mc:Choice>
    <mc:Fallback xmlns="">
      <p:transition spd="med">
        <p:fade/>
        <p:sndAc>
          <p:stSnd>
            <p:snd r:embed="rId3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0"/>
            <a:ext cx="7125113" cy="1411559"/>
          </a:xfrm>
        </p:spPr>
        <p:txBody>
          <a:bodyPr/>
          <a:lstStyle/>
          <a:p>
            <a:pPr algn="ctr"/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В основі будь-якого вибору стоїть конфлікт</a:t>
            </a:r>
            <a:b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uk-UA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sz="2000" dirty="0" smtClean="0">
                <a:solidFill>
                  <a:schemeClr val="tx1"/>
                </a:solidFill>
              </a:rPr>
              <a:t>Конфлікт у романтичному творі найчастіше залишається невирішеним </a:t>
            </a:r>
          </a:p>
          <a:p>
            <a:pPr marL="0" indent="0">
              <a:buNone/>
            </a:pPr>
            <a:r>
              <a:rPr lang="uk-UA" sz="2000" dirty="0" smtClean="0">
                <a:solidFill>
                  <a:schemeClr val="tx1"/>
                </a:solidFill>
              </a:rPr>
              <a:t>Переповнений  емоціями такий конфлікт виливається у різні риси романтичних характерів: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Пристрасть</a:t>
            </a:r>
            <a:r>
              <a:rPr lang="uk-UA" sz="2000" dirty="0" smtClean="0">
                <a:solidFill>
                  <a:schemeClr val="tx1"/>
                </a:solidFill>
              </a:rPr>
              <a:t>(</a:t>
            </a:r>
            <a:r>
              <a:rPr lang="uk-UA" sz="2000" i="1" dirty="0" smtClean="0">
                <a:solidFill>
                  <a:schemeClr val="tx1"/>
                </a:solidFill>
              </a:rPr>
              <a:t>Дон </a:t>
            </a:r>
            <a:r>
              <a:rPr lang="uk-UA" sz="2000" i="1" dirty="0">
                <a:solidFill>
                  <a:schemeClr val="tx1"/>
                </a:solidFill>
              </a:rPr>
              <a:t>Жуан, Казанова</a:t>
            </a:r>
            <a:r>
              <a:rPr lang="uk-UA" sz="2000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Непокора</a:t>
            </a:r>
            <a:r>
              <a:rPr lang="uk-UA" sz="2000" dirty="0" smtClean="0">
                <a:solidFill>
                  <a:schemeClr val="tx1"/>
                </a:solidFill>
              </a:rPr>
              <a:t>(</a:t>
            </a:r>
            <a:r>
              <a:rPr lang="uk-UA" sz="2000" i="1" dirty="0" smtClean="0">
                <a:solidFill>
                  <a:schemeClr val="tx1"/>
                </a:solidFill>
              </a:rPr>
              <a:t>Прометей, Демон</a:t>
            </a:r>
            <a:r>
              <a:rPr lang="uk-UA" sz="2000" dirty="0" smtClean="0">
                <a:solidFill>
                  <a:schemeClr val="tx1"/>
                </a:solidFill>
              </a:rPr>
              <a:t>)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Патріотизм</a:t>
            </a:r>
            <a:r>
              <a:rPr lang="uk-UA" sz="2000" dirty="0" smtClean="0">
                <a:solidFill>
                  <a:schemeClr val="tx1"/>
                </a:solidFill>
              </a:rPr>
              <a:t>(</a:t>
            </a:r>
            <a:r>
              <a:rPr lang="uk-UA" sz="2000" i="1" dirty="0" smtClean="0">
                <a:solidFill>
                  <a:schemeClr val="tx1"/>
                </a:solidFill>
              </a:rPr>
              <a:t>Тарас Бульба, Мазепа, Айвенго</a:t>
            </a:r>
            <a:r>
              <a:rPr lang="uk-UA" sz="200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Тиранія</a:t>
            </a:r>
            <a:r>
              <a:rPr lang="uk-UA" sz="2000" dirty="0" smtClean="0">
                <a:solidFill>
                  <a:schemeClr val="tx1"/>
                </a:solidFill>
              </a:rPr>
              <a:t>(</a:t>
            </a:r>
            <a:r>
              <a:rPr lang="uk-UA" sz="2000" i="1" dirty="0" smtClean="0">
                <a:solidFill>
                  <a:schemeClr val="tx1"/>
                </a:solidFill>
              </a:rPr>
              <a:t>Іван Грозний, Петро І</a:t>
            </a:r>
            <a:r>
              <a:rPr lang="uk-UA" sz="200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 algn="ctr">
              <a:buFont typeface="+mj-lt"/>
              <a:buAutoNum type="arabicPeriod"/>
            </a:pPr>
            <a:endParaRPr lang="uk-UA" sz="2000" dirty="0" smtClean="0"/>
          </a:p>
          <a:p>
            <a:pPr marL="0" indent="0" algn="ctr">
              <a:buNone/>
            </a:pPr>
            <a:endParaRPr lang="uk-UA" sz="2000" dirty="0" smtClean="0">
              <a:solidFill>
                <a:schemeClr val="tx1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endParaRPr lang="uk-UA" sz="2000" dirty="0" smtClean="0"/>
          </a:p>
          <a:p>
            <a:pPr algn="ctr"/>
            <a:endParaRPr lang="uk-UA" sz="2000" dirty="0" smtClean="0"/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45446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802915" cy="1600199"/>
          </a:xfrm>
        </p:spPr>
        <p:txBody>
          <a:bodyPr/>
          <a:lstStyle/>
          <a:p>
            <a:r>
              <a:rPr lang="uk-UA" dirty="0" smtClean="0"/>
              <a:t>        Шапка Мономаха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572001" cy="307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1484784"/>
            <a:ext cx="457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Шапка мала особливий статус і функцію. </a:t>
            </a:r>
            <a:endParaRPr lang="ru-RU" dirty="0" smtClean="0"/>
          </a:p>
          <a:p>
            <a:r>
              <a:rPr lang="ru-RU" dirty="0" smtClean="0"/>
              <a:t>Нею </a:t>
            </a:r>
            <a:r>
              <a:rPr lang="ru-RU" dirty="0"/>
              <a:t>вінчали на правління всіх государів з Івана Грозного (1546) до Івана V (1682), старшого брата Петра Першого. </a:t>
            </a:r>
            <a:endParaRPr lang="ru-RU" dirty="0" smtClean="0"/>
          </a:p>
          <a:p>
            <a:r>
              <a:rPr lang="ru-RU" dirty="0" smtClean="0"/>
              <a:t>Причому </a:t>
            </a:r>
            <a:r>
              <a:rPr lang="ru-RU" dirty="0"/>
              <a:t>кожен государ одягав Шапку лише одного разу: під час урочистої церемонії її прилюдно покладали на голову нового царя, а після свята ховали в скарбницю. </a:t>
            </a:r>
            <a:endParaRPr lang="ru-RU" dirty="0" smtClean="0"/>
          </a:p>
          <a:p>
            <a:endParaRPr lang="uk-UA" dirty="0"/>
          </a:p>
          <a:p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«Шапка Мономаха» </a:t>
            </a:r>
            <a:r>
              <a:rPr lang="uk-UA" i="1" dirty="0" smtClean="0"/>
              <a:t>– історичний фразеологізм</a:t>
            </a:r>
          </a:p>
          <a:p>
            <a:r>
              <a:rPr lang="uk-UA" i="1" dirty="0" smtClean="0"/>
              <a:t>Вживається у таких варіантах:</a:t>
            </a:r>
          </a:p>
          <a:p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«не тисне Шапка Мономаха?»;</a:t>
            </a:r>
          </a:p>
          <a:p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«не заважка Шапка Мономаха?»</a:t>
            </a:r>
          </a:p>
          <a:p>
            <a:r>
              <a:rPr lang="uk-UA" i="1" dirty="0" smtClean="0"/>
              <a:t>Розтлумачити смисл даного фразеологізму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162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20688"/>
            <a:ext cx="7125113" cy="924475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028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38" y="260648"/>
            <a:ext cx="8712968" cy="924475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5" y="116632"/>
            <a:ext cx="7171134" cy="6131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627784" y="6265619"/>
            <a:ext cx="3546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>
                <a:latin typeface="Constantia" pitchFamily="18" charset="0"/>
              </a:rPr>
              <a:t>А.М.Васнецов. Кремль, </a:t>
            </a:r>
            <a:r>
              <a:rPr lang="en-US" altLang="ru-RU" dirty="0">
                <a:latin typeface="Constantia" pitchFamily="18" charset="0"/>
              </a:rPr>
              <a:t>XVI </a:t>
            </a:r>
            <a:r>
              <a:rPr lang="ru-RU" altLang="ru-RU" dirty="0" smtClean="0">
                <a:latin typeface="Constantia" pitchFamily="18" charset="0"/>
              </a:rPr>
              <a:t>стл..</a:t>
            </a:r>
            <a:endParaRPr lang="ru-RU" altLang="ru-RU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1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476672"/>
            <a:ext cx="7125113" cy="1008112"/>
          </a:xfrm>
        </p:spPr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697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І.Рєпін «Іван Грозний і його син Іван 16 листопада 1581року»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1"/>
            <a:ext cx="4968552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030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368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716</TotalTime>
  <Words>473</Words>
  <Application>Microsoft Office PowerPoint</Application>
  <PresentationFormat>Экран (4:3)</PresentationFormat>
  <Paragraphs>101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Spring</vt:lpstr>
      <vt:lpstr>О.К.Толстой  «Князь Серебряний»</vt:lpstr>
      <vt:lpstr>Моральний вибір героїв роману  О.К.Толстого  «Князь Серебряний»</vt:lpstr>
      <vt:lpstr>В основі будь-якого вибору стоїть конфлікт </vt:lpstr>
      <vt:lpstr>        Шапка Мономаха</vt:lpstr>
      <vt:lpstr>Презентация PowerPoint</vt:lpstr>
      <vt:lpstr>Презентация PowerPoint</vt:lpstr>
      <vt:lpstr>Презентация PowerPoint</vt:lpstr>
      <vt:lpstr>І.Рєпін «Іван Грозний і його син Іван 16 листопада 1581року»</vt:lpstr>
      <vt:lpstr>Презентация PowerPoint</vt:lpstr>
      <vt:lpstr>  Опричнина – найдискусійніша із реформ  Івана Грозного</vt:lpstr>
      <vt:lpstr>Презентация PowerPoint</vt:lpstr>
      <vt:lpstr>Розваги царя та його оточення</vt:lpstr>
      <vt:lpstr>Презентация PowerPoint</vt:lpstr>
      <vt:lpstr>Презентация PowerPoint</vt:lpstr>
      <vt:lpstr>Антитеза,протиставлення у романі</vt:lpstr>
      <vt:lpstr>Микита Романович Серебряний</vt:lpstr>
      <vt:lpstr>Безпорадний у світі, де панує зло</vt:lpstr>
      <vt:lpstr>Який моральний вибір робить князь Серебряний?   Що означає йти непрямою дорогою?  Яка ціна непрямої дороги? </vt:lpstr>
      <vt:lpstr> Олена Дмитріївна</vt:lpstr>
      <vt:lpstr>           Чому Олена Дмитріївна і Серебряний не можуть бути разом?  Який моральний вибір Олени? </vt:lpstr>
      <vt:lpstr>Презентация PowerPoint</vt:lpstr>
      <vt:lpstr>Чи можна виправдати власний моральний вибір обставинами?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</dc:creator>
  <cp:lastModifiedBy>User</cp:lastModifiedBy>
  <cp:revision>64</cp:revision>
  <dcterms:created xsi:type="dcterms:W3CDTF">2013-11-06T15:10:31Z</dcterms:created>
  <dcterms:modified xsi:type="dcterms:W3CDTF">2017-02-23T20:57:01Z</dcterms:modified>
</cp:coreProperties>
</file>