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8" r:id="rId3"/>
    <p:sldId id="259" r:id="rId4"/>
    <p:sldId id="256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FF"/>
    <a:srgbClr val="CC66FF"/>
    <a:srgbClr val="660033"/>
    <a:srgbClr val="FFCCFF"/>
    <a:srgbClr val="FF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2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0.bin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5.bin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1428736"/>
            <a:ext cx="750099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800" b="1" dirty="0" smtClean="0">
              <a:solidFill>
                <a:srgbClr val="660033"/>
              </a:solidFill>
              <a:latin typeface="Century Schoolbook" pitchFamily="18" charset="0"/>
            </a:endParaRPr>
          </a:p>
          <a:p>
            <a:pPr algn="ctr"/>
            <a:endParaRPr lang="ru-RU" sz="2800" b="1" dirty="0" smtClean="0">
              <a:solidFill>
                <a:srgbClr val="7030A0"/>
              </a:solidFill>
              <a:latin typeface="Century Schoolbook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Century Schoolbook" pitchFamily="18" charset="0"/>
              </a:rPr>
              <a:t>Алгебра</a:t>
            </a:r>
            <a:endParaRPr lang="ru-RU" sz="2800" b="1" dirty="0" smtClean="0">
              <a:solidFill>
                <a:srgbClr val="7030A0"/>
              </a:solidFill>
              <a:latin typeface="Century Schoolbook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Century Schoolbook" pitchFamily="18" charset="0"/>
              </a:rPr>
              <a:t>7 </a:t>
            </a:r>
            <a:r>
              <a:rPr lang="ru-RU" sz="2800" b="1" dirty="0" err="1" smtClean="0">
                <a:solidFill>
                  <a:srgbClr val="7030A0"/>
                </a:solidFill>
                <a:latin typeface="Century Schoolbook" pitchFamily="18" charset="0"/>
              </a:rPr>
              <a:t>клас</a:t>
            </a:r>
            <a:endParaRPr lang="en-US" sz="2800" b="1" dirty="0" smtClean="0">
              <a:solidFill>
                <a:srgbClr val="7030A0"/>
              </a:solidFill>
              <a:latin typeface="Century Schoolbook" pitchFamily="18" charset="0"/>
            </a:endParaRPr>
          </a:p>
          <a:p>
            <a:pPr algn="ctr"/>
            <a:endParaRPr lang="ru-RU" sz="2800" b="1" dirty="0" smtClean="0">
              <a:solidFill>
                <a:srgbClr val="7030A0"/>
              </a:solidFill>
              <a:latin typeface="Century Schoolbook" pitchFamily="18" charset="0"/>
            </a:endParaRPr>
          </a:p>
          <a:p>
            <a:pPr algn="ctr"/>
            <a:endParaRPr lang="en-US" sz="2800" b="1" dirty="0" smtClean="0">
              <a:solidFill>
                <a:srgbClr val="7030A0"/>
              </a:solidFill>
              <a:latin typeface="Century Schoolbook" pitchFamily="18" charset="0"/>
            </a:endParaRPr>
          </a:p>
          <a:p>
            <a:pPr algn="r"/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Century Schoolbook" pitchFamily="18" charset="0"/>
              </a:rPr>
              <a:t>Учитель математики</a:t>
            </a:r>
          </a:p>
          <a:p>
            <a:pPr algn="ctr"/>
            <a:r>
              <a:rPr lang="ru-RU" sz="2800" b="1" dirty="0" err="1" smtClean="0">
                <a:solidFill>
                  <a:srgbClr val="7030A0"/>
                </a:solidFill>
                <a:latin typeface="Century Schoolbook" pitchFamily="18" charset="0"/>
              </a:rPr>
              <a:t>Мараховська</a:t>
            </a:r>
            <a:r>
              <a:rPr lang="ru-RU" sz="2800" b="1" dirty="0" smtClean="0">
                <a:solidFill>
                  <a:srgbClr val="7030A0"/>
                </a:solidFill>
                <a:latin typeface="Century Schoolbook" pitchFamily="18" charset="0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Century Schoolbook" pitchFamily="18" charset="0"/>
              </a:rPr>
              <a:t>О</a:t>
            </a:r>
            <a:r>
              <a:rPr lang="ru-RU" sz="2800" b="1" dirty="0" err="1" smtClean="0">
                <a:solidFill>
                  <a:srgbClr val="7030A0"/>
                </a:solidFill>
                <a:latin typeface="Century Schoolbook" pitchFamily="18" charset="0"/>
              </a:rPr>
              <a:t>лена</a:t>
            </a:r>
            <a:r>
              <a:rPr lang="ru-RU" sz="2800" b="1" dirty="0" smtClean="0">
                <a:solidFill>
                  <a:srgbClr val="7030A0"/>
                </a:solidFill>
                <a:latin typeface="Century Schoolbook" pitchFamily="18" charset="0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Century Schoolbook" pitchFamily="18" charset="0"/>
              </a:rPr>
              <a:t>І</a:t>
            </a:r>
            <a:r>
              <a:rPr lang="ru-RU" sz="2800" b="1" dirty="0" err="1" smtClean="0">
                <a:solidFill>
                  <a:srgbClr val="7030A0"/>
                </a:solidFill>
                <a:latin typeface="Century Schoolbook" pitchFamily="18" charset="0"/>
              </a:rPr>
              <a:t>ванівна</a:t>
            </a:r>
            <a:endParaRPr lang="ru-RU" sz="2800" b="1" dirty="0" smtClean="0">
              <a:solidFill>
                <a:srgbClr val="7030A0"/>
              </a:solidFill>
              <a:latin typeface="Century Schoolbook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00100" y="571480"/>
            <a:ext cx="70009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Тест </a:t>
            </a:r>
            <a:r>
              <a:rPr lang="ru-RU" sz="3200" b="1" i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3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подальшою</a:t>
            </a:r>
            <a:r>
              <a:rPr lang="ru-RU" sz="3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перевіркою</a:t>
            </a:r>
            <a:endParaRPr lang="ru-RU" sz="3200" b="1" i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3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</a:t>
            </a:r>
            <a:r>
              <a:rPr lang="ru-RU" sz="3200" b="1" i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темі</a:t>
            </a:r>
            <a:r>
              <a:rPr lang="ru-RU" sz="3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sz="3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«Квадрат </a:t>
            </a:r>
            <a:r>
              <a:rPr lang="ru-RU" sz="3200" b="1" i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суми</a:t>
            </a:r>
            <a:r>
              <a:rPr lang="ru-RU" sz="3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uk-UA" sz="3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</a:t>
            </a:r>
            <a:r>
              <a:rPr lang="ru-RU" sz="3200" b="1" i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вадрат</a:t>
            </a:r>
            <a:r>
              <a:rPr lang="en-US" sz="3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різниці</a:t>
            </a:r>
            <a:r>
              <a:rPr lang="ru-RU" sz="3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ru-RU" sz="32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500694" y="1643050"/>
            <a:ext cx="2357454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FFE5F1"/>
          </a:solidFill>
          <a:ln w="38100">
            <a:solidFill>
              <a:srgbClr val="C00000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Century Schoolbook" pitchFamily="18" charset="0"/>
              </a:rPr>
              <a:t>ВІРНО</a:t>
            </a:r>
            <a:r>
              <a:rPr lang="ru-RU" sz="2400" b="1" dirty="0">
                <a:solidFill>
                  <a:srgbClr val="FF0000"/>
                </a:solidFill>
                <a:latin typeface="Century Schoolbook" pitchFamily="18" charset="0"/>
              </a:rPr>
              <a:t>!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85786" y="2357430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85786" y="3643314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85786" y="4929198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5572132" y="4643446"/>
            <a:ext cx="2643206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BFFCFD"/>
          </a:solidFill>
          <a:ln w="38100">
            <a:solidFill>
              <a:srgbClr val="9900FF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НЕВІРНО</a:t>
            </a:r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!</a:t>
            </a:r>
            <a:endParaRPr lang="ru-RU" sz="2200" b="1" dirty="0">
              <a:solidFill>
                <a:srgbClr val="660066"/>
              </a:solidFill>
              <a:latin typeface="Century Schoolbook" pitchFamily="18" charset="0"/>
            </a:endParaRPr>
          </a:p>
        </p:txBody>
      </p:sp>
      <p:sp>
        <p:nvSpPr>
          <p:cNvPr id="14" name="AutoShape 5"/>
          <p:cNvSpPr>
            <a:spLocks noChangeArrowheads="1"/>
          </p:cNvSpPr>
          <p:nvPr/>
        </p:nvSpPr>
        <p:spPr bwMode="auto">
          <a:xfrm>
            <a:off x="5429256" y="3071810"/>
            <a:ext cx="2643206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BFFCFD"/>
          </a:solidFill>
          <a:ln w="38100">
            <a:solidFill>
              <a:srgbClr val="9900FF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НЕВІРНО</a:t>
            </a:r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!</a:t>
            </a:r>
            <a:endParaRPr lang="ru-RU" sz="2200" b="1" dirty="0">
              <a:solidFill>
                <a:srgbClr val="660066"/>
              </a:solidFill>
              <a:latin typeface="Century Schoolbook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57224" y="428604"/>
            <a:ext cx="731963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Я</a:t>
            </a:r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ка </a:t>
            </a:r>
            <a:r>
              <a:rPr lang="ru-RU" sz="2800" b="1" dirty="0" err="1" smtClean="0">
                <a:solidFill>
                  <a:srgbClr val="660033"/>
                </a:solidFill>
                <a:latin typeface="Century Schoolbook" pitchFamily="18" charset="0"/>
              </a:rPr>
              <a:t>з</a:t>
            </a:r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 </a:t>
            </a:r>
            <a:r>
              <a:rPr lang="ru-RU" sz="2800" b="1" dirty="0" err="1" smtClean="0">
                <a:solidFill>
                  <a:srgbClr val="660033"/>
                </a:solidFill>
                <a:latin typeface="Century Schoolbook" pitchFamily="18" charset="0"/>
              </a:rPr>
              <a:t>на</a:t>
            </a:r>
            <a:r>
              <a:rPr lang="ru-RU" sz="2800" b="1" dirty="0" err="1" smtClean="0">
                <a:solidFill>
                  <a:srgbClr val="660033"/>
                </a:solidFill>
                <a:latin typeface="Century Schoolbook" pitchFamily="18" charset="0"/>
              </a:rPr>
              <a:t>ведених</a:t>
            </a:r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 </a:t>
            </a:r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формул </a:t>
            </a:r>
          </a:p>
          <a:p>
            <a:pPr algn="ctr"/>
            <a:r>
              <a:rPr lang="ru-RU" sz="2800" b="1" dirty="0" err="1" smtClean="0">
                <a:solidFill>
                  <a:srgbClr val="660033"/>
                </a:solidFill>
                <a:latin typeface="Century Schoolbook" pitchFamily="18" charset="0"/>
              </a:rPr>
              <a:t>являється</a:t>
            </a:r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 формулою </a:t>
            </a:r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квадрата </a:t>
            </a:r>
            <a:r>
              <a:rPr lang="ru-RU" sz="2800" b="1" dirty="0" err="1" smtClean="0">
                <a:solidFill>
                  <a:srgbClr val="660033"/>
                </a:solidFill>
                <a:latin typeface="Century Schoolbook" pitchFamily="18" charset="0"/>
              </a:rPr>
              <a:t>суми</a:t>
            </a:r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?</a:t>
            </a:r>
            <a:endParaRPr lang="ru-RU" sz="2800" b="1" dirty="0">
              <a:solidFill>
                <a:srgbClr val="660033"/>
              </a:solidFill>
              <a:latin typeface="Century Schoolbook" pitchFamily="18" charset="0"/>
            </a:endParaRPr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1500166" y="2285992"/>
          <a:ext cx="4498976" cy="661988"/>
        </p:xfrm>
        <a:graphic>
          <a:graphicData uri="http://schemas.openxmlformats.org/presentationml/2006/ole">
            <p:oleObj spid="_x0000_s3075" name="Формула" r:id="rId3" imgW="1549080" imgH="228600" progId="Equation.3">
              <p:embed/>
            </p:oleObj>
          </a:graphicData>
        </a:graphic>
      </p:graphicFrame>
      <p:sp>
        <p:nvSpPr>
          <p:cNvPr id="23" name="Управляющая кнопка: далее 22">
            <a:hlinkClick r:id="" action="ppaction://hlinkshowjump?jump=nextslide" highlightClick="1"/>
          </p:cNvPr>
          <p:cNvSpPr/>
          <p:nvPr/>
        </p:nvSpPr>
        <p:spPr>
          <a:xfrm>
            <a:off x="7786710" y="5643578"/>
            <a:ext cx="714380" cy="642942"/>
          </a:xfrm>
          <a:prstGeom prst="actionButtonForwardNext">
            <a:avLst/>
          </a:prstGeom>
          <a:solidFill>
            <a:srgbClr val="FED6E5"/>
          </a:solidFill>
          <a:ln>
            <a:solidFill>
              <a:srgbClr val="660033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3079" name="Object 3"/>
          <p:cNvGraphicFramePr>
            <a:graphicFrameLocks noChangeAspect="1"/>
          </p:cNvGraphicFramePr>
          <p:nvPr/>
        </p:nvGraphicFramePr>
        <p:xfrm>
          <a:off x="1643042" y="3571876"/>
          <a:ext cx="3319462" cy="661988"/>
        </p:xfrm>
        <a:graphic>
          <a:graphicData uri="http://schemas.openxmlformats.org/presentationml/2006/ole">
            <p:oleObj spid="_x0000_s3079" name="Формула" r:id="rId4" imgW="1143000" imgH="228600" progId="Equation.3">
              <p:embed/>
            </p:oleObj>
          </a:graphicData>
        </a:graphic>
      </p:graphicFrame>
      <p:graphicFrame>
        <p:nvGraphicFramePr>
          <p:cNvPr id="3080" name="Object 3"/>
          <p:cNvGraphicFramePr>
            <a:graphicFrameLocks noChangeAspect="1"/>
          </p:cNvGraphicFramePr>
          <p:nvPr/>
        </p:nvGraphicFramePr>
        <p:xfrm>
          <a:off x="1611313" y="4857750"/>
          <a:ext cx="4276725" cy="661988"/>
        </p:xfrm>
        <a:graphic>
          <a:graphicData uri="http://schemas.openxmlformats.org/presentationml/2006/ole">
            <p:oleObj spid="_x0000_s3080" name="Формула" r:id="rId5" imgW="1473120" imgH="2286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3" grpId="1" animBg="1"/>
      <p:bldP spid="14" grpId="0" animBg="1"/>
      <p:bldP spid="14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572132" y="3143248"/>
            <a:ext cx="2357454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FFE5F1"/>
          </a:solidFill>
          <a:ln w="38100">
            <a:solidFill>
              <a:srgbClr val="C00000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Century Schoolbook" pitchFamily="18" charset="0"/>
              </a:rPr>
              <a:t>ВІРНО</a:t>
            </a:r>
            <a:r>
              <a:rPr lang="ru-RU" sz="2400" b="1" dirty="0">
                <a:solidFill>
                  <a:srgbClr val="FF0000"/>
                </a:solidFill>
                <a:latin typeface="Century Schoolbook" pitchFamily="18" charset="0"/>
              </a:rPr>
              <a:t>!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85786" y="2357430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85786" y="3643314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85786" y="4929198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5572132" y="4643446"/>
            <a:ext cx="2643206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BFFCFD"/>
          </a:solidFill>
          <a:ln w="38100">
            <a:solidFill>
              <a:srgbClr val="9900FF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НЕВІРНО</a:t>
            </a:r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!</a:t>
            </a:r>
            <a:endParaRPr lang="ru-RU" sz="2200" b="1" dirty="0">
              <a:solidFill>
                <a:srgbClr val="660066"/>
              </a:solidFill>
              <a:latin typeface="Century Schoolbook" pitchFamily="18" charset="0"/>
            </a:endParaRPr>
          </a:p>
        </p:txBody>
      </p:sp>
      <p:sp>
        <p:nvSpPr>
          <p:cNvPr id="14" name="AutoShape 5"/>
          <p:cNvSpPr>
            <a:spLocks noChangeArrowheads="1"/>
          </p:cNvSpPr>
          <p:nvPr/>
        </p:nvSpPr>
        <p:spPr bwMode="auto">
          <a:xfrm>
            <a:off x="5286380" y="1785926"/>
            <a:ext cx="2643206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BFFCFD"/>
          </a:solidFill>
          <a:ln w="38100">
            <a:solidFill>
              <a:srgbClr val="9900FF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НЕВІРНО</a:t>
            </a:r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!</a:t>
            </a:r>
            <a:endParaRPr lang="ru-RU" sz="2200" b="1" dirty="0">
              <a:solidFill>
                <a:srgbClr val="660066"/>
              </a:solidFill>
              <a:latin typeface="Century Schoolbook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57224" y="428604"/>
            <a:ext cx="780213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Я</a:t>
            </a:r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ка </a:t>
            </a:r>
            <a:r>
              <a:rPr lang="ru-RU" sz="2800" b="1" dirty="0" err="1" smtClean="0">
                <a:solidFill>
                  <a:srgbClr val="660033"/>
                </a:solidFill>
                <a:latin typeface="Century Schoolbook" pitchFamily="18" charset="0"/>
              </a:rPr>
              <a:t>з</a:t>
            </a:r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 </a:t>
            </a:r>
            <a:r>
              <a:rPr lang="ru-RU" sz="2800" b="1" dirty="0" err="1" smtClean="0">
                <a:solidFill>
                  <a:srgbClr val="660033"/>
                </a:solidFill>
                <a:latin typeface="Century Schoolbook" pitchFamily="18" charset="0"/>
              </a:rPr>
              <a:t>на</a:t>
            </a:r>
            <a:r>
              <a:rPr lang="ru-RU" sz="2800" b="1" dirty="0" err="1" smtClean="0">
                <a:solidFill>
                  <a:srgbClr val="660033"/>
                </a:solidFill>
                <a:latin typeface="Century Schoolbook" pitchFamily="18" charset="0"/>
              </a:rPr>
              <a:t>веденних</a:t>
            </a:r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 </a:t>
            </a:r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формул </a:t>
            </a:r>
          </a:p>
          <a:p>
            <a:pPr algn="ctr"/>
            <a:r>
              <a:rPr lang="ru-RU" sz="2800" b="1" dirty="0" err="1" smtClean="0">
                <a:solidFill>
                  <a:srgbClr val="660033"/>
                </a:solidFill>
                <a:latin typeface="Century Schoolbook" pitchFamily="18" charset="0"/>
              </a:rPr>
              <a:t>являється</a:t>
            </a:r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 формулою </a:t>
            </a:r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квадрата </a:t>
            </a:r>
            <a:r>
              <a:rPr lang="ru-RU" sz="2800" b="1" dirty="0" err="1" smtClean="0">
                <a:solidFill>
                  <a:srgbClr val="660033"/>
                </a:solidFill>
                <a:latin typeface="Century Schoolbook" pitchFamily="18" charset="0"/>
              </a:rPr>
              <a:t>різниці</a:t>
            </a:r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?</a:t>
            </a:r>
            <a:endParaRPr lang="ru-RU" sz="2800" b="1" dirty="0">
              <a:solidFill>
                <a:srgbClr val="660033"/>
              </a:solidFill>
              <a:latin typeface="Century Schoolbook" pitchFamily="18" charset="0"/>
            </a:endParaRPr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1643042" y="2285992"/>
          <a:ext cx="3024187" cy="661988"/>
        </p:xfrm>
        <a:graphic>
          <a:graphicData uri="http://schemas.openxmlformats.org/presentationml/2006/ole">
            <p:oleObj spid="_x0000_s4098" name="Формула" r:id="rId3" imgW="1041120" imgH="228600" progId="Equation.3">
              <p:embed/>
            </p:oleObj>
          </a:graphicData>
        </a:graphic>
      </p:graphicFrame>
      <p:sp>
        <p:nvSpPr>
          <p:cNvPr id="23" name="Управляющая кнопка: далее 22">
            <a:hlinkClick r:id="" action="ppaction://hlinkshowjump?jump=nextslide" highlightClick="1"/>
          </p:cNvPr>
          <p:cNvSpPr/>
          <p:nvPr/>
        </p:nvSpPr>
        <p:spPr>
          <a:xfrm>
            <a:off x="7786710" y="5643578"/>
            <a:ext cx="714380" cy="642942"/>
          </a:xfrm>
          <a:prstGeom prst="actionButtonForwardNext">
            <a:avLst/>
          </a:prstGeom>
          <a:solidFill>
            <a:srgbClr val="FED6E5"/>
          </a:solidFill>
          <a:ln>
            <a:solidFill>
              <a:srgbClr val="660033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3079" name="Object 3"/>
          <p:cNvGraphicFramePr>
            <a:graphicFrameLocks noChangeAspect="1"/>
          </p:cNvGraphicFramePr>
          <p:nvPr/>
        </p:nvGraphicFramePr>
        <p:xfrm>
          <a:off x="1500166" y="3571876"/>
          <a:ext cx="4057650" cy="661988"/>
        </p:xfrm>
        <a:graphic>
          <a:graphicData uri="http://schemas.openxmlformats.org/presentationml/2006/ole">
            <p:oleObj spid="_x0000_s4099" name="Формула" r:id="rId4" imgW="1396800" imgH="228600" progId="Equation.3">
              <p:embed/>
            </p:oleObj>
          </a:graphicData>
        </a:graphic>
      </p:graphicFrame>
      <p:graphicFrame>
        <p:nvGraphicFramePr>
          <p:cNvPr id="3080" name="Object 3"/>
          <p:cNvGraphicFramePr>
            <a:graphicFrameLocks noChangeAspect="1"/>
          </p:cNvGraphicFramePr>
          <p:nvPr/>
        </p:nvGraphicFramePr>
        <p:xfrm>
          <a:off x="1571604" y="4857760"/>
          <a:ext cx="4054475" cy="661988"/>
        </p:xfrm>
        <a:graphic>
          <a:graphicData uri="http://schemas.openxmlformats.org/presentationml/2006/ole">
            <p:oleObj spid="_x0000_s4100" name="Формула" r:id="rId5" imgW="1396800" imgH="2286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3" grpId="1" animBg="1"/>
      <p:bldP spid="14" grpId="0" animBg="1"/>
      <p:bldP spid="14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4429124" y="4357694"/>
            <a:ext cx="2357454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FFE5F1"/>
          </a:solidFill>
          <a:ln w="38100">
            <a:solidFill>
              <a:srgbClr val="C00000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Century Schoolbook" pitchFamily="18" charset="0"/>
              </a:rPr>
              <a:t>ВІРНО</a:t>
            </a:r>
            <a:r>
              <a:rPr lang="ru-RU" sz="2400" b="1" dirty="0">
                <a:solidFill>
                  <a:srgbClr val="FF0000"/>
                </a:solidFill>
                <a:latin typeface="Century Schoolbook" pitchFamily="18" charset="0"/>
              </a:rPr>
              <a:t>!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85786" y="2357430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85786" y="3643314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85786" y="4929198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3929058" y="1785926"/>
            <a:ext cx="2643206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BFFCFD"/>
          </a:solidFill>
          <a:ln w="38100">
            <a:solidFill>
              <a:srgbClr val="9900FF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НЕВІРНО</a:t>
            </a:r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!</a:t>
            </a:r>
            <a:endParaRPr lang="ru-RU" sz="2200" b="1" dirty="0">
              <a:solidFill>
                <a:srgbClr val="660066"/>
              </a:solidFill>
              <a:latin typeface="Century Schoolbook" pitchFamily="18" charset="0"/>
            </a:endParaRPr>
          </a:p>
        </p:txBody>
      </p:sp>
      <p:sp>
        <p:nvSpPr>
          <p:cNvPr id="14" name="AutoShape 5"/>
          <p:cNvSpPr>
            <a:spLocks noChangeArrowheads="1"/>
          </p:cNvSpPr>
          <p:nvPr/>
        </p:nvSpPr>
        <p:spPr bwMode="auto">
          <a:xfrm>
            <a:off x="4143372" y="3214686"/>
            <a:ext cx="2643206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BFFCFD"/>
          </a:solidFill>
          <a:ln w="38100">
            <a:solidFill>
              <a:srgbClr val="9900FF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НЕВІРНО</a:t>
            </a:r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!</a:t>
            </a:r>
            <a:endParaRPr lang="ru-RU" sz="2200" b="1" dirty="0">
              <a:solidFill>
                <a:srgbClr val="660066"/>
              </a:solidFill>
              <a:latin typeface="Century Schoolbook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2910" y="428604"/>
            <a:ext cx="64363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err="1" smtClean="0">
                <a:solidFill>
                  <a:srgbClr val="660033"/>
                </a:solidFill>
                <a:latin typeface="Century Schoolbook" pitchFamily="18" charset="0"/>
              </a:rPr>
              <a:t>Перетворіть</a:t>
            </a:r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 </a:t>
            </a:r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у</a:t>
            </a:r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 </a:t>
            </a:r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многочлен </a:t>
            </a:r>
            <a:r>
              <a:rPr lang="ru-RU" sz="2800" b="1" dirty="0" err="1" smtClean="0">
                <a:solidFill>
                  <a:srgbClr val="660033"/>
                </a:solidFill>
                <a:latin typeface="Century Schoolbook" pitchFamily="18" charset="0"/>
              </a:rPr>
              <a:t>вираз</a:t>
            </a:r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  </a:t>
            </a:r>
            <a:endParaRPr lang="ru-RU" sz="2800" b="1" dirty="0">
              <a:solidFill>
                <a:srgbClr val="660033"/>
              </a:solidFill>
              <a:latin typeface="Century Schoolbook" pitchFamily="18" charset="0"/>
            </a:endParaRPr>
          </a:p>
        </p:txBody>
      </p:sp>
      <p:graphicFrame>
        <p:nvGraphicFramePr>
          <p:cNvPr id="16" name="Объект 15"/>
          <p:cNvGraphicFramePr>
            <a:graphicFrameLocks noChangeAspect="1"/>
          </p:cNvGraphicFramePr>
          <p:nvPr/>
        </p:nvGraphicFramePr>
        <p:xfrm>
          <a:off x="1142976" y="1071546"/>
          <a:ext cx="1214446" cy="575264"/>
        </p:xfrm>
        <a:graphic>
          <a:graphicData uri="http://schemas.openxmlformats.org/presentationml/2006/ole">
            <p:oleObj spid="_x0000_s1026" name="Формула" r:id="rId3" imgW="482400" imgH="228600" progId="Equation.3">
              <p:embed/>
            </p:oleObj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1571604" y="2357430"/>
          <a:ext cx="1143008" cy="589000"/>
        </p:xfrm>
        <a:graphic>
          <a:graphicData uri="http://schemas.openxmlformats.org/presentationml/2006/ole">
            <p:oleObj spid="_x0000_s1027" name="Формула" r:id="rId4" imgW="393480" imgH="203040" progId="Equation.3">
              <p:embed/>
            </p:oleObj>
          </a:graphicData>
        </a:graphic>
      </p:graphicFrame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1500166" y="3643314"/>
          <a:ext cx="1931421" cy="571504"/>
        </p:xfrm>
        <a:graphic>
          <a:graphicData uri="http://schemas.openxmlformats.org/presentationml/2006/ole">
            <p:oleObj spid="_x0000_s1028" name="Формула" r:id="rId5" imgW="685800" imgH="203040" progId="Equation.3">
              <p:embed/>
            </p:oleObj>
          </a:graphicData>
        </a:graphic>
      </p:graphicFrame>
      <p:graphicFrame>
        <p:nvGraphicFramePr>
          <p:cNvPr id="21" name="Object 4"/>
          <p:cNvGraphicFramePr>
            <a:graphicFrameLocks noChangeAspect="1"/>
          </p:cNvGraphicFramePr>
          <p:nvPr/>
        </p:nvGraphicFramePr>
        <p:xfrm>
          <a:off x="1500166" y="4929198"/>
          <a:ext cx="1931421" cy="571504"/>
        </p:xfrm>
        <a:graphic>
          <a:graphicData uri="http://schemas.openxmlformats.org/presentationml/2006/ole">
            <p:oleObj spid="_x0000_s1029" name="Формула" r:id="rId6" imgW="685800" imgH="203040" progId="Equation.3">
              <p:embed/>
            </p:oleObj>
          </a:graphicData>
        </a:graphic>
      </p:graphicFrame>
      <p:graphicFrame>
        <p:nvGraphicFramePr>
          <p:cNvPr id="22" name="Объект 21"/>
          <p:cNvGraphicFramePr>
            <a:graphicFrameLocks noChangeAspect="1"/>
          </p:cNvGraphicFramePr>
          <p:nvPr/>
        </p:nvGraphicFramePr>
        <p:xfrm>
          <a:off x="2571736" y="1071546"/>
          <a:ext cx="5241925" cy="574675"/>
        </p:xfrm>
        <a:graphic>
          <a:graphicData uri="http://schemas.openxmlformats.org/presentationml/2006/ole">
            <p:oleObj spid="_x0000_s1030" name="Формула" r:id="rId7" imgW="2082600" imgH="228600" progId="Equation.3">
              <p:embed/>
            </p:oleObj>
          </a:graphicData>
        </a:graphic>
      </p:graphicFrame>
      <p:sp>
        <p:nvSpPr>
          <p:cNvPr id="23" name="Управляющая кнопка: далее 22">
            <a:hlinkClick r:id="" action="ppaction://hlinkshowjump?jump=nextslide" highlightClick="1"/>
          </p:cNvPr>
          <p:cNvSpPr/>
          <p:nvPr/>
        </p:nvSpPr>
        <p:spPr>
          <a:xfrm>
            <a:off x="7786710" y="5643578"/>
            <a:ext cx="714380" cy="642942"/>
          </a:xfrm>
          <a:prstGeom prst="actionButtonForwardNext">
            <a:avLst/>
          </a:prstGeom>
          <a:solidFill>
            <a:srgbClr val="FED6E5"/>
          </a:solidFill>
          <a:ln>
            <a:solidFill>
              <a:srgbClr val="660033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b="1" dirty="0" smtClean="0">
              <a:solidFill>
                <a:srgbClr val="FF0000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857884" y="5643578"/>
            <a:ext cx="1857388" cy="642942"/>
          </a:xfrm>
          <a:prstGeom prst="roundRect">
            <a:avLst/>
          </a:prstGeom>
          <a:solidFill>
            <a:srgbClr val="FFCCFF"/>
          </a:solidFill>
          <a:ln>
            <a:solidFill>
              <a:srgbClr val="9966FF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err="1" smtClean="0">
                <a:solidFill>
                  <a:srgbClr val="660033"/>
                </a:solidFill>
                <a:latin typeface="Century Schoolbook" pitchFamily="18" charset="0"/>
              </a:rPr>
              <a:t>Перевірка</a:t>
            </a:r>
            <a:endParaRPr lang="ru-RU" sz="2000" b="1" dirty="0">
              <a:solidFill>
                <a:srgbClr val="660033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3" grpId="1" animBg="1"/>
      <p:bldP spid="14" grpId="0" animBg="1"/>
      <p:bldP spid="14" grpId="1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4786314" y="4357694"/>
            <a:ext cx="2357454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FFE5F1"/>
          </a:solidFill>
          <a:ln w="38100">
            <a:solidFill>
              <a:srgbClr val="C00000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Century Schoolbook" pitchFamily="18" charset="0"/>
              </a:rPr>
              <a:t>ВІРНО</a:t>
            </a:r>
            <a:r>
              <a:rPr lang="ru-RU" sz="2400" b="1" dirty="0">
                <a:solidFill>
                  <a:srgbClr val="FF0000"/>
                </a:solidFill>
                <a:latin typeface="Century Schoolbook" pitchFamily="18" charset="0"/>
              </a:rPr>
              <a:t>!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85786" y="2357430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85786" y="3643314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85786" y="4929198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4143372" y="1785926"/>
            <a:ext cx="2643206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BFFCFD"/>
          </a:solidFill>
          <a:ln w="38100">
            <a:solidFill>
              <a:srgbClr val="9900FF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НЕВІРНО</a:t>
            </a:r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!</a:t>
            </a:r>
            <a:endParaRPr lang="ru-RU" sz="2200" b="1" dirty="0">
              <a:solidFill>
                <a:srgbClr val="660066"/>
              </a:solidFill>
              <a:latin typeface="Century Schoolbook" pitchFamily="18" charset="0"/>
            </a:endParaRPr>
          </a:p>
        </p:txBody>
      </p:sp>
      <p:sp>
        <p:nvSpPr>
          <p:cNvPr id="14" name="AutoShape 5"/>
          <p:cNvSpPr>
            <a:spLocks noChangeArrowheads="1"/>
          </p:cNvSpPr>
          <p:nvPr/>
        </p:nvSpPr>
        <p:spPr bwMode="auto">
          <a:xfrm>
            <a:off x="4357686" y="3214686"/>
            <a:ext cx="2643206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BFFCFD"/>
          </a:solidFill>
          <a:ln w="38100">
            <a:solidFill>
              <a:srgbClr val="9900FF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НЕВІРНО</a:t>
            </a:r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!</a:t>
            </a:r>
            <a:endParaRPr lang="ru-RU" sz="2200" b="1" dirty="0">
              <a:solidFill>
                <a:srgbClr val="660066"/>
              </a:solidFill>
              <a:latin typeface="Century Schoolbook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2910" y="428604"/>
            <a:ext cx="66848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err="1" smtClean="0">
                <a:solidFill>
                  <a:srgbClr val="660033"/>
                </a:solidFill>
                <a:latin typeface="Century Schoolbook" pitchFamily="18" charset="0"/>
              </a:rPr>
              <a:t>Перетворіть</a:t>
            </a:r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 </a:t>
            </a:r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у</a:t>
            </a:r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 </a:t>
            </a:r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многочлен </a:t>
            </a:r>
            <a:r>
              <a:rPr lang="ru-RU" sz="2800" b="1" dirty="0" err="1" smtClean="0">
                <a:solidFill>
                  <a:srgbClr val="660033"/>
                </a:solidFill>
                <a:latin typeface="Century Schoolbook" pitchFamily="18" charset="0"/>
              </a:rPr>
              <a:t>вираз</a:t>
            </a:r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  </a:t>
            </a:r>
            <a:endParaRPr lang="ru-RU" sz="2800" b="1" dirty="0">
              <a:solidFill>
                <a:srgbClr val="660033"/>
              </a:solidFill>
              <a:latin typeface="Century Schoolbook" pitchFamily="18" charset="0"/>
            </a:endParaRPr>
          </a:p>
        </p:txBody>
      </p:sp>
      <p:graphicFrame>
        <p:nvGraphicFramePr>
          <p:cNvPr id="16" name="Объект 15"/>
          <p:cNvGraphicFramePr>
            <a:graphicFrameLocks noChangeAspect="1"/>
          </p:cNvGraphicFramePr>
          <p:nvPr/>
        </p:nvGraphicFramePr>
        <p:xfrm>
          <a:off x="1142976" y="1071546"/>
          <a:ext cx="1214446" cy="575264"/>
        </p:xfrm>
        <a:graphic>
          <a:graphicData uri="http://schemas.openxmlformats.org/presentationml/2006/ole">
            <p:oleObj spid="_x0000_s18434" name="Формула" r:id="rId3" imgW="482400" imgH="228600" progId="Equation.3">
              <p:embed/>
            </p:oleObj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1571604" y="2357430"/>
          <a:ext cx="1363662" cy="588962"/>
        </p:xfrm>
        <a:graphic>
          <a:graphicData uri="http://schemas.openxmlformats.org/presentationml/2006/ole">
            <p:oleObj spid="_x0000_s18435" name="Формула" r:id="rId4" imgW="469800" imgH="203040" progId="Equation.3">
              <p:embed/>
            </p:oleObj>
          </a:graphicData>
        </a:graphic>
      </p:graphicFrame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1571604" y="3643314"/>
          <a:ext cx="2109787" cy="571500"/>
        </p:xfrm>
        <a:graphic>
          <a:graphicData uri="http://schemas.openxmlformats.org/presentationml/2006/ole">
            <p:oleObj spid="_x0000_s18436" name="Формула" r:id="rId5" imgW="749160" imgH="203040" progId="Equation.3">
              <p:embed/>
            </p:oleObj>
          </a:graphicData>
        </a:graphic>
      </p:graphicFrame>
      <p:graphicFrame>
        <p:nvGraphicFramePr>
          <p:cNvPr id="21" name="Object 4"/>
          <p:cNvGraphicFramePr>
            <a:graphicFrameLocks noChangeAspect="1"/>
          </p:cNvGraphicFramePr>
          <p:nvPr/>
        </p:nvGraphicFramePr>
        <p:xfrm>
          <a:off x="1500166" y="4929198"/>
          <a:ext cx="2289175" cy="571500"/>
        </p:xfrm>
        <a:graphic>
          <a:graphicData uri="http://schemas.openxmlformats.org/presentationml/2006/ole">
            <p:oleObj spid="_x0000_s18437" name="Формула" r:id="rId6" imgW="812520" imgH="203040" progId="Equation.3">
              <p:embed/>
            </p:oleObj>
          </a:graphicData>
        </a:graphic>
      </p:graphicFrame>
      <p:graphicFrame>
        <p:nvGraphicFramePr>
          <p:cNvPr id="22" name="Объект 21"/>
          <p:cNvGraphicFramePr>
            <a:graphicFrameLocks noChangeAspect="1"/>
          </p:cNvGraphicFramePr>
          <p:nvPr/>
        </p:nvGraphicFramePr>
        <p:xfrm>
          <a:off x="2428875" y="1071563"/>
          <a:ext cx="5529263" cy="574675"/>
        </p:xfrm>
        <a:graphic>
          <a:graphicData uri="http://schemas.openxmlformats.org/presentationml/2006/ole">
            <p:oleObj spid="_x0000_s18438" name="Формула" r:id="rId7" imgW="2197080" imgH="228600" progId="Equation.3">
              <p:embed/>
            </p:oleObj>
          </a:graphicData>
        </a:graphic>
      </p:graphicFrame>
      <p:sp>
        <p:nvSpPr>
          <p:cNvPr id="23" name="Управляющая кнопка: далее 22">
            <a:hlinkClick r:id="" action="ppaction://hlinkshowjump?jump=nextslide" highlightClick="1"/>
          </p:cNvPr>
          <p:cNvSpPr/>
          <p:nvPr/>
        </p:nvSpPr>
        <p:spPr>
          <a:xfrm>
            <a:off x="7786710" y="5643578"/>
            <a:ext cx="714380" cy="642942"/>
          </a:xfrm>
          <a:prstGeom prst="actionButtonForwardNext">
            <a:avLst/>
          </a:prstGeom>
          <a:solidFill>
            <a:srgbClr val="FED6E5"/>
          </a:solidFill>
          <a:ln>
            <a:solidFill>
              <a:srgbClr val="660033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b="1" dirty="0" smtClean="0">
              <a:solidFill>
                <a:srgbClr val="FF0000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857884" y="5643578"/>
            <a:ext cx="1857388" cy="642942"/>
          </a:xfrm>
          <a:prstGeom prst="roundRect">
            <a:avLst/>
          </a:prstGeom>
          <a:solidFill>
            <a:srgbClr val="FFCCFF"/>
          </a:solidFill>
          <a:ln>
            <a:solidFill>
              <a:srgbClr val="9966FF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rgbClr val="660033"/>
                </a:solidFill>
                <a:latin typeface="Century Schoolbook" pitchFamily="18" charset="0"/>
              </a:rPr>
              <a:t>Перевірка</a:t>
            </a:r>
            <a:endParaRPr lang="ru-RU" sz="2000" b="1" dirty="0">
              <a:solidFill>
                <a:srgbClr val="660033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3" grpId="1" animBg="1"/>
      <p:bldP spid="14" grpId="0" animBg="1"/>
      <p:bldP spid="14" grpId="1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4643438" y="1928802"/>
            <a:ext cx="2357454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FFE5F1"/>
          </a:solidFill>
          <a:ln w="38100">
            <a:solidFill>
              <a:srgbClr val="C00000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Century Schoolbook" pitchFamily="18" charset="0"/>
              </a:rPr>
              <a:t>ВІРНО</a:t>
            </a:r>
            <a:r>
              <a:rPr lang="ru-RU" sz="2400" b="1" dirty="0">
                <a:solidFill>
                  <a:srgbClr val="FF0000"/>
                </a:solidFill>
                <a:latin typeface="Century Schoolbook" pitchFamily="18" charset="0"/>
              </a:rPr>
              <a:t>!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85786" y="2357430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85786" y="3643314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85786" y="4929198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4357686" y="4500570"/>
            <a:ext cx="2643206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BFFCFD"/>
          </a:solidFill>
          <a:ln w="38100">
            <a:solidFill>
              <a:srgbClr val="9900FF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НЕВІРНО</a:t>
            </a:r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!</a:t>
            </a:r>
            <a:endParaRPr lang="ru-RU" sz="2200" b="1" dirty="0">
              <a:solidFill>
                <a:srgbClr val="660066"/>
              </a:solidFill>
              <a:latin typeface="Century Schoolbook" pitchFamily="18" charset="0"/>
            </a:endParaRPr>
          </a:p>
        </p:txBody>
      </p:sp>
      <p:sp>
        <p:nvSpPr>
          <p:cNvPr id="14" name="AutoShape 5"/>
          <p:cNvSpPr>
            <a:spLocks noChangeArrowheads="1"/>
          </p:cNvSpPr>
          <p:nvPr/>
        </p:nvSpPr>
        <p:spPr bwMode="auto">
          <a:xfrm>
            <a:off x="4500562" y="3143248"/>
            <a:ext cx="2643206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BFFCFD"/>
          </a:solidFill>
          <a:ln w="38100">
            <a:solidFill>
              <a:srgbClr val="9900FF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НЕВІРНО</a:t>
            </a:r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!</a:t>
            </a:r>
            <a:endParaRPr lang="ru-RU" sz="2200" b="1" dirty="0">
              <a:solidFill>
                <a:srgbClr val="660066"/>
              </a:solidFill>
              <a:latin typeface="Century Schoolbook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2910" y="428604"/>
            <a:ext cx="64363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err="1" smtClean="0">
                <a:solidFill>
                  <a:srgbClr val="660033"/>
                </a:solidFill>
                <a:latin typeface="Century Schoolbook" pitchFamily="18" charset="0"/>
              </a:rPr>
              <a:t>Перетворіть</a:t>
            </a:r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 </a:t>
            </a:r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у</a:t>
            </a:r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 </a:t>
            </a:r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многочлен </a:t>
            </a:r>
            <a:r>
              <a:rPr lang="ru-RU" sz="2800" b="1" dirty="0" err="1" smtClean="0">
                <a:solidFill>
                  <a:srgbClr val="660033"/>
                </a:solidFill>
                <a:latin typeface="Century Schoolbook" pitchFamily="18" charset="0"/>
              </a:rPr>
              <a:t>вираз</a:t>
            </a:r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  </a:t>
            </a:r>
            <a:endParaRPr lang="ru-RU" sz="2800" b="1" dirty="0">
              <a:solidFill>
                <a:srgbClr val="660033"/>
              </a:solidFill>
              <a:latin typeface="Century Schoolbook" pitchFamily="18" charset="0"/>
            </a:endParaRPr>
          </a:p>
        </p:txBody>
      </p:sp>
      <p:graphicFrame>
        <p:nvGraphicFramePr>
          <p:cNvPr id="16" name="Объект 15"/>
          <p:cNvGraphicFramePr>
            <a:graphicFrameLocks noChangeAspect="1"/>
          </p:cNvGraphicFramePr>
          <p:nvPr/>
        </p:nvGraphicFramePr>
        <p:xfrm>
          <a:off x="714348" y="1071546"/>
          <a:ext cx="1404938" cy="574675"/>
        </p:xfrm>
        <a:graphic>
          <a:graphicData uri="http://schemas.openxmlformats.org/presentationml/2006/ole">
            <p:oleObj spid="_x0000_s19458" name="Формула" r:id="rId3" imgW="558720" imgH="228600" progId="Equation.3">
              <p:embed/>
            </p:oleObj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1571604" y="2285992"/>
          <a:ext cx="2616200" cy="588962"/>
        </p:xfrm>
        <a:graphic>
          <a:graphicData uri="http://schemas.openxmlformats.org/presentationml/2006/ole">
            <p:oleObj spid="_x0000_s19459" name="Формула" r:id="rId4" imgW="901440" imgH="203040" progId="Equation.3">
              <p:embed/>
            </p:oleObj>
          </a:graphicData>
        </a:graphic>
      </p:graphicFrame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1571604" y="3643314"/>
          <a:ext cx="2501900" cy="571500"/>
        </p:xfrm>
        <a:graphic>
          <a:graphicData uri="http://schemas.openxmlformats.org/presentationml/2006/ole">
            <p:oleObj spid="_x0000_s19460" name="Формула" r:id="rId5" imgW="888840" imgH="203040" progId="Equation.3">
              <p:embed/>
            </p:oleObj>
          </a:graphicData>
        </a:graphic>
      </p:graphicFrame>
      <p:graphicFrame>
        <p:nvGraphicFramePr>
          <p:cNvPr id="21" name="Object 4"/>
          <p:cNvGraphicFramePr>
            <a:graphicFrameLocks noChangeAspect="1"/>
          </p:cNvGraphicFramePr>
          <p:nvPr/>
        </p:nvGraphicFramePr>
        <p:xfrm>
          <a:off x="1571604" y="4929198"/>
          <a:ext cx="2503488" cy="571500"/>
        </p:xfrm>
        <a:graphic>
          <a:graphicData uri="http://schemas.openxmlformats.org/presentationml/2006/ole">
            <p:oleObj spid="_x0000_s19461" name="Формула" r:id="rId6" imgW="888840" imgH="203040" progId="Equation.3">
              <p:embed/>
            </p:oleObj>
          </a:graphicData>
        </a:graphic>
      </p:graphicFrame>
      <p:graphicFrame>
        <p:nvGraphicFramePr>
          <p:cNvPr id="22" name="Объект 21"/>
          <p:cNvGraphicFramePr>
            <a:graphicFrameLocks noChangeAspect="1"/>
          </p:cNvGraphicFramePr>
          <p:nvPr/>
        </p:nvGraphicFramePr>
        <p:xfrm>
          <a:off x="2093913" y="1071563"/>
          <a:ext cx="6200775" cy="574675"/>
        </p:xfrm>
        <a:graphic>
          <a:graphicData uri="http://schemas.openxmlformats.org/presentationml/2006/ole">
            <p:oleObj spid="_x0000_s19462" name="Формула" r:id="rId7" imgW="2463480" imgH="228600" progId="Equation.3">
              <p:embed/>
            </p:oleObj>
          </a:graphicData>
        </a:graphic>
      </p:graphicFrame>
      <p:sp>
        <p:nvSpPr>
          <p:cNvPr id="23" name="Управляющая кнопка: далее 22">
            <a:hlinkClick r:id="" action="ppaction://hlinkshowjump?jump=nextslide" highlightClick="1"/>
          </p:cNvPr>
          <p:cNvSpPr/>
          <p:nvPr/>
        </p:nvSpPr>
        <p:spPr>
          <a:xfrm>
            <a:off x="7786710" y="5643578"/>
            <a:ext cx="714380" cy="642942"/>
          </a:xfrm>
          <a:prstGeom prst="actionButtonForwardNext">
            <a:avLst/>
          </a:prstGeom>
          <a:solidFill>
            <a:srgbClr val="FED6E5"/>
          </a:solidFill>
          <a:ln>
            <a:solidFill>
              <a:srgbClr val="660033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b="1" dirty="0" smtClean="0">
              <a:solidFill>
                <a:srgbClr val="FF0000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857884" y="5643578"/>
            <a:ext cx="1857388" cy="642942"/>
          </a:xfrm>
          <a:prstGeom prst="roundRect">
            <a:avLst/>
          </a:prstGeom>
          <a:solidFill>
            <a:srgbClr val="FFCCFF"/>
          </a:solidFill>
          <a:ln>
            <a:solidFill>
              <a:srgbClr val="9966FF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err="1" smtClean="0">
                <a:solidFill>
                  <a:srgbClr val="660033"/>
                </a:solidFill>
                <a:latin typeface="Century Schoolbook" pitchFamily="18" charset="0"/>
              </a:rPr>
              <a:t>Перевірка</a:t>
            </a:r>
            <a:endParaRPr lang="ru-RU" sz="2000" b="1" dirty="0">
              <a:solidFill>
                <a:srgbClr val="660033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3" grpId="1" animBg="1"/>
      <p:bldP spid="14" grpId="0" animBg="1"/>
      <p:bldP spid="14" grpId="1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4500562" y="3214686"/>
            <a:ext cx="2357454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FFE5F1"/>
          </a:solidFill>
          <a:ln w="38100">
            <a:solidFill>
              <a:srgbClr val="C00000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Century Schoolbook" pitchFamily="18" charset="0"/>
              </a:rPr>
              <a:t>ВІРНО</a:t>
            </a:r>
            <a:r>
              <a:rPr lang="ru-RU" sz="2400" b="1" dirty="0">
                <a:solidFill>
                  <a:srgbClr val="FF0000"/>
                </a:solidFill>
                <a:latin typeface="Century Schoolbook" pitchFamily="18" charset="0"/>
              </a:rPr>
              <a:t>!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85786" y="2357430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85786" y="3643314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85786" y="4929198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4357686" y="4500570"/>
            <a:ext cx="2643206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BFFCFD"/>
          </a:solidFill>
          <a:ln w="38100">
            <a:solidFill>
              <a:srgbClr val="9900FF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НЕВІРНО</a:t>
            </a:r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!</a:t>
            </a:r>
            <a:endParaRPr lang="ru-RU" sz="2200" b="1" dirty="0">
              <a:solidFill>
                <a:srgbClr val="660066"/>
              </a:solidFill>
              <a:latin typeface="Century Schoolbook" pitchFamily="18" charset="0"/>
            </a:endParaRPr>
          </a:p>
        </p:txBody>
      </p:sp>
      <p:sp>
        <p:nvSpPr>
          <p:cNvPr id="14" name="AutoShape 5"/>
          <p:cNvSpPr>
            <a:spLocks noChangeArrowheads="1"/>
          </p:cNvSpPr>
          <p:nvPr/>
        </p:nvSpPr>
        <p:spPr bwMode="auto">
          <a:xfrm>
            <a:off x="4500562" y="2071678"/>
            <a:ext cx="2643206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BFFCFD"/>
          </a:solidFill>
          <a:ln w="38100">
            <a:solidFill>
              <a:srgbClr val="9900FF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НЕВІРНО</a:t>
            </a:r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!</a:t>
            </a:r>
            <a:endParaRPr lang="ru-RU" sz="2200" b="1" dirty="0">
              <a:solidFill>
                <a:srgbClr val="660066"/>
              </a:solidFill>
              <a:latin typeface="Century Schoolbook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2910" y="428604"/>
            <a:ext cx="64363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err="1" smtClean="0">
                <a:solidFill>
                  <a:srgbClr val="660033"/>
                </a:solidFill>
                <a:latin typeface="Century Schoolbook" pitchFamily="18" charset="0"/>
              </a:rPr>
              <a:t>Перетворіть</a:t>
            </a:r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 </a:t>
            </a:r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у</a:t>
            </a:r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 </a:t>
            </a:r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многочлен </a:t>
            </a:r>
            <a:r>
              <a:rPr lang="ru-RU" sz="2800" b="1" dirty="0" err="1" smtClean="0">
                <a:solidFill>
                  <a:srgbClr val="660033"/>
                </a:solidFill>
                <a:latin typeface="Century Schoolbook" pitchFamily="18" charset="0"/>
              </a:rPr>
              <a:t>вираз</a:t>
            </a:r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  </a:t>
            </a:r>
            <a:endParaRPr lang="ru-RU" sz="2800" b="1" dirty="0">
              <a:solidFill>
                <a:srgbClr val="660033"/>
              </a:solidFill>
              <a:latin typeface="Century Schoolbook" pitchFamily="18" charset="0"/>
            </a:endParaRPr>
          </a:p>
        </p:txBody>
      </p:sp>
      <p:graphicFrame>
        <p:nvGraphicFramePr>
          <p:cNvPr id="16" name="Объект 15"/>
          <p:cNvGraphicFramePr>
            <a:graphicFrameLocks noChangeAspect="1"/>
          </p:cNvGraphicFramePr>
          <p:nvPr/>
        </p:nvGraphicFramePr>
        <p:xfrm>
          <a:off x="682625" y="1071563"/>
          <a:ext cx="1470025" cy="574675"/>
        </p:xfrm>
        <a:graphic>
          <a:graphicData uri="http://schemas.openxmlformats.org/presentationml/2006/ole">
            <p:oleObj spid="_x0000_s20482" name="Формула" r:id="rId3" imgW="583920" imgH="228600" progId="Equation.3">
              <p:embed/>
            </p:oleObj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1554163" y="2249488"/>
          <a:ext cx="2652712" cy="661987"/>
        </p:xfrm>
        <a:graphic>
          <a:graphicData uri="http://schemas.openxmlformats.org/presentationml/2006/ole">
            <p:oleObj spid="_x0000_s20483" name="Формула" r:id="rId4" imgW="914400" imgH="228600" progId="Equation.3">
              <p:embed/>
            </p:oleObj>
          </a:graphicData>
        </a:graphic>
      </p:graphicFrame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1536700" y="3608388"/>
          <a:ext cx="2573338" cy="642937"/>
        </p:xfrm>
        <a:graphic>
          <a:graphicData uri="http://schemas.openxmlformats.org/presentationml/2006/ole">
            <p:oleObj spid="_x0000_s20484" name="Формула" r:id="rId5" imgW="914400" imgH="228600" progId="Equation.3">
              <p:embed/>
            </p:oleObj>
          </a:graphicData>
        </a:graphic>
      </p:graphicFrame>
      <p:graphicFrame>
        <p:nvGraphicFramePr>
          <p:cNvPr id="21" name="Object 4"/>
          <p:cNvGraphicFramePr>
            <a:graphicFrameLocks noChangeAspect="1"/>
          </p:cNvGraphicFramePr>
          <p:nvPr/>
        </p:nvGraphicFramePr>
        <p:xfrm>
          <a:off x="1643042" y="4857760"/>
          <a:ext cx="1538288" cy="642937"/>
        </p:xfrm>
        <a:graphic>
          <a:graphicData uri="http://schemas.openxmlformats.org/presentationml/2006/ole">
            <p:oleObj spid="_x0000_s20485" name="Формула" r:id="rId6" imgW="545760" imgH="228600" progId="Equation.3">
              <p:embed/>
            </p:oleObj>
          </a:graphicData>
        </a:graphic>
      </p:graphicFrame>
      <p:graphicFrame>
        <p:nvGraphicFramePr>
          <p:cNvPr id="22" name="Объект 21"/>
          <p:cNvGraphicFramePr>
            <a:graphicFrameLocks noChangeAspect="1"/>
          </p:cNvGraphicFramePr>
          <p:nvPr/>
        </p:nvGraphicFramePr>
        <p:xfrm>
          <a:off x="2046288" y="1071563"/>
          <a:ext cx="6297612" cy="574675"/>
        </p:xfrm>
        <a:graphic>
          <a:graphicData uri="http://schemas.openxmlformats.org/presentationml/2006/ole">
            <p:oleObj spid="_x0000_s20486" name="Формула" r:id="rId7" imgW="2501640" imgH="228600" progId="Equation.3">
              <p:embed/>
            </p:oleObj>
          </a:graphicData>
        </a:graphic>
      </p:graphicFrame>
      <p:sp>
        <p:nvSpPr>
          <p:cNvPr id="23" name="Управляющая кнопка: далее 22">
            <a:hlinkClick r:id="" action="ppaction://hlinkshowjump?jump=nextslide" highlightClick="1"/>
          </p:cNvPr>
          <p:cNvSpPr/>
          <p:nvPr/>
        </p:nvSpPr>
        <p:spPr>
          <a:xfrm>
            <a:off x="7786710" y="5643578"/>
            <a:ext cx="714380" cy="642942"/>
          </a:xfrm>
          <a:prstGeom prst="actionButtonForwardNext">
            <a:avLst/>
          </a:prstGeom>
          <a:solidFill>
            <a:srgbClr val="FED6E5"/>
          </a:solidFill>
          <a:ln>
            <a:solidFill>
              <a:srgbClr val="660033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b="1" dirty="0" smtClean="0">
              <a:solidFill>
                <a:srgbClr val="FF0000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857884" y="5643578"/>
            <a:ext cx="1857388" cy="642942"/>
          </a:xfrm>
          <a:prstGeom prst="roundRect">
            <a:avLst/>
          </a:prstGeom>
          <a:solidFill>
            <a:srgbClr val="FFCCFF"/>
          </a:solidFill>
          <a:ln>
            <a:solidFill>
              <a:srgbClr val="9966FF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err="1" smtClean="0">
                <a:solidFill>
                  <a:srgbClr val="660033"/>
                </a:solidFill>
                <a:latin typeface="Century Schoolbook" pitchFamily="18" charset="0"/>
              </a:rPr>
              <a:t>Перевірка</a:t>
            </a:r>
            <a:endParaRPr lang="ru-RU" sz="2000" b="1" dirty="0">
              <a:solidFill>
                <a:srgbClr val="660033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3" grpId="1" animBg="1"/>
      <p:bldP spid="14" grpId="0" animBg="1"/>
      <p:bldP spid="14" grpId="1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4500562" y="3214686"/>
            <a:ext cx="2357454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FFE5F1"/>
          </a:solidFill>
          <a:ln w="38100">
            <a:solidFill>
              <a:srgbClr val="C00000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Century Schoolbook" pitchFamily="18" charset="0"/>
              </a:rPr>
              <a:t>ВІРНО</a:t>
            </a:r>
            <a:r>
              <a:rPr lang="ru-RU" sz="2400" b="1" dirty="0">
                <a:solidFill>
                  <a:srgbClr val="FF0000"/>
                </a:solidFill>
                <a:latin typeface="Century Schoolbook" pitchFamily="18" charset="0"/>
              </a:rPr>
              <a:t>!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85786" y="2357430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85786" y="3643314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85786" y="4929198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4357686" y="4500570"/>
            <a:ext cx="2643206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BFFCFD"/>
          </a:solidFill>
          <a:ln w="38100">
            <a:solidFill>
              <a:srgbClr val="9900FF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НЕВІРНО</a:t>
            </a:r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!</a:t>
            </a:r>
            <a:endParaRPr lang="ru-RU" sz="2200" b="1" dirty="0">
              <a:solidFill>
                <a:srgbClr val="660066"/>
              </a:solidFill>
              <a:latin typeface="Century Schoolbook" pitchFamily="18" charset="0"/>
            </a:endParaRPr>
          </a:p>
        </p:txBody>
      </p:sp>
      <p:sp>
        <p:nvSpPr>
          <p:cNvPr id="14" name="AutoShape 5"/>
          <p:cNvSpPr>
            <a:spLocks noChangeArrowheads="1"/>
          </p:cNvSpPr>
          <p:nvPr/>
        </p:nvSpPr>
        <p:spPr bwMode="auto">
          <a:xfrm>
            <a:off x="4500562" y="2071678"/>
            <a:ext cx="2643206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BFFCFD"/>
          </a:solidFill>
          <a:ln w="38100">
            <a:solidFill>
              <a:srgbClr val="9900FF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НЕВІРНО</a:t>
            </a:r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!</a:t>
            </a:r>
            <a:endParaRPr lang="ru-RU" sz="2200" b="1" dirty="0">
              <a:solidFill>
                <a:srgbClr val="660066"/>
              </a:solidFill>
              <a:latin typeface="Century Schoolbook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2910" y="428604"/>
            <a:ext cx="64363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err="1" smtClean="0">
                <a:solidFill>
                  <a:srgbClr val="660033"/>
                </a:solidFill>
                <a:latin typeface="Century Schoolbook" pitchFamily="18" charset="0"/>
              </a:rPr>
              <a:t>Перетворіть</a:t>
            </a:r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 у многочлен </a:t>
            </a:r>
            <a:r>
              <a:rPr lang="ru-RU" sz="2800" b="1" dirty="0" err="1" smtClean="0">
                <a:solidFill>
                  <a:srgbClr val="660033"/>
                </a:solidFill>
                <a:latin typeface="Century Schoolbook" pitchFamily="18" charset="0"/>
              </a:rPr>
              <a:t>вираз</a:t>
            </a:r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  </a:t>
            </a:r>
            <a:endParaRPr lang="ru-RU" sz="2800" b="1" dirty="0">
              <a:solidFill>
                <a:srgbClr val="660033"/>
              </a:solidFill>
              <a:latin typeface="Century Schoolbook" pitchFamily="18" charset="0"/>
            </a:endParaRPr>
          </a:p>
        </p:txBody>
      </p:sp>
      <p:graphicFrame>
        <p:nvGraphicFramePr>
          <p:cNvPr id="16" name="Объект 15"/>
          <p:cNvGraphicFramePr>
            <a:graphicFrameLocks noChangeAspect="1"/>
          </p:cNvGraphicFramePr>
          <p:nvPr/>
        </p:nvGraphicFramePr>
        <p:xfrm>
          <a:off x="428596" y="1071546"/>
          <a:ext cx="1628775" cy="574675"/>
        </p:xfrm>
        <a:graphic>
          <a:graphicData uri="http://schemas.openxmlformats.org/presentationml/2006/ole">
            <p:oleObj spid="_x0000_s21506" name="Формула" r:id="rId3" imgW="647640" imgH="228600" progId="Equation.3">
              <p:embed/>
            </p:oleObj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1571604" y="2357430"/>
          <a:ext cx="1841500" cy="587375"/>
        </p:xfrm>
        <a:graphic>
          <a:graphicData uri="http://schemas.openxmlformats.org/presentationml/2006/ole">
            <p:oleObj spid="_x0000_s21507" name="Формула" r:id="rId4" imgW="634680" imgH="203040" progId="Equation.3">
              <p:embed/>
            </p:oleObj>
          </a:graphicData>
        </a:graphic>
      </p:graphicFrame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1571625" y="3643313"/>
          <a:ext cx="2501900" cy="571500"/>
        </p:xfrm>
        <a:graphic>
          <a:graphicData uri="http://schemas.openxmlformats.org/presentationml/2006/ole">
            <p:oleObj spid="_x0000_s21508" name="Формула" r:id="rId5" imgW="888840" imgH="203040" progId="Equation.3">
              <p:embed/>
            </p:oleObj>
          </a:graphicData>
        </a:graphic>
      </p:graphicFrame>
      <p:graphicFrame>
        <p:nvGraphicFramePr>
          <p:cNvPr id="21" name="Object 4"/>
          <p:cNvGraphicFramePr>
            <a:graphicFrameLocks noChangeAspect="1"/>
          </p:cNvGraphicFramePr>
          <p:nvPr/>
        </p:nvGraphicFramePr>
        <p:xfrm>
          <a:off x="1571604" y="4857760"/>
          <a:ext cx="2468563" cy="571500"/>
        </p:xfrm>
        <a:graphic>
          <a:graphicData uri="http://schemas.openxmlformats.org/presentationml/2006/ole">
            <p:oleObj spid="_x0000_s21509" name="Формула" r:id="rId6" imgW="876240" imgH="203040" progId="Equation.3">
              <p:embed/>
            </p:oleObj>
          </a:graphicData>
        </a:graphic>
      </p:graphicFrame>
      <p:graphicFrame>
        <p:nvGraphicFramePr>
          <p:cNvPr id="22" name="Объект 21"/>
          <p:cNvGraphicFramePr>
            <a:graphicFrameLocks noChangeAspect="1"/>
          </p:cNvGraphicFramePr>
          <p:nvPr/>
        </p:nvGraphicFramePr>
        <p:xfrm>
          <a:off x="1857356" y="1071546"/>
          <a:ext cx="6842125" cy="574675"/>
        </p:xfrm>
        <a:graphic>
          <a:graphicData uri="http://schemas.openxmlformats.org/presentationml/2006/ole">
            <p:oleObj spid="_x0000_s21510" name="Формула" r:id="rId7" imgW="2717640" imgH="228600" progId="Equation.3">
              <p:embed/>
            </p:oleObj>
          </a:graphicData>
        </a:graphic>
      </p:graphicFrame>
      <p:sp>
        <p:nvSpPr>
          <p:cNvPr id="23" name="Управляющая кнопка: далее 22">
            <a:hlinkClick r:id="" action="ppaction://hlinkshowjump?jump=nextslide" highlightClick="1"/>
          </p:cNvPr>
          <p:cNvSpPr/>
          <p:nvPr/>
        </p:nvSpPr>
        <p:spPr>
          <a:xfrm>
            <a:off x="7786710" y="5643578"/>
            <a:ext cx="714380" cy="642942"/>
          </a:xfrm>
          <a:prstGeom prst="actionButtonForwardNext">
            <a:avLst/>
          </a:prstGeom>
          <a:solidFill>
            <a:srgbClr val="FED6E5"/>
          </a:solidFill>
          <a:ln>
            <a:solidFill>
              <a:srgbClr val="660033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b="1" dirty="0" smtClean="0">
              <a:solidFill>
                <a:srgbClr val="FF0000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857884" y="5643578"/>
            <a:ext cx="1857388" cy="642942"/>
          </a:xfrm>
          <a:prstGeom prst="roundRect">
            <a:avLst/>
          </a:prstGeom>
          <a:solidFill>
            <a:srgbClr val="FFCCFF"/>
          </a:solidFill>
          <a:ln>
            <a:solidFill>
              <a:srgbClr val="9966FF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rgbClr val="660033"/>
                </a:solidFill>
                <a:latin typeface="Century Schoolbook" pitchFamily="18" charset="0"/>
              </a:rPr>
              <a:t>Перевірка</a:t>
            </a:r>
            <a:endParaRPr lang="ru-RU" sz="2000" b="1" dirty="0">
              <a:solidFill>
                <a:srgbClr val="660033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3" grpId="1" animBg="1"/>
      <p:bldP spid="14" grpId="0" animBg="1"/>
      <p:bldP spid="14" grpId="1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4500562" y="3214686"/>
            <a:ext cx="2357454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FFE5F1"/>
          </a:solidFill>
          <a:ln w="38100">
            <a:solidFill>
              <a:srgbClr val="C00000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Century Schoolbook" pitchFamily="18" charset="0"/>
              </a:rPr>
              <a:t>ВІРНО</a:t>
            </a:r>
            <a:r>
              <a:rPr lang="ru-RU" sz="2400" b="1" dirty="0">
                <a:solidFill>
                  <a:srgbClr val="FF0000"/>
                </a:solidFill>
                <a:latin typeface="Century Schoolbook" pitchFamily="18" charset="0"/>
              </a:rPr>
              <a:t>!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85786" y="2357430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85786" y="3643314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85786" y="4929198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4357686" y="4500570"/>
            <a:ext cx="2643206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BFFCFD"/>
          </a:solidFill>
          <a:ln w="38100">
            <a:solidFill>
              <a:srgbClr val="9900FF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НЕВІРНО</a:t>
            </a:r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!</a:t>
            </a:r>
            <a:endParaRPr lang="ru-RU" sz="2200" b="1" dirty="0">
              <a:solidFill>
                <a:srgbClr val="660066"/>
              </a:solidFill>
              <a:latin typeface="Century Schoolbook" pitchFamily="18" charset="0"/>
            </a:endParaRPr>
          </a:p>
        </p:txBody>
      </p:sp>
      <p:sp>
        <p:nvSpPr>
          <p:cNvPr id="14" name="AutoShape 5"/>
          <p:cNvSpPr>
            <a:spLocks noChangeArrowheads="1"/>
          </p:cNvSpPr>
          <p:nvPr/>
        </p:nvSpPr>
        <p:spPr bwMode="auto">
          <a:xfrm>
            <a:off x="4143372" y="2143116"/>
            <a:ext cx="2643206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BFFCFD"/>
          </a:solidFill>
          <a:ln w="38100">
            <a:solidFill>
              <a:srgbClr val="9900FF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НЕВІРНО</a:t>
            </a:r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!</a:t>
            </a:r>
            <a:endParaRPr lang="ru-RU" sz="2200" b="1" dirty="0">
              <a:solidFill>
                <a:srgbClr val="660066"/>
              </a:solidFill>
              <a:latin typeface="Century Schoolbook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2910" y="428604"/>
            <a:ext cx="66752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err="1" smtClean="0">
                <a:solidFill>
                  <a:srgbClr val="660033"/>
                </a:solidFill>
                <a:latin typeface="Century Schoolbook" pitchFamily="18" charset="0"/>
              </a:rPr>
              <a:t>Перетворіть</a:t>
            </a:r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 у многочлен </a:t>
            </a:r>
            <a:r>
              <a:rPr lang="ru-RU" sz="2800" b="1" dirty="0" err="1" smtClean="0">
                <a:solidFill>
                  <a:srgbClr val="660033"/>
                </a:solidFill>
                <a:latin typeface="Century Schoolbook" pitchFamily="18" charset="0"/>
              </a:rPr>
              <a:t>вираз</a:t>
            </a:r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  </a:t>
            </a:r>
            <a:endParaRPr lang="ru-RU" sz="2800" b="1" dirty="0">
              <a:solidFill>
                <a:srgbClr val="660033"/>
              </a:solidFill>
              <a:latin typeface="Century Schoolbook" pitchFamily="18" charset="0"/>
            </a:endParaRPr>
          </a:p>
        </p:txBody>
      </p:sp>
      <p:graphicFrame>
        <p:nvGraphicFramePr>
          <p:cNvPr id="16" name="Объект 15"/>
          <p:cNvGraphicFramePr>
            <a:graphicFrameLocks noChangeAspect="1"/>
          </p:cNvGraphicFramePr>
          <p:nvPr/>
        </p:nvGraphicFramePr>
        <p:xfrm>
          <a:off x="642910" y="1000108"/>
          <a:ext cx="2139950" cy="574675"/>
        </p:xfrm>
        <a:graphic>
          <a:graphicData uri="http://schemas.openxmlformats.org/presentationml/2006/ole">
            <p:oleObj spid="_x0000_s22530" name="Формула" r:id="rId3" imgW="850680" imgH="228600" progId="Equation.3">
              <p:embed/>
            </p:oleObj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1627188" y="2357438"/>
          <a:ext cx="1730375" cy="587375"/>
        </p:xfrm>
        <a:graphic>
          <a:graphicData uri="http://schemas.openxmlformats.org/presentationml/2006/ole">
            <p:oleObj spid="_x0000_s22531" name="Формула" r:id="rId4" imgW="596880" imgH="203040" progId="Equation.3">
              <p:embed/>
            </p:oleObj>
          </a:graphicData>
        </a:graphic>
      </p:graphicFrame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1465263" y="3643313"/>
          <a:ext cx="2716212" cy="571500"/>
        </p:xfrm>
        <a:graphic>
          <a:graphicData uri="http://schemas.openxmlformats.org/presentationml/2006/ole">
            <p:oleObj spid="_x0000_s22532" name="Формула" r:id="rId5" imgW="965160" imgH="203040" progId="Equation.3">
              <p:embed/>
            </p:oleObj>
          </a:graphicData>
        </a:graphic>
      </p:graphicFrame>
      <p:graphicFrame>
        <p:nvGraphicFramePr>
          <p:cNvPr id="21" name="Object 4"/>
          <p:cNvGraphicFramePr>
            <a:graphicFrameLocks noChangeAspect="1"/>
          </p:cNvGraphicFramePr>
          <p:nvPr/>
        </p:nvGraphicFramePr>
        <p:xfrm>
          <a:off x="1536700" y="4857750"/>
          <a:ext cx="2540000" cy="571500"/>
        </p:xfrm>
        <a:graphic>
          <a:graphicData uri="http://schemas.openxmlformats.org/presentationml/2006/ole">
            <p:oleObj spid="_x0000_s22533" name="Формула" r:id="rId6" imgW="901440" imgH="203040" progId="Equation.3">
              <p:embed/>
            </p:oleObj>
          </a:graphicData>
        </a:graphic>
      </p:graphicFrame>
      <p:graphicFrame>
        <p:nvGraphicFramePr>
          <p:cNvPr id="22" name="Объект 21"/>
          <p:cNvGraphicFramePr>
            <a:graphicFrameLocks noChangeAspect="1"/>
          </p:cNvGraphicFramePr>
          <p:nvPr/>
        </p:nvGraphicFramePr>
        <p:xfrm>
          <a:off x="2714612" y="1000108"/>
          <a:ext cx="5976938" cy="1149350"/>
        </p:xfrm>
        <a:graphic>
          <a:graphicData uri="http://schemas.openxmlformats.org/presentationml/2006/ole">
            <p:oleObj spid="_x0000_s22534" name="Формула" r:id="rId7" imgW="2374560" imgH="457200" progId="Equation.3">
              <p:embed/>
            </p:oleObj>
          </a:graphicData>
        </a:graphic>
      </p:graphicFrame>
      <p:sp>
        <p:nvSpPr>
          <p:cNvPr id="23" name="Управляющая кнопка: далее 22">
            <a:hlinkClick r:id="" action="ppaction://hlinkshowjump?jump=nextslide" highlightClick="1"/>
          </p:cNvPr>
          <p:cNvSpPr/>
          <p:nvPr/>
        </p:nvSpPr>
        <p:spPr>
          <a:xfrm>
            <a:off x="7786710" y="5643578"/>
            <a:ext cx="714380" cy="642942"/>
          </a:xfrm>
          <a:prstGeom prst="actionButtonForwardNext">
            <a:avLst/>
          </a:prstGeom>
          <a:solidFill>
            <a:srgbClr val="FED6E5"/>
          </a:solidFill>
          <a:ln>
            <a:solidFill>
              <a:srgbClr val="660033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b="1" dirty="0" smtClean="0">
              <a:solidFill>
                <a:srgbClr val="FF0000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857884" y="5643578"/>
            <a:ext cx="1857388" cy="642942"/>
          </a:xfrm>
          <a:prstGeom prst="roundRect">
            <a:avLst/>
          </a:prstGeom>
          <a:solidFill>
            <a:srgbClr val="FFCCFF"/>
          </a:solidFill>
          <a:ln>
            <a:solidFill>
              <a:srgbClr val="9966FF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err="1" smtClean="0">
                <a:solidFill>
                  <a:srgbClr val="660033"/>
                </a:solidFill>
                <a:latin typeface="Century Schoolbook" pitchFamily="18" charset="0"/>
              </a:rPr>
              <a:t>Перевірка</a:t>
            </a:r>
            <a:endParaRPr lang="ru-RU" sz="2000" b="1" dirty="0">
              <a:solidFill>
                <a:srgbClr val="660033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3" grpId="1" animBg="1"/>
      <p:bldP spid="14" grpId="0" animBg="1"/>
      <p:bldP spid="14" grpId="1" animBg="1"/>
      <p:bldP spid="17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143</Words>
  <PresentationFormat>Экран (4:3)</PresentationFormat>
  <Paragraphs>74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 Office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Смарт</dc:creator>
  <cp:lastModifiedBy>Mathematic</cp:lastModifiedBy>
  <cp:revision>25</cp:revision>
  <dcterms:created xsi:type="dcterms:W3CDTF">2013-01-21T18:17:00Z</dcterms:created>
  <dcterms:modified xsi:type="dcterms:W3CDTF">2017-02-06T14:10:34Z</dcterms:modified>
</cp:coreProperties>
</file>