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8" r:id="rId23"/>
    <p:sldId id="280" r:id="rId24"/>
    <p:sldId id="281" r:id="rId25"/>
    <p:sldId id="277" r:id="rId26"/>
    <p:sldId id="279" r:id="rId27"/>
    <p:sldId id="282" r:id="rId28"/>
    <p:sldId id="285" r:id="rId29"/>
    <p:sldId id="283" r:id="rId30"/>
    <p:sldId id="284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9540" autoAdjust="0"/>
  </p:normalViewPr>
  <p:slideViewPr>
    <p:cSldViewPr snapToGrid="0">
      <p:cViewPr varScale="1">
        <p:scale>
          <a:sx n="112" d="100"/>
          <a:sy n="112" d="100"/>
        </p:scale>
        <p:origin x="-94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650" y="3121026"/>
            <a:ext cx="7772400" cy="983456"/>
          </a:xfrm>
        </p:spPr>
        <p:txBody>
          <a:bodyPr anchor="b"/>
          <a:lstStyle>
            <a:lvl1pPr algn="ctr">
              <a:defRPr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01332"/>
            <a:ext cx="6858000" cy="677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441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85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551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45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458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854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558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8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825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000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363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0170-BB0D-4857-923D-446A070DDC9E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C0E07-CB03-4449-9417-1073FD7FDB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31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134" y="2937934"/>
            <a:ext cx="8676217" cy="2040465"/>
          </a:xfrm>
        </p:spPr>
        <p:txBody>
          <a:bodyPr>
            <a:noAutofit/>
          </a:bodyPr>
          <a:lstStyle/>
          <a:p>
            <a:pPr algn="l"/>
            <a:r>
              <a:rPr lang="ru-RU" sz="7200" dirty="0" err="1" smtClean="0">
                <a:solidFill>
                  <a:srgbClr val="002060"/>
                </a:solidFill>
                <a:latin typeface="Century" pitchFamily="18" charset="0"/>
              </a:rPr>
              <a:t>Пам</a:t>
            </a:r>
            <a:r>
              <a:rPr lang="en-US" sz="7200" dirty="0" smtClean="0">
                <a:solidFill>
                  <a:srgbClr val="002060"/>
                </a:solidFill>
                <a:latin typeface="Century" pitchFamily="18" charset="0"/>
              </a:rPr>
              <a:t>’</a:t>
            </a:r>
            <a:r>
              <a:rPr lang="ru-RU" sz="7200" dirty="0" err="1" smtClean="0">
                <a:solidFill>
                  <a:srgbClr val="002060"/>
                </a:solidFill>
                <a:latin typeface="Century" pitchFamily="18" charset="0"/>
              </a:rPr>
              <a:t>ятати</a:t>
            </a:r>
            <a:r>
              <a:rPr lang="ru-RU" sz="7200" dirty="0" smtClean="0">
                <a:solidFill>
                  <a:srgbClr val="002060"/>
                </a:solidFill>
                <a:latin typeface="Century" pitchFamily="18" charset="0"/>
              </a:rPr>
              <a:t>… </a:t>
            </a:r>
            <a:br>
              <a:rPr lang="ru-RU" sz="7200" dirty="0" smtClean="0">
                <a:solidFill>
                  <a:srgbClr val="002060"/>
                </a:solidFill>
                <a:latin typeface="Century" pitchFamily="18" charset="0"/>
              </a:rPr>
            </a:br>
            <a:r>
              <a:rPr lang="ru-RU" sz="7200" dirty="0" smtClean="0">
                <a:solidFill>
                  <a:srgbClr val="002060"/>
                </a:solidFill>
                <a:latin typeface="Century" pitchFamily="18" charset="0"/>
              </a:rPr>
              <a:t>       </a:t>
            </a:r>
            <a:r>
              <a:rPr lang="ru-RU" sz="7200" dirty="0" err="1" smtClean="0">
                <a:solidFill>
                  <a:srgbClr val="002060"/>
                </a:solidFill>
                <a:latin typeface="Century" pitchFamily="18" charset="0"/>
              </a:rPr>
              <a:t>щоб</a:t>
            </a:r>
            <a:r>
              <a:rPr lang="ru-RU" sz="7200" dirty="0" smtClean="0">
                <a:solidFill>
                  <a:srgbClr val="002060"/>
                </a:solidFill>
                <a:latin typeface="Century" pitchFamily="18" charset="0"/>
              </a:rPr>
              <a:t> </a:t>
            </a:r>
            <a:r>
              <a:rPr lang="ru-RU" sz="7200" dirty="0" err="1" smtClean="0">
                <a:solidFill>
                  <a:srgbClr val="002060"/>
                </a:solidFill>
                <a:latin typeface="Century" pitchFamily="18" charset="0"/>
              </a:rPr>
              <a:t>жити</a:t>
            </a:r>
            <a:r>
              <a:rPr lang="ru-RU" sz="7200" dirty="0" smtClean="0">
                <a:solidFill>
                  <a:srgbClr val="002060"/>
                </a:solidFill>
                <a:latin typeface="Century" pitchFamily="18" charset="0"/>
              </a:rPr>
              <a:t>…</a:t>
            </a:r>
            <a:endParaRPr lang="ru-RU" sz="7200" dirty="0">
              <a:solidFill>
                <a:srgbClr val="002060"/>
              </a:solidFill>
              <a:latin typeface="Century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82799" y="5723732"/>
            <a:ext cx="6858000" cy="677862"/>
          </a:xfrm>
        </p:spPr>
        <p:txBody>
          <a:bodyPr/>
          <a:lstStyle/>
          <a:p>
            <a:r>
              <a:rPr lang="ru-RU" b="1" i="1" dirty="0" smtClean="0">
                <a:latin typeface="Cambria" pitchFamily="18" charset="0"/>
              </a:rPr>
              <a:t>Урок </a:t>
            </a:r>
            <a:r>
              <a:rPr lang="ru-RU" b="1" i="1" dirty="0" err="1" smtClean="0">
                <a:latin typeface="Cambria" pitchFamily="18" charset="0"/>
              </a:rPr>
              <a:t>гідності</a:t>
            </a:r>
            <a:r>
              <a:rPr lang="ru-RU" b="1" i="1" dirty="0" smtClean="0">
                <a:latin typeface="Cambria" pitchFamily="18" charset="0"/>
              </a:rPr>
              <a:t> до Дня </a:t>
            </a:r>
            <a:r>
              <a:rPr lang="ru-RU" b="1" i="1" dirty="0" err="1" smtClean="0">
                <a:latin typeface="Cambria" pitchFamily="18" charset="0"/>
              </a:rPr>
              <a:t>героїв</a:t>
            </a:r>
            <a:r>
              <a:rPr lang="ru-RU" b="1" i="1" dirty="0" smtClean="0">
                <a:latin typeface="Cambria" pitchFamily="18" charset="0"/>
              </a:rPr>
              <a:t> </a:t>
            </a:r>
            <a:r>
              <a:rPr lang="ru-RU" b="1" i="1" dirty="0" err="1" smtClean="0">
                <a:latin typeface="Cambria" pitchFamily="18" charset="0"/>
              </a:rPr>
              <a:t>Небесної</a:t>
            </a:r>
            <a:r>
              <a:rPr lang="ru-RU" b="1" i="1" dirty="0" smtClean="0">
                <a:latin typeface="Cambria" pitchFamily="18" charset="0"/>
              </a:rPr>
              <a:t> </a:t>
            </a:r>
            <a:r>
              <a:rPr lang="ru-RU" b="1" i="1" dirty="0" err="1" smtClean="0">
                <a:latin typeface="Cambria" pitchFamily="18" charset="0"/>
              </a:rPr>
              <a:t>сотні</a:t>
            </a:r>
            <a:endParaRPr lang="ru-RU" b="1" i="1" dirty="0">
              <a:latin typeface="Cambr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6536" y="355600"/>
            <a:ext cx="4277464" cy="407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71108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rbc.ua/static/files/gallery_uploads/images/%D0%9B%D1%96%D1%81%D0%B0%D0%B1%D0%BE%D0%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06381" cy="4352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gdb.voanews.com/35886619-270E-4CD8-B7F8-0A7CCF31E694_w974_n_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02"/>
          <a:stretch>
            <a:fillRect/>
          </a:stretch>
        </p:blipFill>
        <p:spPr bwMode="auto">
          <a:xfrm>
            <a:off x="4421036" y="3844825"/>
            <a:ext cx="4722964" cy="3013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Картинки по запросу акции поддержки майдана в ньюйорк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77854"/>
            <a:ext cx="4428067" cy="2680146"/>
          </a:xfrm>
          <a:prstGeom prst="rect">
            <a:avLst/>
          </a:prstGeom>
          <a:noFill/>
        </p:spPr>
      </p:pic>
      <p:pic>
        <p:nvPicPr>
          <p:cNvPr id="21508" name="Picture 4" descr="Картинки по запросу акции поддержки майдана в ньюйорк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0"/>
            <a:ext cx="5715000" cy="425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press.ua/media/gallery/full/i/v/ivanofrankivk_euromayd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495"/>
          <a:stretch>
            <a:fillRect/>
          </a:stretch>
        </p:blipFill>
        <p:spPr bwMode="auto">
          <a:xfrm>
            <a:off x="0" y="1593358"/>
            <a:ext cx="9144001" cy="5264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834" y="-1"/>
            <a:ext cx="4822166" cy="3043498"/>
          </a:xfrm>
          <a:prstGeom prst="rect">
            <a:avLst/>
          </a:prstGeom>
        </p:spPr>
      </p:pic>
      <p:pic>
        <p:nvPicPr>
          <p:cNvPr id="6" name="Picture 4" descr="http://zakarpattya.net.ua/postimages/news/2013/11/2-3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0" b="8437"/>
          <a:stretch/>
        </p:blipFill>
        <p:spPr bwMode="auto">
          <a:xfrm>
            <a:off x="0" y="0"/>
            <a:ext cx="4347714" cy="3039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zbruc.eu/sites/default/files/pictures/prap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04"/>
          <a:stretch>
            <a:fillRect/>
          </a:stretch>
        </p:blipFill>
        <p:spPr bwMode="auto">
          <a:xfrm>
            <a:off x="-1" y="-1"/>
            <a:ext cx="3881887" cy="2655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press.ua/media/gallery/full/v/i/viln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02" y="1"/>
            <a:ext cx="5322497" cy="2657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db.rferl.org/70E2DE03-3AFC-4FDA-83AF-3FEC3FEFD4E2_mw1024_n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200"/>
            <a:ext cx="6369066" cy="4241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age.tsn.ua/media/images2/original/Nov2013/3838981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190"/>
          <a:stretch>
            <a:fillRect/>
          </a:stretch>
        </p:blipFill>
        <p:spPr bwMode="auto">
          <a:xfrm>
            <a:off x="4226943" y="2609871"/>
            <a:ext cx="4917057" cy="4248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gdb.rferl.org/BD269915-62E7-445E-A7B3-6C444D40882A_w640_r1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0"/>
            <a:ext cx="5496615" cy="3091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7932" y="0"/>
            <a:ext cx="4936067" cy="3115387"/>
          </a:xfrm>
          <a:prstGeom prst="rect">
            <a:avLst/>
          </a:prstGeom>
          <a:noFill/>
        </p:spPr>
      </p:pic>
      <p:pic>
        <p:nvPicPr>
          <p:cNvPr id="5" name="Picture 4" descr="http://image.tsn.ua/media/images2/original/Nov2013/3838980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9831"/>
          <a:stretch/>
        </p:blipFill>
        <p:spPr bwMode="auto">
          <a:xfrm>
            <a:off x="4486099" y="2780928"/>
            <a:ext cx="4657901" cy="4077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Картинки по запросу народное вече майдан 2014"/>
          <p:cNvPicPr>
            <a:picLocks noChangeAspect="1" noChangeArrowheads="1"/>
          </p:cNvPicPr>
          <p:nvPr/>
        </p:nvPicPr>
        <p:blipFill>
          <a:blip r:embed="rId5"/>
          <a:srcRect t="-2527" r="20730"/>
          <a:stretch>
            <a:fillRect/>
          </a:stretch>
        </p:blipFill>
        <p:spPr bwMode="auto">
          <a:xfrm>
            <a:off x="0" y="2988733"/>
            <a:ext cx="4487333" cy="3869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ages.unian.net/photos/2014_04/1396946458-64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126"/>
          <a:stretch>
            <a:fillRect/>
          </a:stretch>
        </p:blipFill>
        <p:spPr bwMode="auto">
          <a:xfrm>
            <a:off x="0" y="4019909"/>
            <a:ext cx="3078035" cy="2838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espreso.tv/uploads/data/kmda_samooborona__gm1ea2h0bfw01-base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74" y="2561813"/>
            <a:ext cx="6451526" cy="4296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g.cdnl3.luxnet.ua/tv24/resources/photos/news/420x315_DIR/201402/408923.jpg?Mar%2017,%202014%2011:31:59%20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37298" cy="4302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harter97.org/photos/galleries/2014/gi-3204-14636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47" r="7876"/>
          <a:stretch/>
        </p:blipFill>
        <p:spPr bwMode="auto">
          <a:xfrm>
            <a:off x="5708645" y="0"/>
            <a:ext cx="3435355" cy="2605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диктаторские законы 16 январ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02200" cy="3094012"/>
          </a:xfrm>
          <a:prstGeom prst="rect">
            <a:avLst/>
          </a:prstGeom>
          <a:noFill/>
        </p:spPr>
      </p:pic>
      <p:pic>
        <p:nvPicPr>
          <p:cNvPr id="26628" name="Picture 4" descr="Картинки по запросу диктаторские законы 16 январ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4600" y="3097775"/>
            <a:ext cx="5359400" cy="3760225"/>
          </a:xfrm>
          <a:prstGeom prst="rect">
            <a:avLst/>
          </a:prstGeom>
          <a:noFill/>
        </p:spPr>
      </p:pic>
      <p:pic>
        <p:nvPicPr>
          <p:cNvPr id="26630" name="Picture 6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 l="17626" r="15827"/>
          <a:stretch>
            <a:fillRect/>
          </a:stretch>
        </p:blipFill>
        <p:spPr bwMode="auto">
          <a:xfrm>
            <a:off x="0" y="3065625"/>
            <a:ext cx="3998593" cy="3792375"/>
          </a:xfrm>
          <a:prstGeom prst="rect">
            <a:avLst/>
          </a:prstGeom>
          <a:noFill/>
        </p:spPr>
      </p:pic>
      <p:pic>
        <p:nvPicPr>
          <p:cNvPr id="26632" name="Picture 8" descr="Картинки по запросу кровавое крещение 20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399" y="1"/>
            <a:ext cx="48006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Картинки по запросу нигоян"/>
          <p:cNvPicPr>
            <a:picLocks noChangeAspect="1" noChangeArrowheads="1"/>
          </p:cNvPicPr>
          <p:nvPr/>
        </p:nvPicPr>
        <p:blipFill>
          <a:blip r:embed="rId2"/>
          <a:srcRect r="20932"/>
          <a:stretch>
            <a:fillRect/>
          </a:stretch>
        </p:blipFill>
        <p:spPr bwMode="auto">
          <a:xfrm>
            <a:off x="5466080" y="3733800"/>
            <a:ext cx="3677920" cy="3124200"/>
          </a:xfrm>
          <a:prstGeom prst="rect">
            <a:avLst/>
          </a:prstGeom>
          <a:noFill/>
        </p:spPr>
      </p:pic>
      <p:pic>
        <p:nvPicPr>
          <p:cNvPr id="28676" name="Picture 4" descr="Картинки по запросу нигоя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5952068" cy="3345283"/>
          </a:xfrm>
          <a:prstGeom prst="rect">
            <a:avLst/>
          </a:prstGeom>
          <a:noFill/>
        </p:spPr>
      </p:pic>
      <p:pic>
        <p:nvPicPr>
          <p:cNvPr id="28674" name="Picture 2" descr="Картинки по запросу нигоян"/>
          <p:cNvPicPr>
            <a:picLocks noChangeAspect="1" noChangeArrowheads="1"/>
          </p:cNvPicPr>
          <p:nvPr/>
        </p:nvPicPr>
        <p:blipFill>
          <a:blip r:embed="rId4"/>
          <a:srcRect r="38371"/>
          <a:stretch>
            <a:fillRect/>
          </a:stretch>
        </p:blipFill>
        <p:spPr bwMode="auto">
          <a:xfrm>
            <a:off x="5645348" y="0"/>
            <a:ext cx="3498652" cy="3784600"/>
          </a:xfrm>
          <a:prstGeom prst="rect">
            <a:avLst/>
          </a:prstGeom>
          <a:noFill/>
        </p:spPr>
      </p:pic>
      <p:pic>
        <p:nvPicPr>
          <p:cNvPr id="28678" name="Picture 6" descr="Картинки по запросу нигоя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84565"/>
            <a:ext cx="5655733" cy="3773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 descr="Картинки по запросу 18 февраля 2014 год украина"/>
          <p:cNvPicPr>
            <a:picLocks noChangeAspect="1" noChangeArrowheads="1"/>
          </p:cNvPicPr>
          <p:nvPr/>
        </p:nvPicPr>
        <p:blipFill>
          <a:blip r:embed="rId2"/>
          <a:srcRect l="16627"/>
          <a:stretch>
            <a:fillRect/>
          </a:stretch>
        </p:blipFill>
        <p:spPr bwMode="auto">
          <a:xfrm>
            <a:off x="0" y="2746904"/>
            <a:ext cx="5137125" cy="4111096"/>
          </a:xfrm>
          <a:prstGeom prst="rect">
            <a:avLst/>
          </a:prstGeom>
          <a:noFill/>
        </p:spPr>
      </p:pic>
      <p:pic>
        <p:nvPicPr>
          <p:cNvPr id="30722" name="Picture 2" descr="Картинки по запросу водометы на  майд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6866" y="2393245"/>
            <a:ext cx="6697133" cy="4464755"/>
          </a:xfrm>
          <a:prstGeom prst="rect">
            <a:avLst/>
          </a:prstGeom>
          <a:noFill/>
        </p:spPr>
      </p:pic>
      <p:pic>
        <p:nvPicPr>
          <p:cNvPr id="30724" name="Picture 4" descr="Картинки по запросу водометы на  майда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131733" cy="2751735"/>
          </a:xfrm>
          <a:prstGeom prst="rect">
            <a:avLst/>
          </a:prstGeom>
          <a:noFill/>
        </p:spPr>
      </p:pic>
      <p:pic>
        <p:nvPicPr>
          <p:cNvPr id="30726" name="Picture 6" descr="Картинки по запросу 18 февраля 2014 год украина"/>
          <p:cNvPicPr>
            <a:picLocks noChangeAspect="1" noChangeArrowheads="1"/>
          </p:cNvPicPr>
          <p:nvPr/>
        </p:nvPicPr>
        <p:blipFill>
          <a:blip r:embed="rId5"/>
          <a:srcRect t="10946" r="12938"/>
          <a:stretch>
            <a:fillRect/>
          </a:stretch>
        </p:blipFill>
        <p:spPr bwMode="auto">
          <a:xfrm>
            <a:off x="6053667" y="0"/>
            <a:ext cx="3090333" cy="2412916"/>
          </a:xfrm>
          <a:prstGeom prst="rect">
            <a:avLst/>
          </a:prstGeom>
          <a:noFill/>
        </p:spPr>
      </p:pic>
      <p:pic>
        <p:nvPicPr>
          <p:cNvPr id="30728" name="Picture 8" descr="Картинки по запросу 18 февраля 2014 год украина"/>
          <p:cNvPicPr>
            <a:picLocks noChangeAspect="1" noChangeArrowheads="1"/>
          </p:cNvPicPr>
          <p:nvPr/>
        </p:nvPicPr>
        <p:blipFill>
          <a:blip r:embed="rId6"/>
          <a:srcRect l="12396" r="20803"/>
          <a:stretch>
            <a:fillRect/>
          </a:stretch>
        </p:blipFill>
        <p:spPr bwMode="auto">
          <a:xfrm>
            <a:off x="4072466" y="0"/>
            <a:ext cx="2463800" cy="2422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ртинки по запросу кровавый майда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6383867" cy="4248174"/>
          </a:xfrm>
          <a:prstGeom prst="rect">
            <a:avLst/>
          </a:prstGeom>
          <a:noFill/>
        </p:spPr>
      </p:pic>
      <p:pic>
        <p:nvPicPr>
          <p:cNvPr id="29700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0" y="3386666"/>
            <a:ext cx="5207000" cy="3471334"/>
          </a:xfrm>
          <a:prstGeom prst="rect">
            <a:avLst/>
          </a:prstGeom>
          <a:noFill/>
        </p:spPr>
      </p:pic>
      <p:pic>
        <p:nvPicPr>
          <p:cNvPr id="29702" name="Picture 6" descr="Картинки по запросу кровавый майда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94175"/>
            <a:ext cx="3939983" cy="2663825"/>
          </a:xfrm>
          <a:prstGeom prst="rect">
            <a:avLst/>
          </a:prstGeom>
          <a:noFill/>
        </p:spPr>
      </p:pic>
      <p:pic>
        <p:nvPicPr>
          <p:cNvPr id="29704" name="Picture 8" descr="Картинки по запросу кровавый майдан"/>
          <p:cNvPicPr>
            <a:picLocks noChangeAspect="1" noChangeArrowheads="1"/>
          </p:cNvPicPr>
          <p:nvPr/>
        </p:nvPicPr>
        <p:blipFill>
          <a:blip r:embed="rId5"/>
          <a:srcRect l="9056" r="30469"/>
          <a:stretch>
            <a:fillRect/>
          </a:stretch>
        </p:blipFill>
        <p:spPr bwMode="auto">
          <a:xfrm>
            <a:off x="6383867" y="0"/>
            <a:ext cx="2760133" cy="3391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5791"/>
          </a:xfrm>
          <a:prstGeom prst="rect">
            <a:avLst/>
          </a:prstGeom>
          <a:noFill/>
        </p:spPr>
      </p:pic>
      <p:pic>
        <p:nvPicPr>
          <p:cNvPr id="5" name="Picture 2" descr="Файл:Maidan-Kyiv55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669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espreso.tv/uploads/data/news/2014/02/vshanuv_kvity_maydan_25febr_gm1ea2p1qwm01-base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81" y="4002657"/>
            <a:ext cx="4303919" cy="2855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артинки\УКРАЇНА\Карта\maxresdefault.jpg"/>
          <p:cNvPicPr>
            <a:picLocks noChangeAspect="1" noChangeArrowheads="1"/>
          </p:cNvPicPr>
          <p:nvPr/>
        </p:nvPicPr>
        <p:blipFill>
          <a:blip r:embed="rId2"/>
          <a:srcRect l="8095" r="86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" y="0"/>
            <a:ext cx="914224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466" y="3502025"/>
            <a:ext cx="4538134" cy="3355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Небесна 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сотня воїнів Христа</a:t>
            </a:r>
            <a:endParaRPr lang="ru-RU" sz="2000" b="1" dirty="0" smtClean="0">
              <a:solidFill>
                <a:srgbClr val="FFFF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З 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мечем </a:t>
            </a:r>
            <a:r>
              <a:rPr lang="uk-UA" sz="2000" b="1" dirty="0" err="1" smtClean="0">
                <a:solidFill>
                  <a:srgbClr val="FFFF00"/>
                </a:solidFill>
                <a:latin typeface="Cambria" pitchFamily="18" charset="0"/>
              </a:rPr>
              <a:t>Архистратига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uk-UA" sz="2000" b="1" dirty="0" err="1" smtClean="0">
                <a:solidFill>
                  <a:srgbClr val="FFFF00"/>
                </a:solidFill>
                <a:latin typeface="Cambria" pitchFamily="18" charset="0"/>
              </a:rPr>
              <a:t>Михаїла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,</a:t>
            </a:r>
            <a:endParaRPr lang="ru-RU" sz="2000" b="1" dirty="0" smtClean="0">
              <a:solidFill>
                <a:srgbClr val="FFFF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З 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молитвою за волю на устах</a:t>
            </a:r>
            <a:endParaRPr lang="ru-RU" sz="2000" b="1" dirty="0" smtClean="0">
              <a:solidFill>
                <a:srgbClr val="FFFF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У 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вічність із Майдану відлетіла.</a:t>
            </a:r>
            <a:endParaRPr lang="ru-RU" sz="2000" b="1" dirty="0" smtClean="0">
              <a:solidFill>
                <a:srgbClr val="FFFF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Небесна 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Сотня воїнів святих</a:t>
            </a:r>
            <a:endParaRPr lang="ru-RU" sz="2000" b="1" dirty="0" smtClean="0">
              <a:solidFill>
                <a:srgbClr val="FFFF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І 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душу, й тіло склали за Свободу,</a:t>
            </a:r>
            <a:endParaRPr lang="ru-RU" sz="2000" b="1" dirty="0" smtClean="0">
              <a:solidFill>
                <a:srgbClr val="FFFF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За 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розбрат нації взяли на себе гріх,</a:t>
            </a:r>
            <a:endParaRPr lang="ru-RU" sz="2000" b="1" dirty="0" smtClean="0">
              <a:solidFill>
                <a:srgbClr val="FFFF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Освячені </a:t>
            </a:r>
            <a:r>
              <a:rPr lang="uk-UA" sz="2000" b="1" dirty="0" smtClean="0">
                <a:solidFill>
                  <a:srgbClr val="FFFF00"/>
                </a:solidFill>
                <a:latin typeface="Cambria" pitchFamily="18" charset="0"/>
              </a:rPr>
              <a:t>любов’ю до народу.</a:t>
            </a:r>
            <a:endParaRPr lang="ru-RU" sz="2000" b="1" dirty="0" smtClean="0">
              <a:solidFill>
                <a:srgbClr val="FFFF00"/>
              </a:solidFill>
              <a:latin typeface="Cambria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Картинки по запросу революція гідності"/>
          <p:cNvPicPr>
            <a:picLocks noChangeAspect="1" noChangeArrowheads="1"/>
          </p:cNvPicPr>
          <p:nvPr/>
        </p:nvPicPr>
        <p:blipFill>
          <a:blip r:embed="rId2"/>
          <a:srcRect l="9587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E:\Картинки\УКРАЇНА\Небесна Сотня\TABLICA-1-720x5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Картинки\УКРАЇНА\Небесна Сотня\Герої-не-вмирають-Шкільне-життя-600x3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59395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Картинки\УКРАЇНА\Небесна Сотня\1455969900_nebesna-sotnya-624x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революція гідності"/>
          <p:cNvPicPr>
            <a:picLocks noChangeAspect="1" noChangeArrowheads="1"/>
          </p:cNvPicPr>
          <p:nvPr/>
        </p:nvPicPr>
        <p:blipFill>
          <a:blip r:embed="rId2"/>
          <a:srcRect r="13880" b="2505"/>
          <a:stretch>
            <a:fillRect/>
          </a:stretch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Картинки\УКРАЇНА\Написи\1194985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Картинки\УКРАЇНА\Написи\596jreUMr0I.jpg"/>
          <p:cNvPicPr>
            <a:picLocks noChangeAspect="1" noChangeArrowheads="1"/>
          </p:cNvPicPr>
          <p:nvPr/>
        </p:nvPicPr>
        <p:blipFill>
          <a:blip r:embed="rId2"/>
          <a:srcRect t="3580" b="204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E:\Картинки\УКРАЇНА\Написи\54285836.jpg"/>
          <p:cNvPicPr>
            <a:picLocks noChangeAspect="1" noChangeArrowheads="1"/>
          </p:cNvPicPr>
          <p:nvPr/>
        </p:nvPicPr>
        <p:blipFill>
          <a:blip r:embed="rId2"/>
          <a:srcRect l="3426" r="5555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Картинки\УКРАЇНА\Написи\12219589_846610372127054_477969850008656540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Картинки\УКРАЇНА\Карта\ukraine_by_amri_13-d7v83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Картинки\УКРАЇНА\Написи\BG_.jpg"/>
          <p:cNvPicPr>
            <a:picLocks noChangeAspect="1" noChangeArrowheads="1"/>
          </p:cNvPicPr>
          <p:nvPr/>
        </p:nvPicPr>
        <p:blipFill>
          <a:blip r:embed="rId2"/>
          <a:srcRect r="-5275"/>
          <a:stretch>
            <a:fillRect/>
          </a:stretch>
        </p:blipFill>
        <p:spPr bwMode="auto">
          <a:xfrm>
            <a:off x="2548467" y="1083734"/>
            <a:ext cx="6595533" cy="4623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Картинки\УКРАЇНА\Написи\SAM_1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8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l="3406" t="11474" r="25861" b="4753"/>
          <a:stretch>
            <a:fillRect/>
          </a:stretch>
        </p:blipFill>
        <p:spPr bwMode="auto">
          <a:xfrm>
            <a:off x="0" y="0"/>
            <a:ext cx="9144000" cy="685220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71888" y="368069"/>
            <a:ext cx="463191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</a:t>
            </a:r>
            <a:r>
              <a:rPr lang="uk-UA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Україну!</a:t>
            </a:r>
          </a:p>
          <a:p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Волю!</a:t>
            </a:r>
          </a:p>
          <a:p>
            <a:pPr algn="r"/>
            <a:r>
              <a:rPr lang="uk-UA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Мир!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4041" name="Picture 9" descr="E:\Картинки\УКРАЇНА\Написи\euromaidan_6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133" y="3708399"/>
            <a:ext cx="4487331" cy="2243666"/>
          </a:xfrm>
          <a:prstGeom prst="rect">
            <a:avLst/>
          </a:prstGeom>
          <a:noFill/>
        </p:spPr>
      </p:pic>
      <p:pic>
        <p:nvPicPr>
          <p:cNvPr id="44042" name="Picture 10" descr="E:\Картинки\УКРАЇНА\Вишивка\симв укр.PNG"/>
          <p:cNvPicPr>
            <a:picLocks noChangeAspect="1" noChangeArrowheads="1"/>
          </p:cNvPicPr>
          <p:nvPr/>
        </p:nvPicPr>
        <p:blipFill>
          <a:blip r:embed="rId4"/>
          <a:srcRect b="50298"/>
          <a:stretch>
            <a:fillRect/>
          </a:stretch>
        </p:blipFill>
        <p:spPr bwMode="auto">
          <a:xfrm rot="16200000">
            <a:off x="5109634" y="2823633"/>
            <a:ext cx="6858000" cy="1210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артинки\УКРАЇНА\Живопис\image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Картинки по запросу княгиня ольг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35" y="251894"/>
            <a:ext cx="3513667" cy="3608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Картинки по запросу князь святослав портре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01" y="3438667"/>
            <a:ext cx="2137532" cy="3190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Картинки по запросу князь владимир портрет"/>
          <p:cNvPicPr>
            <a:picLocks noChangeAspect="1" noChangeArrowheads="1"/>
          </p:cNvPicPr>
          <p:nvPr/>
        </p:nvPicPr>
        <p:blipFill>
          <a:blip r:embed="rId5"/>
          <a:srcRect l="15568" r="4336"/>
          <a:stretch>
            <a:fillRect/>
          </a:stretch>
        </p:blipFill>
        <p:spPr bwMode="auto">
          <a:xfrm>
            <a:off x="2650067" y="2870197"/>
            <a:ext cx="2446866" cy="32983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Картинки по запросу ярослав мудрый портрет"/>
          <p:cNvPicPr>
            <a:picLocks noChangeAspect="1" noChangeArrowheads="1"/>
          </p:cNvPicPr>
          <p:nvPr/>
        </p:nvPicPr>
        <p:blipFill>
          <a:blip r:embed="rId6"/>
          <a:srcRect l="5994" r="5997"/>
          <a:stretch>
            <a:fillRect/>
          </a:stretch>
        </p:blipFill>
        <p:spPr bwMode="auto">
          <a:xfrm>
            <a:off x="3962401" y="237069"/>
            <a:ext cx="2379133" cy="3234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8" name="Picture 12" descr="Картинки по запросу боян певец"/>
          <p:cNvPicPr>
            <a:picLocks noChangeAspect="1" noChangeArrowheads="1"/>
          </p:cNvPicPr>
          <p:nvPr/>
        </p:nvPicPr>
        <p:blipFill>
          <a:blip r:embed="rId7"/>
          <a:srcRect l="24486" t="36224"/>
          <a:stretch>
            <a:fillRect/>
          </a:stretch>
        </p:blipFill>
        <p:spPr bwMode="auto">
          <a:xfrm>
            <a:off x="6689858" y="220133"/>
            <a:ext cx="2200143" cy="30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0" name="Picture 14" descr="Картинки по запросу нестор летописец"/>
          <p:cNvPicPr>
            <a:picLocks noChangeAspect="1" noChangeArrowheads="1"/>
          </p:cNvPicPr>
          <p:nvPr/>
        </p:nvPicPr>
        <p:blipFill>
          <a:blip r:embed="rId8"/>
          <a:srcRect l="45000" t="3787" r="4333"/>
          <a:stretch>
            <a:fillRect/>
          </a:stretch>
        </p:blipFill>
        <p:spPr bwMode="auto">
          <a:xfrm>
            <a:off x="5444066" y="3293676"/>
            <a:ext cx="2794000" cy="338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E:\Картинки\УКРАЇНА\Козаки\ByaN3mnlE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5" name="Picture 5" descr="Картинки по запросу самийло киш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3175" y="1117599"/>
            <a:ext cx="2203590" cy="3058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 b="9167"/>
          <a:stretch>
            <a:fillRect/>
          </a:stretch>
        </p:blipFill>
        <p:spPr bwMode="auto">
          <a:xfrm>
            <a:off x="4809491" y="2463799"/>
            <a:ext cx="2155236" cy="297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 descr="Картинки по запросу богдан хмельницький портре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4126" y="3683000"/>
            <a:ext cx="2035097" cy="282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1" name="Picture 11" descr="Картинки по запросу дмитрий байда вишневецкий"/>
          <p:cNvPicPr>
            <a:picLocks noChangeAspect="1" noChangeArrowheads="1"/>
          </p:cNvPicPr>
          <p:nvPr/>
        </p:nvPicPr>
        <p:blipFill>
          <a:blip r:embed="rId6"/>
          <a:srcRect l="10459" r="21195" b="16696"/>
          <a:stretch>
            <a:fillRect/>
          </a:stretch>
        </p:blipFill>
        <p:spPr bwMode="auto">
          <a:xfrm>
            <a:off x="330201" y="262466"/>
            <a:ext cx="2157176" cy="331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3" name="Picture 13" descr="Картинки по запросу степан бандер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1107" y="3583401"/>
            <a:ext cx="2325159" cy="3104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5" name="Picture 15" descr="Картинки по запросу шухевич"/>
          <p:cNvPicPr>
            <a:picLocks noChangeAspect="1" noChangeArrowheads="1"/>
          </p:cNvPicPr>
          <p:nvPr/>
        </p:nvPicPr>
        <p:blipFill>
          <a:blip r:embed="rId8"/>
          <a:srcRect l="3955" t="5717" r="15240" b="24235"/>
          <a:stretch>
            <a:fillRect/>
          </a:stretch>
        </p:blipFill>
        <p:spPr bwMode="auto">
          <a:xfrm>
            <a:off x="6768110" y="169334"/>
            <a:ext cx="2122417" cy="2861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небесна сотня рисунок"/>
          <p:cNvPicPr>
            <a:picLocks noChangeAspect="1" noChangeArrowheads="1"/>
          </p:cNvPicPr>
          <p:nvPr/>
        </p:nvPicPr>
        <p:blipFill>
          <a:blip r:embed="rId2"/>
          <a:srcRect l="7601" r="3936"/>
          <a:stretch>
            <a:fillRect/>
          </a:stretch>
        </p:blipFill>
        <p:spPr bwMode="auto">
          <a:xfrm>
            <a:off x="-1" y="0"/>
            <a:ext cx="9144001" cy="6879630"/>
          </a:xfrm>
          <a:prstGeom prst="rect">
            <a:avLst/>
          </a:prstGeom>
          <a:noFill/>
        </p:spPr>
      </p:pic>
      <p:pic>
        <p:nvPicPr>
          <p:cNvPr id="18436" name="Picture 4" descr="Картинки по запросу небесна сотня рисун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48" y="313265"/>
            <a:ext cx="8246710" cy="3996267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3851" y="4488394"/>
            <a:ext cx="4502150" cy="1082674"/>
          </a:xfrm>
        </p:spPr>
        <p:txBody>
          <a:bodyPr>
            <a:normAutofit/>
          </a:bodyPr>
          <a:lstStyle/>
          <a:p>
            <a:r>
              <a:rPr lang="uk-UA" sz="4800" b="1" dirty="0" err="1" smtClean="0">
                <a:latin typeface="Cambria" pitchFamily="18" charset="0"/>
              </a:rPr>
              <a:t>Пам</a:t>
            </a:r>
            <a:r>
              <a:rPr lang="en-US" sz="4800" b="1" dirty="0" smtClean="0">
                <a:latin typeface="Cambria" pitchFamily="18" charset="0"/>
              </a:rPr>
              <a:t>’</a:t>
            </a:r>
            <a:r>
              <a:rPr lang="uk-UA" sz="4800" b="1" dirty="0" err="1" smtClean="0">
                <a:latin typeface="Cambria" pitchFamily="18" charset="0"/>
              </a:rPr>
              <a:t>ятати</a:t>
            </a:r>
            <a:r>
              <a:rPr lang="uk-UA" sz="4800" b="1" dirty="0" smtClean="0">
                <a:latin typeface="Cambria" pitchFamily="18" charset="0"/>
              </a:rPr>
              <a:t>…</a:t>
            </a:r>
            <a:endParaRPr lang="ru-RU" sz="4800" b="1" dirty="0">
              <a:latin typeface="Cambria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18517" y="5445127"/>
            <a:ext cx="4502150" cy="1082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Щоб жити…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небесна сотня рисунок"/>
          <p:cNvPicPr>
            <a:picLocks noChangeAspect="1" noChangeArrowheads="1"/>
          </p:cNvPicPr>
          <p:nvPr/>
        </p:nvPicPr>
        <p:blipFill>
          <a:blip r:embed="rId2"/>
          <a:srcRect l="8666" r="3781"/>
          <a:stretch>
            <a:fillRect/>
          </a:stretch>
        </p:blipFill>
        <p:spPr bwMode="auto">
          <a:xfrm>
            <a:off x="0" y="0"/>
            <a:ext cx="9149604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7067" y="440268"/>
            <a:ext cx="8627533" cy="583353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uk-UA" sz="3200" b="1" i="1" dirty="0" smtClean="0">
                <a:latin typeface="Book Antiqua" pitchFamily="18" charset="0"/>
              </a:rPr>
              <a:t>	</a:t>
            </a:r>
            <a:r>
              <a:rPr lang="uk-UA" sz="4000" b="1" dirty="0" smtClean="0">
                <a:latin typeface="Cambria" pitchFamily="18" charset="0"/>
              </a:rPr>
              <a:t>«Герой — це людина, яка знає, що є блага, дорожчі за життя; людина, яка присвятила своє життя служінню державі, себе одну — служінню багатьом».</a:t>
            </a:r>
          </a:p>
          <a:p>
            <a:pPr marL="0" indent="0" algn="r">
              <a:lnSpc>
                <a:spcPct val="170000"/>
              </a:lnSpc>
              <a:buNone/>
            </a:pPr>
            <a:r>
              <a:rPr lang="uk-UA" sz="3600" b="1" dirty="0" smtClean="0">
                <a:latin typeface="Cambria" pitchFamily="18" charset="0"/>
              </a:rPr>
              <a:t>(Г.Лессінг)</a:t>
            </a:r>
            <a:endParaRPr lang="ru-RU" sz="3600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революція гідності"/>
          <p:cNvPicPr>
            <a:picLocks noChangeAspect="1" noChangeArrowheads="1"/>
          </p:cNvPicPr>
          <p:nvPr/>
        </p:nvPicPr>
        <p:blipFill>
          <a:blip r:embed="rId2"/>
          <a:srcRect l="9879" r="5341" b="44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upload.wikimedia.org/wikipedia/commons/7/7b/%D0%A3%D0%BA%D1%80%D0%B0%D1%97%D0%BD%D1%81%D1%8C%D0%BA%D1%96_%D1%81%D1%82%D1%83%D0%B4%D0%B5%D0%BD%D1%82%D0%B8_%D0%A0%D1%8F%D1%88%D1%96%D0%B2_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93"/>
          <a:stretch>
            <a:fillRect/>
          </a:stretch>
        </p:blipFill>
        <p:spPr bwMode="auto">
          <a:xfrm>
            <a:off x="3376366" y="0"/>
            <a:ext cx="5767634" cy="4334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Картинки по запросу майдан мустафа найе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71332"/>
            <a:ext cx="5080001" cy="3386667"/>
          </a:xfrm>
          <a:prstGeom prst="rect">
            <a:avLst/>
          </a:prstGeom>
          <a:noFill/>
        </p:spPr>
      </p:pic>
      <p:pic>
        <p:nvPicPr>
          <p:cNvPr id="6" name="Picture 2" descr="http://gdb.rferl.org/ABD46CE6-7AF4-4824-984D-F6E52E838C01_mw1024_n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28" y="4284134"/>
            <a:ext cx="4292571" cy="25738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ku.img.com.ua/img/forall/ui/2105/63/1386287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32" r="14219" b="11405"/>
          <a:stretch>
            <a:fillRect/>
          </a:stretch>
        </p:blipFill>
        <p:spPr bwMode="auto">
          <a:xfrm>
            <a:off x="0" y="-1"/>
            <a:ext cx="3450566" cy="34743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74</Words>
  <Application>Microsoft Office PowerPoint</Application>
  <PresentationFormat>Экран (4:3)</PresentationFormat>
  <Paragraphs>17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Пам’ятати…         щоб жити…</vt:lpstr>
      <vt:lpstr>Слайд 2</vt:lpstr>
      <vt:lpstr>Слайд 3</vt:lpstr>
      <vt:lpstr>Слайд 4</vt:lpstr>
      <vt:lpstr>Слайд 5</vt:lpstr>
      <vt:lpstr>Пам’ятати…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Dmytro</dc:creator>
  <cp:lastModifiedBy>Ира</cp:lastModifiedBy>
  <cp:revision>43</cp:revision>
  <dcterms:created xsi:type="dcterms:W3CDTF">2015-09-16T15:46:14Z</dcterms:created>
  <dcterms:modified xsi:type="dcterms:W3CDTF">2017-02-19T12:37:23Z</dcterms:modified>
</cp:coreProperties>
</file>