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303" r:id="rId3"/>
    <p:sldId id="305" r:id="rId4"/>
    <p:sldId id="341" r:id="rId5"/>
    <p:sldId id="308" r:id="rId6"/>
    <p:sldId id="315" r:id="rId7"/>
    <p:sldId id="334" r:id="rId8"/>
    <p:sldId id="335" r:id="rId9"/>
    <p:sldId id="344" r:id="rId10"/>
    <p:sldId id="346" r:id="rId11"/>
    <p:sldId id="339" r:id="rId12"/>
    <p:sldId id="342" r:id="rId13"/>
    <p:sldId id="336" r:id="rId14"/>
    <p:sldId id="343" r:id="rId15"/>
    <p:sldId id="293" r:id="rId16"/>
    <p:sldId id="347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196B5B6-9C3C-4253-9E50-0E1534F62C0F}">
          <p14:sldIdLst>
            <p14:sldId id="274"/>
            <p14:sldId id="303"/>
            <p14:sldId id="305"/>
            <p14:sldId id="341"/>
            <p14:sldId id="308"/>
            <p14:sldId id="315"/>
            <p14:sldId id="334"/>
            <p14:sldId id="335"/>
            <p14:sldId id="344"/>
            <p14:sldId id="346"/>
            <p14:sldId id="339"/>
            <p14:sldId id="342"/>
            <p14:sldId id="336"/>
            <p14:sldId id="343"/>
            <p14:sldId id="293"/>
            <p14:sldId id="347"/>
          </p14:sldIdLst>
        </p14:section>
        <p14:section name="Раздел без заголовка" id="{194184D2-0A28-448B-AB0D-76D56238D6CC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FF0066"/>
    <a:srgbClr val="00FF00"/>
    <a:srgbClr val="FF3300"/>
    <a:srgbClr val="006600"/>
    <a:srgbClr val="FF0000"/>
    <a:srgbClr val="95E5E9"/>
    <a:srgbClr val="4ED2C2"/>
    <a:srgbClr val="CCFF3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B2FB9-EC7B-4197-9E8D-912AC6039384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2841F-1D43-4117-8144-00639562F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5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15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2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2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2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2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2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47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4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864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95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95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64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2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2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2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2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443B-5AA3-4098-ACC8-95A9A84E956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1882" TargetMode="External"/><Relationship Id="rId5" Type="http://schemas.openxmlformats.org/officeDocument/2006/relationships/hyperlink" Target="https://uk.wikipedia.org/wiki/1795" TargetMode="Externa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E5E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43396"/>
            <a:ext cx="4824536" cy="5632311"/>
          </a:xfrm>
          <a:prstGeom prst="rect">
            <a:avLst/>
          </a:prstGeom>
          <a:scene3d>
            <a:camera prst="orthographicFront"/>
            <a:lightRig rig="flat" dir="t">
              <a:rot lat="0" lon="0" rev="18900000"/>
            </a:lightRig>
          </a:scene3d>
          <a:sp3d>
            <a:bevelT prst="angle"/>
          </a:sp3d>
        </p:spPr>
        <p:txBody>
          <a:bodyPr wrap="square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/>
                <a:solidFill>
                  <a:schemeClr val="accent3"/>
                </a:solidFill>
              </a:rPr>
              <a:t> </a:t>
            </a:r>
          </a:p>
          <a:p>
            <a:r>
              <a:rPr lang="ru-RU" sz="3600" b="1" dirty="0" err="1" smtClean="0">
                <a:ln/>
                <a:solidFill>
                  <a:srgbClr val="006600"/>
                </a:solidFill>
              </a:rPr>
              <a:t>Посміхнуся</a:t>
            </a:r>
            <a:r>
              <a:rPr lang="ru-RU" sz="3600" b="1" dirty="0" smtClean="0">
                <a:ln/>
                <a:solidFill>
                  <a:srgbClr val="006600"/>
                </a:solidFill>
              </a:rPr>
              <a:t> </a:t>
            </a:r>
            <a:r>
              <a:rPr lang="ru-RU" sz="3600" b="1" dirty="0" err="1">
                <a:ln/>
                <a:solidFill>
                  <a:srgbClr val="006600"/>
                </a:solidFill>
              </a:rPr>
              <a:t>сонечку</a:t>
            </a:r>
            <a:r>
              <a:rPr lang="ru-RU" sz="3600" b="1" dirty="0">
                <a:ln/>
                <a:solidFill>
                  <a:srgbClr val="006600"/>
                </a:solidFill>
              </a:rPr>
              <a:t>, </a:t>
            </a:r>
            <a:r>
              <a:rPr lang="ru-RU" sz="3600" b="1" dirty="0" err="1" smtClean="0">
                <a:ln/>
                <a:solidFill>
                  <a:srgbClr val="006600"/>
                </a:solidFill>
              </a:rPr>
              <a:t>здрастуй</a:t>
            </a:r>
            <a:r>
              <a:rPr lang="ru-RU" sz="3600" b="1" dirty="0" err="1">
                <a:ln/>
                <a:solidFill>
                  <a:srgbClr val="006600"/>
                </a:solidFill>
              </a:rPr>
              <a:t>,</a:t>
            </a:r>
            <a:r>
              <a:rPr lang="ru-RU" sz="3600" b="1" dirty="0" err="1" smtClean="0">
                <a:ln/>
                <a:solidFill>
                  <a:srgbClr val="006600"/>
                </a:solidFill>
              </a:rPr>
              <a:t>золоте</a:t>
            </a:r>
            <a:r>
              <a:rPr lang="ru-RU" sz="3600" b="1" dirty="0">
                <a:ln/>
                <a:solidFill>
                  <a:srgbClr val="006600"/>
                </a:solidFill>
              </a:rPr>
              <a:t>.</a:t>
            </a:r>
          </a:p>
          <a:p>
            <a:r>
              <a:rPr lang="ru-RU" sz="3600" b="1" dirty="0" err="1" smtClean="0">
                <a:ln/>
                <a:solidFill>
                  <a:srgbClr val="006600"/>
                </a:solidFill>
              </a:rPr>
              <a:t>Посміхнуся</a:t>
            </a:r>
            <a:r>
              <a:rPr lang="ru-RU" sz="3600" b="1" dirty="0" smtClean="0">
                <a:ln/>
                <a:solidFill>
                  <a:srgbClr val="006600"/>
                </a:solidFill>
              </a:rPr>
              <a:t> </a:t>
            </a:r>
            <a:r>
              <a:rPr lang="ru-RU" sz="3600" b="1" dirty="0" err="1">
                <a:ln/>
                <a:solidFill>
                  <a:srgbClr val="006600"/>
                </a:solidFill>
              </a:rPr>
              <a:t>квіточці</a:t>
            </a:r>
            <a:r>
              <a:rPr lang="ru-RU" sz="3600" b="1" dirty="0">
                <a:ln/>
                <a:solidFill>
                  <a:srgbClr val="006600"/>
                </a:solidFill>
              </a:rPr>
              <a:t>, </a:t>
            </a:r>
            <a:r>
              <a:rPr lang="ru-RU" sz="3600" b="1" dirty="0" smtClean="0">
                <a:ln/>
                <a:solidFill>
                  <a:srgbClr val="006600"/>
                </a:solidFill>
              </a:rPr>
              <a:t>хай </a:t>
            </a:r>
            <a:r>
              <a:rPr lang="ru-RU" sz="3600" b="1" dirty="0" err="1">
                <a:ln/>
                <a:solidFill>
                  <a:srgbClr val="006600"/>
                </a:solidFill>
              </a:rPr>
              <a:t>собі</a:t>
            </a:r>
            <a:r>
              <a:rPr lang="ru-RU" sz="3600" b="1" dirty="0">
                <a:ln/>
                <a:solidFill>
                  <a:srgbClr val="006600"/>
                </a:solidFill>
              </a:rPr>
              <a:t> </a:t>
            </a:r>
            <a:r>
              <a:rPr lang="ru-RU" sz="3600" b="1" dirty="0" err="1">
                <a:ln/>
                <a:solidFill>
                  <a:srgbClr val="006600"/>
                </a:solidFill>
              </a:rPr>
              <a:t>цвіте</a:t>
            </a:r>
            <a:r>
              <a:rPr lang="ru-RU" sz="3600" b="1" dirty="0">
                <a:ln/>
                <a:solidFill>
                  <a:srgbClr val="006600"/>
                </a:solidFill>
              </a:rPr>
              <a:t>.</a:t>
            </a:r>
          </a:p>
          <a:p>
            <a:r>
              <a:rPr lang="ru-RU" sz="3600" b="1" dirty="0" err="1" smtClean="0">
                <a:ln/>
                <a:solidFill>
                  <a:srgbClr val="006600"/>
                </a:solidFill>
              </a:rPr>
              <a:t>Посміхнуся</a:t>
            </a:r>
            <a:r>
              <a:rPr lang="ru-RU" sz="3600" b="1" dirty="0" smtClean="0">
                <a:ln/>
                <a:solidFill>
                  <a:srgbClr val="006600"/>
                </a:solidFill>
              </a:rPr>
              <a:t> </a:t>
            </a:r>
            <a:r>
              <a:rPr lang="ru-RU" sz="3600" b="1" dirty="0" err="1">
                <a:ln/>
                <a:solidFill>
                  <a:srgbClr val="006600"/>
                </a:solidFill>
              </a:rPr>
              <a:t>дощику</a:t>
            </a:r>
            <a:r>
              <a:rPr lang="ru-RU" sz="3600" b="1" dirty="0">
                <a:ln/>
                <a:solidFill>
                  <a:srgbClr val="006600"/>
                </a:solidFill>
              </a:rPr>
              <a:t>, </a:t>
            </a:r>
            <a:r>
              <a:rPr lang="ru-RU" sz="3600" b="1" dirty="0" err="1">
                <a:ln/>
                <a:solidFill>
                  <a:srgbClr val="006600"/>
                </a:solidFill>
              </a:rPr>
              <a:t>лий</a:t>
            </a:r>
            <a:r>
              <a:rPr lang="ru-RU" sz="3600" b="1" dirty="0">
                <a:ln/>
                <a:solidFill>
                  <a:srgbClr val="006600"/>
                </a:solidFill>
              </a:rPr>
              <a:t> , </a:t>
            </a:r>
            <a:r>
              <a:rPr lang="ru-RU" sz="3600" b="1" dirty="0" err="1">
                <a:ln/>
                <a:solidFill>
                  <a:srgbClr val="006600"/>
                </a:solidFill>
              </a:rPr>
              <a:t>мов</a:t>
            </a:r>
            <a:r>
              <a:rPr lang="ru-RU" sz="3600" b="1" dirty="0">
                <a:ln/>
                <a:solidFill>
                  <a:srgbClr val="006600"/>
                </a:solidFill>
              </a:rPr>
              <a:t> </a:t>
            </a:r>
            <a:r>
              <a:rPr lang="ru-RU" sz="3600" b="1" dirty="0" err="1">
                <a:ln/>
                <a:solidFill>
                  <a:srgbClr val="006600"/>
                </a:solidFill>
              </a:rPr>
              <a:t>із</a:t>
            </a:r>
            <a:r>
              <a:rPr lang="ru-RU" sz="3600" b="1" dirty="0">
                <a:ln/>
                <a:solidFill>
                  <a:srgbClr val="006600"/>
                </a:solidFill>
              </a:rPr>
              <a:t> </a:t>
            </a:r>
            <a:r>
              <a:rPr lang="ru-RU" sz="3600" b="1" dirty="0" err="1">
                <a:ln/>
                <a:solidFill>
                  <a:srgbClr val="006600"/>
                </a:solidFill>
              </a:rPr>
              <a:t>відра</a:t>
            </a:r>
            <a:r>
              <a:rPr lang="ru-RU" sz="3600" b="1" dirty="0">
                <a:ln/>
                <a:solidFill>
                  <a:srgbClr val="006600"/>
                </a:solidFill>
              </a:rPr>
              <a:t>.</a:t>
            </a:r>
          </a:p>
          <a:p>
            <a:r>
              <a:rPr lang="ru-RU" sz="3600" b="1" dirty="0" err="1">
                <a:ln/>
                <a:solidFill>
                  <a:srgbClr val="006600"/>
                </a:solidFill>
              </a:rPr>
              <a:t>Друзям</a:t>
            </a:r>
            <a:r>
              <a:rPr lang="ru-RU" sz="3600" b="1" dirty="0">
                <a:ln/>
                <a:solidFill>
                  <a:srgbClr val="006600"/>
                </a:solidFill>
              </a:rPr>
              <a:t> </a:t>
            </a:r>
            <a:r>
              <a:rPr lang="ru-RU" sz="3600" b="1" dirty="0" err="1" smtClean="0">
                <a:ln/>
                <a:solidFill>
                  <a:srgbClr val="006600"/>
                </a:solidFill>
              </a:rPr>
              <a:t>усміхнуся</a:t>
            </a:r>
            <a:r>
              <a:rPr lang="ru-RU" sz="3600" b="1" dirty="0" smtClean="0">
                <a:ln/>
                <a:solidFill>
                  <a:srgbClr val="006600"/>
                </a:solidFill>
              </a:rPr>
              <a:t>- </a:t>
            </a:r>
            <a:r>
              <a:rPr lang="ru-RU" sz="3600" b="1" dirty="0" err="1" smtClean="0">
                <a:ln/>
                <a:solidFill>
                  <a:srgbClr val="006600"/>
                </a:solidFill>
              </a:rPr>
              <a:t>зичу</a:t>
            </a:r>
            <a:r>
              <a:rPr lang="ru-RU" sz="3600" b="1" dirty="0" smtClean="0">
                <a:ln/>
                <a:solidFill>
                  <a:srgbClr val="006600"/>
                </a:solidFill>
              </a:rPr>
              <a:t> вам добра</a:t>
            </a:r>
            <a:r>
              <a:rPr lang="ru-RU" sz="3600" b="1" dirty="0">
                <a:ln/>
                <a:solidFill>
                  <a:srgbClr val="006600"/>
                </a:solidFill>
              </a:rPr>
              <a:t>.</a:t>
            </a:r>
          </a:p>
          <a:p>
            <a:r>
              <a:rPr lang="ru-RU" sz="3600" b="1" dirty="0">
                <a:ln/>
                <a:solidFill>
                  <a:srgbClr val="006600"/>
                </a:solidFill>
              </a:rPr>
              <a:t> 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626" y="-123336"/>
            <a:ext cx="5056446" cy="5208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49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319">
        <p14:prism/>
      </p:transition>
    </mc:Choice>
    <mc:Fallback xmlns="">
      <p:transition spd="slow" advTm="73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E5E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8858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312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8640960" cy="29238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3600" b="1" i="1" dirty="0">
                <a:ln/>
                <a:solidFill>
                  <a:srgbClr val="00602B"/>
                </a:solidFill>
              </a:rPr>
              <a:t>Самостійна робота </a:t>
            </a:r>
            <a:endParaRPr lang="ru-RU" sz="3600" b="1" dirty="0">
              <a:ln/>
              <a:solidFill>
                <a:srgbClr val="00602B"/>
              </a:solidFill>
            </a:endParaRPr>
          </a:p>
          <a:p>
            <a:pPr algn="ctr"/>
            <a:r>
              <a:rPr lang="uk-UA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</a:t>
            </a:r>
          </a:p>
          <a:p>
            <a:r>
              <a:rPr lang="uk-UA" b="1" i="1" dirty="0" smtClean="0">
                <a:ln/>
                <a:solidFill>
                  <a:schemeClr val="accent3"/>
                </a:solidFill>
              </a:rPr>
              <a:t> </a:t>
            </a:r>
            <a:r>
              <a:rPr lang="uk-UA" sz="4000" b="1" i="1" dirty="0">
                <a:ln/>
                <a:solidFill>
                  <a:srgbClr val="00602B"/>
                </a:solidFill>
              </a:rPr>
              <a:t>У сім ящиків розклали порівну 42 кг сиру</a:t>
            </a:r>
            <a:r>
              <a:rPr lang="uk-UA" sz="4000" b="1" i="1" dirty="0" smtClean="0">
                <a:ln/>
                <a:solidFill>
                  <a:srgbClr val="00602B"/>
                </a:solidFill>
              </a:rPr>
              <a:t>. Скільки </a:t>
            </a:r>
            <a:r>
              <a:rPr lang="uk-UA" sz="4000" b="1" i="1" dirty="0">
                <a:ln/>
                <a:solidFill>
                  <a:srgbClr val="00602B"/>
                </a:solidFill>
              </a:rPr>
              <a:t>потрібно таких ящиків, щоб розкласти 18 кг </a:t>
            </a:r>
            <a:r>
              <a:rPr lang="uk-UA" sz="4000" b="1" i="1" dirty="0" smtClean="0">
                <a:ln/>
                <a:solidFill>
                  <a:srgbClr val="00602B"/>
                </a:solidFill>
              </a:rPr>
              <a:t>сиру?</a:t>
            </a:r>
            <a:endParaRPr lang="ru-RU" sz="4000" b="1" dirty="0">
              <a:ln/>
              <a:solidFill>
                <a:srgbClr val="00602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5" y="222371"/>
            <a:ext cx="8642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300" dirty="0" err="1" smtClean="0">
                <a:ln w="1143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Марківський</a:t>
            </a:r>
            <a:r>
              <a:rPr lang="ru-RU" sz="3600" b="1" spc="300" dirty="0" smtClean="0">
                <a:ln w="1143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район</a:t>
            </a:r>
            <a:endParaRPr lang="ru-RU" sz="3600" b="1" spc="300" dirty="0">
              <a:ln w="1143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6" name="Picture 6" descr="Картинки по запросу марківський си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9103">
            <a:off x="3521850" y="4407810"/>
            <a:ext cx="5005714" cy="179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29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E5E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57329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300" dirty="0" err="1" smtClean="0">
                <a:ln w="1143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Новопсковський</a:t>
            </a:r>
            <a:r>
              <a:rPr lang="ru-RU" sz="3600" b="1" spc="300" dirty="0" smtClean="0">
                <a:ln w="1143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район</a:t>
            </a:r>
            <a:endParaRPr lang="ru-RU" sz="3600" b="1" spc="300" dirty="0">
              <a:ln w="1143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8858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312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7935" y="896670"/>
            <a:ext cx="517619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dirty="0" err="1" smtClean="0">
                <a:ln/>
                <a:solidFill>
                  <a:srgbClr val="006600"/>
                </a:solidFill>
              </a:rPr>
              <a:t>Фізкультхвилинка</a:t>
            </a:r>
            <a:endParaRPr lang="ru-RU" sz="2800" b="1" dirty="0">
              <a:ln/>
              <a:solidFill>
                <a:srgbClr val="006600"/>
              </a:solidFill>
            </a:endParaRPr>
          </a:p>
        </p:txBody>
      </p:sp>
      <p:pic>
        <p:nvPicPr>
          <p:cNvPr id="7170" name="Picture 2" descr="C:\Documents and Settings\Admin\Рабочий стол\урок  математики\новопсковський рн\Coat_of_Arms_of_Novopskovskiy_Raion_in_Luhansk_Obla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903660"/>
            <a:ext cx="2093291" cy="209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ый треугольник 3"/>
          <p:cNvSpPr/>
          <p:nvPr/>
        </p:nvSpPr>
        <p:spPr>
          <a:xfrm>
            <a:off x="683568" y="1700808"/>
            <a:ext cx="1800200" cy="1656184"/>
          </a:xfrm>
          <a:prstGeom prst="rtTriangle">
            <a:avLst/>
          </a:prstGeom>
          <a:solidFill>
            <a:srgbClr val="FF33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82534" y="3644713"/>
            <a:ext cx="1940024" cy="129120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136032" y="2240868"/>
            <a:ext cx="2084040" cy="12601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3568" y="5229200"/>
            <a:ext cx="1008112" cy="9361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670035" y="3933056"/>
            <a:ext cx="135633" cy="22322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499992" y="5229200"/>
            <a:ext cx="1440160" cy="10081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940152" y="6237312"/>
            <a:ext cx="187220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71800" y="3356992"/>
            <a:ext cx="0" cy="12912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771800" y="4608490"/>
            <a:ext cx="136815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E5E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57329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300" dirty="0" err="1" smtClean="0">
                <a:ln w="1143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Кремінський</a:t>
            </a:r>
            <a:r>
              <a:rPr lang="ru-RU" sz="3600" b="1" spc="300" dirty="0" smtClean="0">
                <a:ln w="1143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район</a:t>
            </a:r>
            <a:endParaRPr lang="ru-RU" sz="3600" b="1" spc="300" dirty="0">
              <a:ln w="1143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8858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312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8" name="Picture 2" descr="Coat of Arms of Kreminskiy Raion in Luhansk Obla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55" y="772095"/>
            <a:ext cx="24384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47935" y="896670"/>
            <a:ext cx="517619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/>
                <a:solidFill>
                  <a:srgbClr val="006600"/>
                </a:solidFill>
              </a:rPr>
              <a:t>Гра «Спостережливе око»</a:t>
            </a:r>
            <a:endParaRPr lang="ru-RU" sz="2800" b="1" dirty="0">
              <a:ln/>
              <a:solidFill>
                <a:srgbClr val="006600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19411790">
            <a:off x="588924" y="2599310"/>
            <a:ext cx="2701500" cy="2025310"/>
          </a:xfrm>
          <a:prstGeom prst="rt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ый треугольник 24"/>
          <p:cNvSpPr/>
          <p:nvPr/>
        </p:nvSpPr>
        <p:spPr>
          <a:xfrm rot="19411790">
            <a:off x="3947089" y="2599310"/>
            <a:ext cx="2701500" cy="2025310"/>
          </a:xfrm>
          <a:prstGeom prst="rt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2" idx="5"/>
            <a:endCxn id="12" idx="1"/>
          </p:cNvCxnSpPr>
          <p:nvPr/>
        </p:nvCxnSpPr>
        <p:spPr>
          <a:xfrm flipH="1">
            <a:off x="853446" y="3611965"/>
            <a:ext cx="1086228" cy="802891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2" idx="5"/>
          </p:cNvCxnSpPr>
          <p:nvPr/>
        </p:nvCxnSpPr>
        <p:spPr>
          <a:xfrm>
            <a:off x="1939674" y="3611965"/>
            <a:ext cx="688110" cy="802891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5" idx="5"/>
            <a:endCxn id="25" idx="1"/>
          </p:cNvCxnSpPr>
          <p:nvPr/>
        </p:nvCxnSpPr>
        <p:spPr>
          <a:xfrm flipH="1">
            <a:off x="4211611" y="3611965"/>
            <a:ext cx="1086228" cy="802891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5" idx="5"/>
            <a:endCxn id="25" idx="3"/>
          </p:cNvCxnSpPr>
          <p:nvPr/>
        </p:nvCxnSpPr>
        <p:spPr>
          <a:xfrm>
            <a:off x="5297839" y="3611965"/>
            <a:ext cx="601926" cy="814343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723649" y="3001629"/>
            <a:ext cx="4320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</a:t>
            </a:r>
            <a:endParaRPr lang="ru-RU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8750" y="3118034"/>
            <a:ext cx="4320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endParaRPr lang="ru-RU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99765" y="4582869"/>
            <a:ext cx="4320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endParaRPr lang="ru-RU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72000" y="5229200"/>
            <a:ext cx="4320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endParaRPr lang="ru-RU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79562" y="4325034"/>
            <a:ext cx="4320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endParaRPr lang="ru-RU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11804" y="2947268"/>
            <a:ext cx="4320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endParaRPr lang="ru-RU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83768" y="4422936"/>
            <a:ext cx="4320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endParaRPr lang="ru-RU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66774" y="5177126"/>
            <a:ext cx="4320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ru-RU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11786" y="4325034"/>
            <a:ext cx="4320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endParaRPr lang="ru-RU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04049" y="2965634"/>
            <a:ext cx="4320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</a:t>
            </a:r>
            <a:endParaRPr lang="ru-RU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985994" y="3238782"/>
            <a:ext cx="4320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endParaRPr lang="ru-RU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E5E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5" y="222371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300" dirty="0" err="1" smtClean="0">
                <a:ln w="1143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Старобільський</a:t>
            </a:r>
            <a:r>
              <a:rPr lang="ru-RU" sz="3600" b="1" spc="300" dirty="0" smtClean="0">
                <a:ln w="1143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район</a:t>
            </a:r>
            <a:endParaRPr lang="ru-RU" sz="3600" b="1" spc="300" dirty="0">
              <a:ln w="1143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8858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312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4" name="Picture 2" descr="Coat of Arms of Starobilskiy Raion in Luhansk Obl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376706"/>
            <a:ext cx="1755497" cy="226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1-tub-ua.yandex.net/i?id=3e53759a887be6970993b1c71d01783f&amp;n=33&amp;h=215&amp;w=2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0242"/>
            <a:ext cx="3059257" cy="2291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g1.globalinfo.ua/im/2014/06/02/mhfBQ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93" y="3092021"/>
            <a:ext cx="5171975" cy="3450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photo.qip.ru/photo/olga-alenushka/96656660/xlarge/12857935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4" b="18408"/>
          <a:stretch/>
        </p:blipFill>
        <p:spPr bwMode="auto">
          <a:xfrm>
            <a:off x="160650" y="3254141"/>
            <a:ext cx="3184149" cy="3574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491880" y="1268760"/>
            <a:ext cx="324036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/>
                <a:solidFill>
                  <a:srgbClr val="006600"/>
                </a:solidFill>
              </a:rPr>
              <a:t> Рівняння</a:t>
            </a:r>
            <a:endParaRPr lang="ru-RU" sz="4800" b="1" dirty="0">
              <a:ln/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E5E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5" y="222371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300" dirty="0" err="1" smtClean="0">
                <a:ln w="1143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Міловський</a:t>
            </a:r>
            <a:r>
              <a:rPr lang="ru-RU" sz="3600" b="1" spc="300" dirty="0" smtClean="0">
                <a:ln w="1143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район</a:t>
            </a:r>
            <a:endParaRPr lang="ru-RU" sz="3600" b="1" spc="300" dirty="0">
              <a:ln w="1143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8858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312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8" name="Picture 8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52" y="893551"/>
            <a:ext cx="3884400" cy="460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5" y="1243286"/>
            <a:ext cx="5340751" cy="40020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5245381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Заповідник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14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E5E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ирода.jpg"/>
          <p:cNvPicPr>
            <a:picLocks noChangeAspect="1"/>
          </p:cNvPicPr>
          <p:nvPr/>
        </p:nvPicPr>
        <p:blipFill>
          <a:blip r:embed="rId3" cstate="screen"/>
          <a:srcRect l="84650" r="1578"/>
          <a:stretch>
            <a:fillRect/>
          </a:stretch>
        </p:blipFill>
        <p:spPr>
          <a:xfrm>
            <a:off x="0" y="0"/>
            <a:ext cx="1259632" cy="6859719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5" y="222371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300" dirty="0" err="1" smtClean="0">
                <a:ln w="1143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Біловодський</a:t>
            </a:r>
            <a:r>
              <a:rPr lang="ru-RU" sz="3600" b="1" spc="300" dirty="0" smtClean="0">
                <a:ln w="1143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район</a:t>
            </a:r>
            <a:endParaRPr lang="ru-RU" sz="3600" b="1" spc="300" dirty="0">
              <a:ln w="1143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266" name="Picture 2" descr="http://static.panoramio.com/photos/original/400221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26" y="976051"/>
            <a:ext cx="4197152" cy="31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marmota.ru/e107_images/newspost_images/bilovodskiy_rayon_ger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246" y="868702"/>
            <a:ext cx="3328977" cy="35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53526" y="5062245"/>
            <a:ext cx="739260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uk-UA" sz="4800" b="1" dirty="0" smtClean="0">
                <a:ln/>
                <a:solidFill>
                  <a:srgbClr val="00602B"/>
                </a:solidFill>
              </a:rPr>
              <a:t>18</a:t>
            </a:r>
            <a:r>
              <a:rPr lang="ru-RU" sz="4800" b="1" dirty="0" smtClean="0">
                <a:ln/>
                <a:solidFill>
                  <a:srgbClr val="00602B"/>
                </a:solidFill>
              </a:rPr>
              <a:t>, </a:t>
            </a:r>
            <a:r>
              <a:rPr lang="ru-RU" sz="4800" b="1" dirty="0">
                <a:ln/>
                <a:solidFill>
                  <a:srgbClr val="00602B"/>
                </a:solidFill>
              </a:rPr>
              <a:t>14, 21, </a:t>
            </a:r>
            <a:r>
              <a:rPr lang="ru-RU" sz="4800" b="1" dirty="0" smtClean="0">
                <a:ln/>
                <a:solidFill>
                  <a:srgbClr val="00602B"/>
                </a:solidFill>
              </a:rPr>
              <a:t>12, </a:t>
            </a:r>
            <a:r>
              <a:rPr lang="ru-RU" sz="4800" b="1" dirty="0">
                <a:ln/>
                <a:solidFill>
                  <a:srgbClr val="00602B"/>
                </a:solidFill>
              </a:rPr>
              <a:t>8, </a:t>
            </a:r>
            <a:r>
              <a:rPr lang="ru-RU" sz="4800" b="1" dirty="0" smtClean="0">
                <a:ln/>
                <a:solidFill>
                  <a:srgbClr val="00602B"/>
                </a:solidFill>
              </a:rPr>
              <a:t>6,</a:t>
            </a:r>
            <a:r>
              <a:rPr lang="ru-RU" sz="4800" b="1" dirty="0">
                <a:ln/>
                <a:solidFill>
                  <a:srgbClr val="00602B"/>
                </a:solidFill>
              </a:rPr>
              <a:t> 9, </a:t>
            </a:r>
            <a:r>
              <a:rPr lang="ru-RU" sz="4800" b="1" dirty="0" smtClean="0">
                <a:ln/>
                <a:solidFill>
                  <a:srgbClr val="00602B"/>
                </a:solidFill>
              </a:rPr>
              <a:t>15, 3</a:t>
            </a:r>
            <a:endParaRPr lang="ru-RU" sz="4800" b="1" dirty="0">
              <a:ln/>
              <a:solidFill>
                <a:srgbClr val="006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E5E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ирода.jpg"/>
          <p:cNvPicPr>
            <a:picLocks noChangeAspect="1"/>
          </p:cNvPicPr>
          <p:nvPr/>
        </p:nvPicPr>
        <p:blipFill>
          <a:blip r:embed="rId3" cstate="screen"/>
          <a:srcRect l="84650" r="1578"/>
          <a:stretch>
            <a:fillRect/>
          </a:stretch>
        </p:blipFill>
        <p:spPr>
          <a:xfrm>
            <a:off x="0" y="0"/>
            <a:ext cx="1259632" cy="6859719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0631"/>
            <a:ext cx="4621041" cy="64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Разноцветные смайлики смайлик картинка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4951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Разноцветные смайлики смайлик картинка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0631"/>
            <a:ext cx="1280192" cy="17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82" y="4725144"/>
            <a:ext cx="2533731" cy="18242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7664" y="1283605"/>
            <a:ext cx="1152128" cy="345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/>
              <a:t>С</a:t>
            </a:r>
            <a:r>
              <a:rPr lang="uk-UA" dirty="0" err="1" smtClean="0"/>
              <a:t>умуйко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36296" y="1727535"/>
            <a:ext cx="1280192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Добрячок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9732" y="6285484"/>
            <a:ext cx="2196244" cy="2639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Посміхайко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85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урок  математики\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988" y="2836563"/>
            <a:ext cx="967160" cy="155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Рабочий стол\урок  математики\tele01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3" y="5638490"/>
            <a:ext cx="1200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Рабочий стол\урок  математики\661405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90" y="5627110"/>
            <a:ext cx="14287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\Рабочий стол\урок  математики\1-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53" y="3130881"/>
            <a:ext cx="6667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Admin\Рабочий стол\урок  математики\11R6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988" y="1315945"/>
            <a:ext cx="783987" cy="121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Admin\Рабочий стол\урок  математики\BALL4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179" y="5660318"/>
            <a:ext cx="1170991" cy="193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Admin\Рабочий стол\урок  математики\edaa-112 (1)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15" y="4550156"/>
            <a:ext cx="1163518" cy="21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1475656" y="934890"/>
            <a:ext cx="1656183" cy="936104"/>
          </a:xfrm>
          <a:prstGeom prst="wedgeEllipseCallout">
            <a:avLst>
              <a:gd name="adj1" fmla="val -61269"/>
              <a:gd name="adj2" fmla="val 92767"/>
            </a:avLst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48</a:t>
            </a:r>
            <a:endParaRPr lang="ru-RU" dirty="0"/>
          </a:p>
        </p:txBody>
      </p:sp>
      <p:sp>
        <p:nvSpPr>
          <p:cNvPr id="16" name="Овальная выноска 15"/>
          <p:cNvSpPr/>
          <p:nvPr/>
        </p:nvSpPr>
        <p:spPr>
          <a:xfrm>
            <a:off x="5135603" y="2595186"/>
            <a:ext cx="1656183" cy="936104"/>
          </a:xfrm>
          <a:prstGeom prst="wedgeEllipseCallout">
            <a:avLst>
              <a:gd name="adj1" fmla="val -61269"/>
              <a:gd name="adj2" fmla="val 92767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48</a:t>
            </a:r>
            <a:endParaRPr lang="ru-RU" dirty="0"/>
          </a:p>
        </p:txBody>
      </p:sp>
      <p:sp>
        <p:nvSpPr>
          <p:cNvPr id="17" name="Овальная выноска 16"/>
          <p:cNvSpPr/>
          <p:nvPr/>
        </p:nvSpPr>
        <p:spPr>
          <a:xfrm>
            <a:off x="5135602" y="1050398"/>
            <a:ext cx="1656183" cy="936104"/>
          </a:xfrm>
          <a:prstGeom prst="wedgeEllipseCallout">
            <a:avLst>
              <a:gd name="adj1" fmla="val -61269"/>
              <a:gd name="adj2" fmla="val 92767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18" name="Овальная выноска 17"/>
          <p:cNvSpPr/>
          <p:nvPr/>
        </p:nvSpPr>
        <p:spPr>
          <a:xfrm>
            <a:off x="1406302" y="2836563"/>
            <a:ext cx="1656183" cy="936104"/>
          </a:xfrm>
          <a:prstGeom prst="wedgeEllipseCallout">
            <a:avLst>
              <a:gd name="adj1" fmla="val -61269"/>
              <a:gd name="adj2" fmla="val 92767"/>
            </a:avLst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46</a:t>
            </a:r>
            <a:endParaRPr lang="ru-RU" dirty="0"/>
          </a:p>
        </p:txBody>
      </p:sp>
      <p:sp>
        <p:nvSpPr>
          <p:cNvPr id="19" name="Овальная выноска 18"/>
          <p:cNvSpPr/>
          <p:nvPr/>
        </p:nvSpPr>
        <p:spPr>
          <a:xfrm>
            <a:off x="7404325" y="2595186"/>
            <a:ext cx="1656183" cy="936104"/>
          </a:xfrm>
          <a:prstGeom prst="wedgeEllipseCallout">
            <a:avLst>
              <a:gd name="adj1" fmla="val -61269"/>
              <a:gd name="adj2" fmla="val 92767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7</a:t>
            </a:r>
            <a:endParaRPr lang="ru-RU" dirty="0"/>
          </a:p>
        </p:txBody>
      </p:sp>
      <p:sp>
        <p:nvSpPr>
          <p:cNvPr id="20" name="Овальная выноска 19"/>
          <p:cNvSpPr/>
          <p:nvPr/>
        </p:nvSpPr>
        <p:spPr>
          <a:xfrm>
            <a:off x="1177443" y="4545650"/>
            <a:ext cx="1656183" cy="936104"/>
          </a:xfrm>
          <a:prstGeom prst="wedgeEllipseCallout">
            <a:avLst>
              <a:gd name="adj1" fmla="val -61269"/>
              <a:gd name="adj2" fmla="val 92767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</a:t>
            </a:r>
            <a:endParaRPr lang="ru-RU" dirty="0"/>
          </a:p>
        </p:txBody>
      </p:sp>
      <p:sp>
        <p:nvSpPr>
          <p:cNvPr id="21" name="Овальная выноска 20"/>
          <p:cNvSpPr/>
          <p:nvPr/>
        </p:nvSpPr>
        <p:spPr>
          <a:xfrm>
            <a:off x="3430801" y="4879454"/>
            <a:ext cx="1213842" cy="780864"/>
          </a:xfrm>
          <a:prstGeom prst="wedgeEllipseCallout">
            <a:avLst>
              <a:gd name="adj1" fmla="val -61269"/>
              <a:gd name="adj2" fmla="val 92767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14</a:t>
            </a:r>
            <a:endParaRPr lang="ru-RU" dirty="0"/>
          </a:p>
        </p:txBody>
      </p:sp>
      <p:sp>
        <p:nvSpPr>
          <p:cNvPr id="22" name="Овальная выноска 21"/>
          <p:cNvSpPr/>
          <p:nvPr/>
        </p:nvSpPr>
        <p:spPr>
          <a:xfrm>
            <a:off x="5436097" y="4521531"/>
            <a:ext cx="1656183" cy="936104"/>
          </a:xfrm>
          <a:prstGeom prst="wedgeEllipseCallout">
            <a:avLst>
              <a:gd name="adj1" fmla="val -61269"/>
              <a:gd name="adj2" fmla="val 92767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16</a:t>
            </a:r>
            <a:endParaRPr lang="ru-RU" dirty="0"/>
          </a:p>
        </p:txBody>
      </p:sp>
      <p:sp>
        <p:nvSpPr>
          <p:cNvPr id="23" name="Овальная выноска 22"/>
          <p:cNvSpPr/>
          <p:nvPr/>
        </p:nvSpPr>
        <p:spPr>
          <a:xfrm>
            <a:off x="7751674" y="4765908"/>
            <a:ext cx="1188231" cy="715846"/>
          </a:xfrm>
          <a:prstGeom prst="wedgeEllipseCallout">
            <a:avLst>
              <a:gd name="adj1" fmla="val -61269"/>
              <a:gd name="adj2" fmla="val 92767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15</a:t>
            </a:r>
            <a:endParaRPr lang="ru-RU" dirty="0"/>
          </a:p>
        </p:txBody>
      </p:sp>
      <p:pic>
        <p:nvPicPr>
          <p:cNvPr id="1035" name="Picture 11" descr="C:\Documents and Settings\Admin\Рабочий стол\урок  математики\animashki-napitki-284 (1)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80" y="3554983"/>
            <a:ext cx="1210925" cy="121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Admin\Рабочий стол\урок  математики\predmeti_034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1" y="552482"/>
            <a:ext cx="1881274" cy="24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005535" y="124390"/>
            <a:ext cx="6100370" cy="810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/>
                <a:solidFill>
                  <a:schemeClr val="tx1"/>
                </a:solidFill>
              </a:rPr>
              <a:t>Перевірка домашнього завдання</a:t>
            </a:r>
            <a:endParaRPr lang="ru-RU" sz="2800" b="1" dirty="0">
              <a:ln/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40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272">
        <p14:prism/>
      </p:transition>
    </mc:Choice>
    <mc:Fallback xmlns="">
      <p:transition spd="slow" advTm="302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E5E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515" y="243396"/>
            <a:ext cx="5572681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6000" b="1" dirty="0" smtClean="0">
                <a:ln/>
                <a:solidFill>
                  <a:srgbClr val="006600"/>
                </a:solidFill>
              </a:rPr>
              <a:t>Усний рахунок</a:t>
            </a:r>
            <a:endParaRPr lang="ru-RU" sz="6000" b="1" dirty="0">
              <a:ln/>
              <a:solidFill>
                <a:srgbClr val="0066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674" y="2685529"/>
            <a:ext cx="1252257" cy="41741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8350" y="1365292"/>
            <a:ext cx="557268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/>
                <a:solidFill>
                  <a:srgbClr val="FF0000"/>
                </a:solidFill>
              </a:rPr>
              <a:t>Розшифруй слово</a:t>
            </a:r>
            <a:endParaRPr lang="ru-RU" sz="3600" b="1" dirty="0">
              <a:ln/>
              <a:solidFill>
                <a:srgbClr val="FF0000"/>
              </a:solidFill>
            </a:endParaRPr>
          </a:p>
        </p:txBody>
      </p:sp>
      <p:pic>
        <p:nvPicPr>
          <p:cNvPr id="8" name="Рисунок 7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96" y="0"/>
            <a:ext cx="2786050" cy="310265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922845"/>
              </p:ext>
            </p:extLst>
          </p:nvPr>
        </p:nvGraphicFramePr>
        <p:xfrm>
          <a:off x="539552" y="3501008"/>
          <a:ext cx="7056785" cy="223224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018854"/>
                <a:gridCol w="1018854"/>
                <a:gridCol w="992377"/>
                <a:gridCol w="992377"/>
                <a:gridCol w="1162114"/>
                <a:gridCol w="936104"/>
                <a:gridCol w="936105"/>
              </a:tblGrid>
              <a:tr h="150332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2060"/>
                          </a:solidFill>
                          <a:effectLst/>
                        </a:rPr>
                        <a:t>45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2060"/>
                          </a:solidFill>
                          <a:effectLst/>
                        </a:rPr>
                        <a:t>40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2060"/>
                          </a:solidFill>
                          <a:effectLst/>
                        </a:rPr>
                        <a:t>49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891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solidFill>
                            <a:srgbClr val="C00000"/>
                          </a:solidFill>
                          <a:effectLst/>
                        </a:rPr>
                        <a:t>и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solidFill>
                            <a:srgbClr val="C00000"/>
                          </a:solidFill>
                          <a:effectLst/>
                        </a:rPr>
                        <a:t>г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solidFill>
                            <a:srgbClr val="C00000"/>
                          </a:solidFill>
                          <a:effectLst/>
                        </a:rPr>
                        <a:t>а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solidFill>
                            <a:srgbClr val="C00000"/>
                          </a:solidFill>
                          <a:effectLst/>
                        </a:rPr>
                        <a:t>у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solidFill>
                            <a:srgbClr val="C00000"/>
                          </a:solidFill>
                          <a:effectLst/>
                        </a:rPr>
                        <a:t>н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solidFill>
                            <a:srgbClr val="C00000"/>
                          </a:solidFill>
                          <a:effectLst/>
                        </a:rPr>
                        <a:t>Л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solidFill>
                            <a:srgbClr val="C00000"/>
                          </a:solidFill>
                          <a:effectLst/>
                        </a:rPr>
                        <a:t>щ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37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10">
        <p14:prism/>
      </p:transition>
    </mc:Choice>
    <mc:Fallback xmlns="">
      <p:transition spd="slow" advTm="70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E5E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xn--e1aaudfbke0dzc.net/images/thumb/8/8d/%D0%93%D0%B5%D1%80%D0%B1_%D0%9B%D1%83%D0%B3%D0%B0%D0%BD%D1%81%D0%BA%D0%BE%D0%B9_%D0%BE%D0%B1%D0%BB%D0%B0%D1%81%D1%82%D0%B8.png/220px-%D0%93%D0%B5%D1%80%D0%B1_%D0%9B%D1%83%D0%B3%D0%B0%D0%BD%D1%81%D0%BA%D0%BE%D0%B9_%D0%BE%D0%B1%D0%BB%D0%B0%D1%81%D1%82%D0%B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8673"/>
            <a:ext cx="3103612" cy="308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396552" y="-75069"/>
            <a:ext cx="6596840" cy="2144554"/>
          </a:xfrm>
          <a:prstGeom prst="snip2DiagRect">
            <a:avLst>
              <a:gd name="adj1" fmla="val 18824"/>
              <a:gd name="adj2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5400" b="1" i="1" dirty="0" smtClean="0">
                <a:solidFill>
                  <a:srgbClr val="974807"/>
                </a:solidFill>
                <a:latin typeface="Times New Roman" pitchFamily="18" charset="0"/>
                <a:cs typeface="Arial" pitchFamily="34" charset="0"/>
              </a:rPr>
              <a:t>Вас </a:t>
            </a:r>
            <a:r>
              <a:rPr lang="uk-UA" sz="5400" b="1" i="1" dirty="0" smtClean="0">
                <a:solidFill>
                  <a:srgbClr val="974807"/>
                </a:solidFill>
                <a:latin typeface="Times New Roman" pitchFamily="18" charset="0"/>
                <a:cs typeface="Arial" pitchFamily="34" charset="0"/>
              </a:rPr>
              <a:t>вітає ЛУГАНЩИНА</a:t>
            </a:r>
            <a:endParaRPr lang="ru-RU" sz="5400" b="1" i="1" dirty="0" smtClean="0">
              <a:solidFill>
                <a:srgbClr val="974807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3426"/>
            <a:ext cx="3600400" cy="50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1151620" y="4653136"/>
            <a:ext cx="2232248" cy="504056"/>
          </a:xfrm>
          <a:custGeom>
            <a:avLst/>
            <a:gdLst>
              <a:gd name="connsiteX0" fmla="*/ 0 w 2414962"/>
              <a:gd name="connsiteY0" fmla="*/ 1194203 h 1194203"/>
              <a:gd name="connsiteX1" fmla="*/ 990600 w 2414962"/>
              <a:gd name="connsiteY1" fmla="*/ 403 h 1194203"/>
              <a:gd name="connsiteX2" fmla="*/ 1879600 w 2414962"/>
              <a:gd name="connsiteY2" fmla="*/ 1054503 h 1194203"/>
              <a:gd name="connsiteX3" fmla="*/ 2374900 w 2414962"/>
              <a:gd name="connsiteY3" fmla="*/ 508403 h 1194203"/>
              <a:gd name="connsiteX4" fmla="*/ 2349500 w 2414962"/>
              <a:gd name="connsiteY4" fmla="*/ 533803 h 119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962" h="1194203">
                <a:moveTo>
                  <a:pt x="0" y="1194203"/>
                </a:moveTo>
                <a:cubicBezTo>
                  <a:pt x="338666" y="608944"/>
                  <a:pt x="677333" y="23686"/>
                  <a:pt x="990600" y="403"/>
                </a:cubicBezTo>
                <a:cubicBezTo>
                  <a:pt x="1303867" y="-22880"/>
                  <a:pt x="1648884" y="969836"/>
                  <a:pt x="1879600" y="1054503"/>
                </a:cubicBezTo>
                <a:cubicBezTo>
                  <a:pt x="2110316" y="1139170"/>
                  <a:pt x="2296583" y="595186"/>
                  <a:pt x="2374900" y="508403"/>
                </a:cubicBezTo>
                <a:cubicBezTo>
                  <a:pt x="2453217" y="421620"/>
                  <a:pt x="2401358" y="477711"/>
                  <a:pt x="2349500" y="533803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000700"/>
              </p:ext>
            </p:extLst>
          </p:nvPr>
        </p:nvGraphicFramePr>
        <p:xfrm>
          <a:off x="4139952" y="3861048"/>
          <a:ext cx="4615780" cy="124358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07890"/>
                <a:gridCol w="23078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200" dirty="0" err="1">
                          <a:effectLst/>
                        </a:rPr>
                        <a:t>Засноване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200" u="none" strike="noStrike" dirty="0" smtClean="0">
                          <a:effectLst/>
                          <a:hlinkClick r:id="rId5" tooltip="1795"/>
                        </a:rPr>
                        <a:t>   1795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200" dirty="0">
                          <a:effectLst/>
                        </a:rPr>
                        <a:t>Статус </a:t>
                      </a:r>
                      <a:r>
                        <a:rPr lang="ru-RU" sz="3200" dirty="0" err="1">
                          <a:effectLst/>
                        </a:rPr>
                        <a:t>міста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200" dirty="0">
                          <a:effectLst/>
                        </a:rPr>
                        <a:t>з </a:t>
                      </a:r>
                      <a:r>
                        <a:rPr lang="ru-RU" sz="3200" u="none" strike="noStrike" dirty="0">
                          <a:effectLst/>
                          <a:hlinkClick r:id="rId6" tooltip="1882"/>
                        </a:rPr>
                        <a:t>1882</a:t>
                      </a:r>
                      <a:r>
                        <a:rPr lang="ru-RU" sz="3200" dirty="0">
                          <a:effectLst/>
                        </a:rPr>
                        <a:t> року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</a:tbl>
          </a:graphicData>
        </a:graphic>
      </p:graphicFrame>
      <p:pic>
        <p:nvPicPr>
          <p:cNvPr id="3073" name="Picture 1" descr="C:\Documents and Settings\Admin\Рабочий стол\урок  математики\images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71" y="1854094"/>
            <a:ext cx="545806" cy="34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26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10">
        <p14:prism/>
      </p:transition>
    </mc:Choice>
    <mc:Fallback xmlns="">
      <p:transition spd="slow" advTm="70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977" y="3467909"/>
            <a:ext cx="486003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/>
                <a:solidFill>
                  <a:srgbClr val="006600"/>
                </a:solidFill>
              </a:rPr>
              <a:t>Мозковий штурм</a:t>
            </a:r>
            <a:endParaRPr lang="ru-RU" sz="4800" b="1" dirty="0">
              <a:ln/>
              <a:solidFill>
                <a:srgbClr val="006600"/>
              </a:solidFill>
            </a:endParaRPr>
          </a:p>
        </p:txBody>
      </p:sp>
      <p:pic>
        <p:nvPicPr>
          <p:cNvPr id="3" name="Picture 2" descr="Troickiy rayon 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15781"/>
            <a:ext cx="3476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4" y="1344251"/>
            <a:ext cx="4860032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6600" b="1" dirty="0" smtClean="0">
                <a:ln/>
                <a:solidFill>
                  <a:srgbClr val="C00000"/>
                </a:solidFill>
              </a:rPr>
              <a:t>Троїцький район</a:t>
            </a:r>
            <a:endParaRPr lang="ru-RU" sz="66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1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941">
        <p14:prism/>
      </p:transition>
    </mc:Choice>
    <mc:Fallback xmlns="">
      <p:transition spd="slow" advTm="79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E5E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8858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312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96552" y="216024"/>
            <a:ext cx="576064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800" b="1" dirty="0" err="1" smtClean="0">
                <a:ln/>
                <a:solidFill>
                  <a:srgbClr val="006600"/>
                </a:solidFill>
              </a:rPr>
              <a:t>Сватівський</a:t>
            </a:r>
            <a:r>
              <a:rPr lang="uk-UA" sz="4800" b="1" dirty="0" smtClean="0">
                <a:ln/>
                <a:solidFill>
                  <a:srgbClr val="006600"/>
                </a:solidFill>
              </a:rPr>
              <a:t> район</a:t>
            </a:r>
            <a:endParaRPr lang="ru-RU" sz="4800" b="1" dirty="0">
              <a:ln/>
              <a:solidFill>
                <a:srgbClr val="006600"/>
              </a:solidFill>
            </a:endParaRPr>
          </a:p>
        </p:txBody>
      </p:sp>
      <p:pic>
        <p:nvPicPr>
          <p:cNvPr id="4" name="Picture 2" descr="Coat of Arms of Svativskiy ra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525" y="-171400"/>
            <a:ext cx="3598327" cy="3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vatovo.ws/foto_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77" y="4005064"/>
            <a:ext cx="3628377" cy="274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rating.lg.ua/town_foto/svatovo/svatovo_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600400" cy="27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vatovo.lg.ua/foto/foto/v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5" y="1047021"/>
            <a:ext cx="3444347" cy="2583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лыбающееся лицо 8"/>
          <p:cNvSpPr/>
          <p:nvPr/>
        </p:nvSpPr>
        <p:spPr>
          <a:xfrm>
            <a:off x="3870633" y="3120712"/>
            <a:ext cx="1152128" cy="117238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b="1" dirty="0" smtClean="0">
              <a:solidFill>
                <a:srgbClr val="00602B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602B"/>
                </a:solidFill>
              </a:rPr>
              <a:t>76</a:t>
            </a:r>
            <a:endParaRPr lang="ru-RU" sz="3200" b="1" dirty="0">
              <a:solidFill>
                <a:srgbClr val="00602B"/>
              </a:solidFill>
            </a:endParaRPr>
          </a:p>
        </p:txBody>
      </p:sp>
      <p:sp>
        <p:nvSpPr>
          <p:cNvPr id="17" name="Улыбающееся лицо 16"/>
          <p:cNvSpPr/>
          <p:nvPr/>
        </p:nvSpPr>
        <p:spPr>
          <a:xfrm>
            <a:off x="3870633" y="2030084"/>
            <a:ext cx="1152128" cy="10598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602B"/>
                </a:solidFill>
              </a:rPr>
              <a:t>8</a:t>
            </a:r>
            <a:endParaRPr lang="ru-RU" sz="3200" b="1" dirty="0">
              <a:solidFill>
                <a:srgbClr val="00602B"/>
              </a:solidFill>
            </a:endParaRPr>
          </a:p>
        </p:txBody>
      </p:sp>
      <p:sp>
        <p:nvSpPr>
          <p:cNvPr id="18" name="Улыбающееся лицо 17"/>
          <p:cNvSpPr/>
          <p:nvPr/>
        </p:nvSpPr>
        <p:spPr>
          <a:xfrm>
            <a:off x="3870633" y="982525"/>
            <a:ext cx="1152128" cy="10598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602B"/>
                </a:solidFill>
              </a:rPr>
              <a:t>5</a:t>
            </a:r>
            <a:endParaRPr lang="ru-RU" sz="3200" b="1" dirty="0">
              <a:solidFill>
                <a:srgbClr val="00602B"/>
              </a:solidFill>
            </a:endParaRPr>
          </a:p>
        </p:txBody>
      </p:sp>
      <p:sp>
        <p:nvSpPr>
          <p:cNvPr id="19" name="Улыбающееся лицо 18"/>
          <p:cNvSpPr/>
          <p:nvPr/>
        </p:nvSpPr>
        <p:spPr>
          <a:xfrm>
            <a:off x="3870633" y="4317673"/>
            <a:ext cx="1152128" cy="10598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602B"/>
                </a:solidFill>
              </a:rPr>
              <a:t>48</a:t>
            </a:r>
            <a:endParaRPr lang="ru-RU" sz="3200" b="1" dirty="0">
              <a:solidFill>
                <a:srgbClr val="00602B"/>
              </a:solidFill>
            </a:endParaRPr>
          </a:p>
        </p:txBody>
      </p:sp>
      <p:sp>
        <p:nvSpPr>
          <p:cNvPr id="20" name="Улыбающееся лицо 19"/>
          <p:cNvSpPr/>
          <p:nvPr/>
        </p:nvSpPr>
        <p:spPr>
          <a:xfrm>
            <a:off x="3870633" y="5404853"/>
            <a:ext cx="1152128" cy="10598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602B"/>
                </a:solidFill>
              </a:rPr>
              <a:t>14</a:t>
            </a:r>
            <a:endParaRPr lang="ru-RU" sz="3200" b="1" dirty="0">
              <a:solidFill>
                <a:srgbClr val="006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9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E5E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5" y="222371"/>
            <a:ext cx="8642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300" dirty="0" err="1" smtClean="0">
                <a:ln w="1143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Білокуракинський</a:t>
            </a:r>
            <a:r>
              <a:rPr lang="ru-RU" sz="3600" b="1" spc="300" dirty="0" smtClean="0">
                <a:ln w="1143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район</a:t>
            </a:r>
            <a:endParaRPr lang="ru-RU" sz="3600" b="1" spc="300" dirty="0">
              <a:ln w="1143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8858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312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 descr="http://mistaua.com/filesup/hist_foto/132_1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88211"/>
            <a:ext cx="4200401" cy="31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hurch-site.kiev.ua/images/stories/foto3/belokurakino_h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62918"/>
            <a:ext cx="4762500" cy="317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24744"/>
            <a:ext cx="2736304" cy="205222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103535" y="4386590"/>
            <a:ext cx="3739431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/>
                <a:solidFill>
                  <a:srgbClr val="006600"/>
                </a:solidFill>
              </a:rPr>
              <a:t> </a:t>
            </a:r>
            <a:r>
              <a:rPr lang="uk-UA" sz="3600" b="1" dirty="0" smtClean="0">
                <a:ln/>
                <a:solidFill>
                  <a:srgbClr val="006600"/>
                </a:solidFill>
              </a:rPr>
              <a:t>Задача </a:t>
            </a:r>
          </a:p>
          <a:p>
            <a:pPr algn="ctr"/>
            <a:r>
              <a:rPr lang="uk-UA" sz="3600" b="1" dirty="0" smtClean="0">
                <a:ln/>
                <a:solidFill>
                  <a:srgbClr val="006600"/>
                </a:solidFill>
              </a:rPr>
              <a:t>№ 274</a:t>
            </a:r>
            <a:endParaRPr lang="ru-RU" sz="3600" b="1" dirty="0">
              <a:ln/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4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E5E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8858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312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606942"/>
              </p:ext>
            </p:extLst>
          </p:nvPr>
        </p:nvGraphicFramePr>
        <p:xfrm>
          <a:off x="3707904" y="620688"/>
          <a:ext cx="432048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408280">
                <a:tc>
                  <a:txBody>
                    <a:bodyPr/>
                    <a:lstStyle/>
                    <a:p>
                      <a:endParaRPr lang="uk-UA" sz="4000" dirty="0" smtClean="0"/>
                    </a:p>
                    <a:p>
                      <a:r>
                        <a:rPr lang="uk-UA" sz="4000" dirty="0" smtClean="0"/>
                        <a:t>7 </a:t>
                      </a:r>
                      <a:r>
                        <a:rPr lang="uk-UA" sz="4000" dirty="0" err="1" smtClean="0"/>
                        <a:t>ящ</a:t>
                      </a:r>
                      <a:r>
                        <a:rPr lang="uk-UA" sz="4000" dirty="0" smtClean="0"/>
                        <a:t>. – 42 кг</a:t>
                      </a:r>
                    </a:p>
                    <a:p>
                      <a:r>
                        <a:rPr lang="uk-UA" sz="4000" dirty="0" smtClean="0"/>
                        <a:t>? </a:t>
                      </a:r>
                      <a:r>
                        <a:rPr lang="uk-UA" sz="4000" dirty="0" err="1" smtClean="0"/>
                        <a:t>Ящ</a:t>
                      </a:r>
                      <a:r>
                        <a:rPr lang="uk-UA" sz="4000" dirty="0" smtClean="0"/>
                        <a:t>. – 18 кг</a:t>
                      </a:r>
                    </a:p>
                    <a:p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 sz="4000" dirty="0" smtClean="0"/>
                    </a:p>
                    <a:p>
                      <a:r>
                        <a:rPr lang="uk-UA" sz="4000" dirty="0" smtClean="0"/>
                        <a:t>7ящ. – 42 кг</a:t>
                      </a:r>
                    </a:p>
                    <a:p>
                      <a:r>
                        <a:rPr lang="uk-UA" sz="4000" dirty="0" smtClean="0"/>
                        <a:t>3 </a:t>
                      </a:r>
                      <a:r>
                        <a:rPr lang="uk-UA" sz="4000" dirty="0" err="1" smtClean="0"/>
                        <a:t>ящ</a:t>
                      </a:r>
                      <a:r>
                        <a:rPr lang="uk-UA" sz="4000" dirty="0" smtClean="0"/>
                        <a:t>.</a:t>
                      </a:r>
                      <a:r>
                        <a:rPr lang="uk-UA" sz="4000" baseline="0" dirty="0" smtClean="0"/>
                        <a:t> - </a:t>
                      </a:r>
                      <a:r>
                        <a:rPr lang="uk-UA" sz="4000" dirty="0" smtClean="0"/>
                        <a:t> ?</a:t>
                      </a:r>
                      <a:r>
                        <a:rPr lang="uk-UA" sz="4000" baseline="0" dirty="0" smtClean="0"/>
                        <a:t> кг</a:t>
                      </a:r>
                    </a:p>
                    <a:p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10550"/>
            <a:ext cx="2847975" cy="2486025"/>
          </a:xfrm>
          <a:prstGeom prst="rect">
            <a:avLst/>
          </a:prstGeom>
        </p:spPr>
      </p:pic>
      <p:sp>
        <p:nvSpPr>
          <p:cNvPr id="9" name="Пятиугольник 8"/>
          <p:cNvSpPr/>
          <p:nvPr/>
        </p:nvSpPr>
        <p:spPr>
          <a:xfrm>
            <a:off x="2627784" y="4331161"/>
            <a:ext cx="1080120" cy="317039"/>
          </a:xfrm>
          <a:prstGeom prst="homePlate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E5E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8858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312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5" y="222371"/>
            <a:ext cx="8642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300" dirty="0" err="1" smtClean="0">
                <a:ln w="1143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Марківський</a:t>
            </a:r>
            <a:r>
              <a:rPr lang="ru-RU" sz="3600" b="1" spc="300" dirty="0" smtClean="0">
                <a:ln w="1143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район</a:t>
            </a:r>
            <a:endParaRPr lang="ru-RU" sz="3600" b="1" spc="300" dirty="0">
              <a:ln w="1143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12" y="1002350"/>
            <a:ext cx="1810009" cy="237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3" y="868930"/>
            <a:ext cx="3960440" cy="264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http://www.gelious.com/_sh/41/41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4216">
            <a:off x="220328" y="3670674"/>
            <a:ext cx="1358380" cy="26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12" y="3906576"/>
            <a:ext cx="3820555" cy="286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81515" y="3775232"/>
            <a:ext cx="1709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Марківська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цибуля – переможець міжнародних виставок у Парижі.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26635" y="912910"/>
            <a:ext cx="23086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Марківський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сирзавод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золоту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товаровиробник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Агро­2016», яка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відбулася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988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a39c9dfbb75dbc756273680dbb83ea38e79fd1"/>
  <p:tag name="ISPRING_SCORM_RATE_SLIDES" val="1"/>
  <p:tag name="ISPRING_SCORM_RATE_QUIZZES" val="0"/>
  <p:tag name="ISPRING_SCORM_PASSING_SCORE" val="100.0000000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4|1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4370</TotalTime>
  <Words>238</Words>
  <Application>Microsoft Office PowerPoint</Application>
  <PresentationFormat>Экран (4:3)</PresentationFormat>
  <Paragraphs>121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Admin</cp:lastModifiedBy>
  <cp:revision>270</cp:revision>
  <dcterms:created xsi:type="dcterms:W3CDTF">2014-04-03T11:04:47Z</dcterms:created>
  <dcterms:modified xsi:type="dcterms:W3CDTF">2017-02-08T19:49:20Z</dcterms:modified>
</cp:coreProperties>
</file>