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8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0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1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6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6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2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E839-DA95-453D-A2B2-8CF75819771A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BE32-5A81-4C49-B542-ECF88A3A8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uk-UA" sz="6700" b="1">
                <a:solidFill>
                  <a:srgbClr val="FF0000"/>
                </a:solidFill>
              </a:rPr>
              <a:t>РЕФЛЕКСІЯ</a:t>
            </a:r>
            <a:br>
              <a:rPr lang="en-US" sz="6700" b="1" dirty="0">
                <a:solidFill>
                  <a:srgbClr val="FF0000"/>
                </a:solidFill>
              </a:rPr>
            </a:br>
            <a:br>
              <a:rPr lang="uk-UA" b="1" dirty="0"/>
            </a:br>
            <a:br>
              <a:rPr lang="uk-UA" b="1" dirty="0"/>
            </a:br>
            <a:r>
              <a:rPr lang="uk-UA" b="1" dirty="0"/>
              <a:t>Викладач: </a:t>
            </a:r>
            <a:r>
              <a:rPr lang="uk-UA" b="1" dirty="0">
                <a:solidFill>
                  <a:srgbClr val="FF0000"/>
                </a:solidFill>
              </a:rPr>
              <a:t>Наталія Володимирівна Борисенко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3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212" y="100145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Творче Моделювання</a:t>
            </a:r>
            <a:br>
              <a:rPr lang="uk-UA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76" y="878243"/>
            <a:ext cx="3629752" cy="2722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07760"/>
            <a:ext cx="3570253" cy="267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8243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9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350696" cy="54726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Що ж </a:t>
            </a:r>
            <a:r>
              <a:rPr lang="ru-RU" b="1" dirty="0" err="1">
                <a:solidFill>
                  <a:srgbClr val="FF0000"/>
                </a:solidFill>
              </a:rPr>
              <a:t>таке</a:t>
            </a:r>
            <a:r>
              <a:rPr lang="ru-RU" b="1" dirty="0">
                <a:solidFill>
                  <a:srgbClr val="FF0000"/>
                </a:solidFill>
              </a:rPr>
              <a:t> рефлексія?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 err="1"/>
              <a:t>reflexio</a:t>
            </a:r>
            <a:r>
              <a:rPr lang="en-US" dirty="0"/>
              <a:t> — </a:t>
            </a:r>
            <a:r>
              <a:rPr lang="ru-RU" dirty="0" err="1"/>
              <a:t>звернення</a:t>
            </a:r>
            <a:r>
              <a:rPr lang="ru-RU" dirty="0"/>
              <a:t> назад.</a:t>
            </a:r>
            <a:br>
              <a:rPr lang="ru-RU" dirty="0"/>
            </a:br>
            <a:r>
              <a:rPr lang="ru-RU" dirty="0" err="1"/>
              <a:t>Наголос</a:t>
            </a:r>
            <a:r>
              <a:rPr lang="ru-RU" dirty="0"/>
              <a:t>: </a:t>
            </a:r>
            <a:r>
              <a:rPr lang="ru-RU" dirty="0" err="1"/>
              <a:t>рефл</a:t>
            </a:r>
            <a:r>
              <a:rPr lang="ru-RU" dirty="0" err="1">
                <a:solidFill>
                  <a:srgbClr val="FF0000"/>
                </a:solidFill>
              </a:rPr>
              <a:t>Е</a:t>
            </a:r>
            <a:r>
              <a:rPr lang="ru-RU" dirty="0" err="1"/>
              <a:t>ксія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самоаналіз</a:t>
            </a:r>
            <a:br>
              <a:rPr lang="ru-RU" dirty="0"/>
            </a:br>
            <a:r>
              <a:rPr lang="ru-RU" dirty="0"/>
              <a:t>2.це </a:t>
            </a:r>
            <a:r>
              <a:rPr lang="ru-RU" dirty="0" err="1"/>
              <a:t>роздум</a:t>
            </a:r>
            <a:r>
              <a:rPr lang="ru-RU" dirty="0"/>
              <a:t> про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стан, </a:t>
            </a:r>
            <a:r>
              <a:rPr lang="ru-RU" dirty="0" err="1"/>
              <a:t>самопізнання</a:t>
            </a:r>
            <a:br>
              <a:rPr lang="ru-RU" dirty="0"/>
            </a:br>
            <a:r>
              <a:rPr lang="ru-RU" dirty="0"/>
              <a:t>3.це </a:t>
            </a:r>
            <a:r>
              <a:rPr lang="ru-RU" dirty="0" err="1"/>
              <a:t>самоаналіз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0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uk-UA" sz="4000" b="1" dirty="0"/>
              <a:t>Класифікація:</a:t>
            </a:r>
            <a:br>
              <a:rPr lang="en-US" sz="4000" b="1" dirty="0"/>
            </a:br>
            <a:br>
              <a:rPr lang="uk-UA" sz="4000" dirty="0"/>
            </a:br>
            <a:r>
              <a:rPr lang="ru-RU" sz="4000" dirty="0"/>
              <a:t>1.	За </a:t>
            </a:r>
            <a:r>
              <a:rPr lang="ru-RU" sz="4000" dirty="0" err="1"/>
              <a:t>змістом</a:t>
            </a:r>
            <a:r>
              <a:rPr lang="ru-RU" sz="4000" dirty="0"/>
              <a:t>: </a:t>
            </a:r>
            <a:r>
              <a:rPr lang="ru-RU" sz="4000" dirty="0" err="1">
                <a:solidFill>
                  <a:srgbClr val="FF0000"/>
                </a:solidFill>
              </a:rPr>
              <a:t>символічна</a:t>
            </a:r>
            <a:r>
              <a:rPr lang="ru-RU" sz="4000" dirty="0">
                <a:solidFill>
                  <a:srgbClr val="FF0000"/>
                </a:solidFill>
              </a:rPr>
              <a:t>, </a:t>
            </a:r>
            <a:r>
              <a:rPr lang="ru-RU" sz="4000" dirty="0" err="1">
                <a:solidFill>
                  <a:srgbClr val="FF0000"/>
                </a:solidFill>
              </a:rPr>
              <a:t>усна</a:t>
            </a:r>
            <a:r>
              <a:rPr lang="ru-RU" sz="4000" dirty="0">
                <a:solidFill>
                  <a:srgbClr val="FF0000"/>
                </a:solidFill>
              </a:rPr>
              <a:t> та </a:t>
            </a:r>
            <a:r>
              <a:rPr lang="ru-RU" sz="4000" dirty="0" err="1">
                <a:solidFill>
                  <a:srgbClr val="FF0000"/>
                </a:solidFill>
              </a:rPr>
              <a:t>писемна</a:t>
            </a:r>
            <a:br>
              <a:rPr lang="ru-RU" sz="4000" dirty="0"/>
            </a:br>
            <a:r>
              <a:rPr lang="ru-RU" sz="4000" dirty="0"/>
              <a:t>2.	За формою </a:t>
            </a:r>
            <a:r>
              <a:rPr lang="ru-RU" sz="4000" dirty="0" err="1"/>
              <a:t>діяльності</a:t>
            </a:r>
            <a:r>
              <a:rPr lang="ru-RU" sz="4000" dirty="0"/>
              <a:t>: </a:t>
            </a:r>
            <a:r>
              <a:rPr lang="ru-RU" sz="4000" dirty="0" err="1">
                <a:solidFill>
                  <a:srgbClr val="FF0000"/>
                </a:solidFill>
              </a:rPr>
              <a:t>колективна</a:t>
            </a:r>
            <a:r>
              <a:rPr lang="ru-RU" sz="4000" dirty="0">
                <a:solidFill>
                  <a:srgbClr val="FF0000"/>
                </a:solidFill>
              </a:rPr>
              <a:t>, </a:t>
            </a:r>
            <a:r>
              <a:rPr lang="ru-RU" sz="4000" dirty="0" err="1">
                <a:solidFill>
                  <a:srgbClr val="FF0000"/>
                </a:solidFill>
              </a:rPr>
              <a:t>групова</a:t>
            </a:r>
            <a:r>
              <a:rPr lang="ru-RU" sz="4000" dirty="0">
                <a:solidFill>
                  <a:srgbClr val="FF0000"/>
                </a:solidFill>
              </a:rPr>
              <a:t>, </a:t>
            </a:r>
            <a:r>
              <a:rPr lang="ru-RU" sz="4000" dirty="0" err="1">
                <a:solidFill>
                  <a:srgbClr val="FF0000"/>
                </a:solidFill>
              </a:rPr>
              <a:t>фронтальна</a:t>
            </a:r>
            <a:r>
              <a:rPr lang="ru-RU" sz="4000" dirty="0">
                <a:solidFill>
                  <a:srgbClr val="FF0000"/>
                </a:solidFill>
              </a:rPr>
              <a:t>, </a:t>
            </a:r>
            <a:r>
              <a:rPr lang="ru-RU" sz="4000" dirty="0" err="1">
                <a:solidFill>
                  <a:srgbClr val="FF0000"/>
                </a:solidFill>
              </a:rPr>
              <a:t>індивідуальна</a:t>
            </a:r>
            <a:br>
              <a:rPr lang="ru-RU" sz="4000" dirty="0"/>
            </a:br>
            <a:r>
              <a:rPr lang="ru-RU" sz="4000" dirty="0"/>
              <a:t>3.	За метою: </a:t>
            </a:r>
            <a:r>
              <a:rPr lang="ru-RU" sz="4000" dirty="0" err="1">
                <a:solidFill>
                  <a:srgbClr val="FF0000"/>
                </a:solidFill>
              </a:rPr>
              <a:t>емоційна</a:t>
            </a:r>
            <a:br>
              <a:rPr lang="ru-RU" sz="4000" dirty="0"/>
            </a:br>
            <a:r>
              <a:rPr lang="ru-RU" sz="4000" dirty="0"/>
              <a:t>4.	За </a:t>
            </a:r>
            <a:r>
              <a:rPr lang="ru-RU" sz="4000" dirty="0" err="1"/>
              <a:t>оцінкою</a:t>
            </a:r>
            <a:r>
              <a:rPr lang="ru-RU" sz="4000" dirty="0"/>
              <a:t> </a:t>
            </a:r>
            <a:r>
              <a:rPr lang="ru-RU" sz="4000" dirty="0" err="1"/>
              <a:t>розрізняють</a:t>
            </a:r>
            <a:r>
              <a:rPr lang="ru-RU" sz="4000" dirty="0"/>
              <a:t> </a:t>
            </a:r>
            <a:r>
              <a:rPr lang="ru-RU" sz="4000" dirty="0" err="1"/>
              <a:t>рефлексію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настрою, </a:t>
            </a:r>
            <a:r>
              <a:rPr lang="ru-RU" sz="4000" dirty="0" err="1">
                <a:solidFill>
                  <a:srgbClr val="FF0000"/>
                </a:solidFill>
              </a:rPr>
              <a:t>діяльності</a:t>
            </a:r>
            <a:r>
              <a:rPr lang="ru-RU" sz="4000" dirty="0">
                <a:solidFill>
                  <a:srgbClr val="FF0000"/>
                </a:solidFill>
              </a:rPr>
              <a:t> та </a:t>
            </a:r>
            <a:r>
              <a:rPr lang="ru-RU" sz="4000" dirty="0" err="1">
                <a:solidFill>
                  <a:srgbClr val="FF0000"/>
                </a:solidFill>
              </a:rPr>
              <a:t>змісту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матеріалу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23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42597"/>
              </p:ext>
            </p:extLst>
          </p:nvPr>
        </p:nvGraphicFramePr>
        <p:xfrm>
          <a:off x="179512" y="116635"/>
          <a:ext cx="8784983" cy="5385656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формою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оцінкою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«Лист собі»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Письмова/письмово-усна, емоційна, індивідуальна/ групова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«Лист викладачу»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Письмова (письмова дистанційна), емоційна, індивідуальна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«Дерево настрою/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успіху»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Символічна, емоційна, індивідуально-групова/ індивідуально-колективна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«Картки-</a:t>
                      </a:r>
                      <a:r>
                        <a:rPr lang="uk-UA" sz="1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смайли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Символічна, емоційна, індивідуальна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«Квітка настрою»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Символічна, емоційна, індивідуально-колективна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«Коло-Я»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(Психологічна) Усна, емоційна, групова/колективна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uk-UA" sz="1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Сінквейн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Письмова, емоційна, індивідуальна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7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757" y="16913"/>
            <a:ext cx="5331475" cy="92211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Дерево Успіху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3" y="1484785"/>
            <a:ext cx="4704523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02" y="954053"/>
            <a:ext cx="4260036" cy="31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7989"/>
            <a:ext cx="3491880" cy="2725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94785"/>
            <a:ext cx="3648406" cy="2627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854"/>
            <a:ext cx="3634118" cy="2725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25335"/>
            <a:ext cx="3485093" cy="2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71427"/>
              </p:ext>
            </p:extLst>
          </p:nvPr>
        </p:nvGraphicFramePr>
        <p:xfrm>
          <a:off x="179512" y="188640"/>
          <a:ext cx="8784978" cy="5024622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«Сонячна лотерея»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Усна, емоційна, індивідуально-колективна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«Сходинки успіху»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Усна, емоційна, індивідуальна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діяльності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Online-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кросворд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Письмова, емоційна, групова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діяльності/змісту матеріалу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«Шалене курча»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(Спортивна), Усна, емоційна, групова/колективна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Скрайбінг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(Графічна), «Письмова», емоційна, індивідуально-групова/індивідуально-колективна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1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Паперове моделювання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(Творча, психологічна), 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uk-UA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сна, емоційна, індивідуальна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настрою/діяльності/змісту матеріалу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67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Online-</a:t>
            </a:r>
            <a:r>
              <a:rPr lang="uk-UA" b="1" dirty="0">
                <a:solidFill>
                  <a:srgbClr val="FF0000"/>
                </a:solidFill>
              </a:rPr>
              <a:t>кросворд</a:t>
            </a:r>
            <a:br>
              <a:rPr lang="uk-UA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14" y="1206378"/>
            <a:ext cx="5436096" cy="3624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" y="699691"/>
            <a:ext cx="3355710" cy="50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Скрайбінг</a:t>
            </a:r>
            <a:br>
              <a:rPr lang="uk-UA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8" y="3573016"/>
            <a:ext cx="3397576" cy="2548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8" y="815766"/>
            <a:ext cx="3397576" cy="2548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01376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4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50</TotalTime>
  <Words>226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РЕФЛЕКСІЯ   Викладач: Наталія Володимирівна Борисенко </vt:lpstr>
      <vt:lpstr>Що ж таке рефлексія?  Від лат. reflexio — звернення назад. Наголос: рефлЕксія 1. це самоаналіз 2.це роздум про свій внутрішній стан, самопізнання 3.це самоаналіз діяльності особистості  </vt:lpstr>
      <vt:lpstr> Класифікація:  1. За змістом: символічна, усна та писемна 2. За формою діяльності: колективна, групова, фронтальна, індивідуальна 3. За метою: емоційна 4. За оцінкою розрізняють рефлексію настрою, діяльності та змісту матеріалу    </vt:lpstr>
      <vt:lpstr>Презентация PowerPoint</vt:lpstr>
      <vt:lpstr>Дерево Успіху</vt:lpstr>
      <vt:lpstr>Презентация PowerPoint</vt:lpstr>
      <vt:lpstr>Презентация PowerPoint</vt:lpstr>
      <vt:lpstr>Online-кросворд </vt:lpstr>
      <vt:lpstr>Скрайбінг </vt:lpstr>
      <vt:lpstr> Творче Моделювання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 уроку: РЕФЛЕКСІЯ  Викладач: Наталія Володимирівна Борисенко </dc:title>
  <dc:creator>andy</dc:creator>
  <cp:lastModifiedBy>andy</cp:lastModifiedBy>
  <cp:revision>13</cp:revision>
  <dcterms:created xsi:type="dcterms:W3CDTF">2016-11-13T15:00:58Z</dcterms:created>
  <dcterms:modified xsi:type="dcterms:W3CDTF">2017-02-12T18:24:55Z</dcterms:modified>
</cp:coreProperties>
</file>