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sldIdLst>
    <p:sldId id="267" r:id="rId10"/>
    <p:sldId id="287" r:id="rId11"/>
    <p:sldId id="305" r:id="rId12"/>
    <p:sldId id="268" r:id="rId13"/>
    <p:sldId id="269" r:id="rId14"/>
    <p:sldId id="284" r:id="rId15"/>
    <p:sldId id="280" r:id="rId16"/>
    <p:sldId id="286" r:id="rId17"/>
    <p:sldId id="301" r:id="rId18"/>
    <p:sldId id="291" r:id="rId19"/>
    <p:sldId id="273" r:id="rId20"/>
    <p:sldId id="283" r:id="rId21"/>
    <p:sldId id="293" r:id="rId22"/>
    <p:sldId id="299" r:id="rId23"/>
    <p:sldId id="278" r:id="rId24"/>
    <p:sldId id="294" r:id="rId25"/>
    <p:sldId id="265" r:id="rId26"/>
    <p:sldId id="261" r:id="rId27"/>
    <p:sldId id="256" r:id="rId28"/>
    <p:sldId id="263" r:id="rId29"/>
    <p:sldId id="311" r:id="rId30"/>
    <p:sldId id="282" r:id="rId31"/>
    <p:sldId id="272" r:id="rId32"/>
    <p:sldId id="288" r:id="rId33"/>
    <p:sldId id="289" r:id="rId34"/>
    <p:sldId id="290" r:id="rId35"/>
    <p:sldId id="271" r:id="rId36"/>
    <p:sldId id="279" r:id="rId37"/>
    <p:sldId id="292" r:id="rId38"/>
    <p:sldId id="300" r:id="rId39"/>
    <p:sldId id="260" r:id="rId40"/>
    <p:sldId id="277" r:id="rId41"/>
    <p:sldId id="281" r:id="rId42"/>
    <p:sldId id="307" r:id="rId43"/>
    <p:sldId id="308" r:id="rId44"/>
    <p:sldId id="309" r:id="rId45"/>
    <p:sldId id="310" r:id="rId46"/>
    <p:sldId id="259" r:id="rId47"/>
    <p:sldId id="258" r:id="rId48"/>
    <p:sldId id="276" r:id="rId49"/>
    <p:sldId id="275" r:id="rId50"/>
    <p:sldId id="295" r:id="rId51"/>
    <p:sldId id="297" r:id="rId52"/>
    <p:sldId id="296" r:id="rId53"/>
    <p:sldId id="312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4629"/>
    <a:srgbClr val="B5674B"/>
    <a:srgbClr val="C2643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1608" y="-11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59A51-EF01-430E-ADC5-7E0F75D2C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BDC8A-9BAD-4F4B-AB4B-5723F8A60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0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78053-CDE4-4C58-A95A-156597619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AEA4E-487F-4335-BB8E-87A2675A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4C8A1-8F0A-46D2-A9D8-BD8B98589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32D5E-625C-488B-8004-FF2EFC0D7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7F8D1-D71E-4002-B00B-BC723D0D3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93719-F34A-4C31-AC92-45AF13374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AF21F-5D1D-4845-B1E2-B9E18F048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A344D-03C9-44B6-90E5-68C8E538A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AB81-C686-4CC8-A7DA-BBD2E69A6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550FE-A0BD-4927-91B0-9E7E3E3F3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9B4EC-A70D-4C74-97E3-5544F692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1518A-AA06-4608-A368-A1D994A03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0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5DCB8-5E5F-4A38-9333-AA88D053D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7E76F-ED92-44B2-BD90-D93F6E3B9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5021-2B4F-4B01-A057-0E7811987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F560-7481-4471-BE29-885815070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B1185-55A0-4076-B944-6E33D510C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79DED-1ED4-4AEB-B4EC-6C2916F13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FD87-C01F-4D92-B96D-EC8F5FD4A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52D6C-ECBD-4C0E-8305-79C53E1E1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6277E-CD77-466A-B3F3-E35472CE0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97E4E-6526-4086-9257-C37E19E28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2AF5E-AE76-447C-A170-2D004CD77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2D44C-F240-4FBA-BF7E-04628C0AF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04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2D295-6E11-4318-8633-A8C6B7E89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D442A-A54C-4DB6-A5A4-C6606AA5A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AA8FF-C4BC-48BB-9885-FA63E619B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35496-BA8B-4F2A-AAD2-360AABB58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19E57-65CB-4AC4-AA1B-29504A4DF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48D5E-B954-45B5-AA55-23B310339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CD19A-3E4F-45B5-8462-25815352C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CB757-2CC6-41A5-B853-1B26315C3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86B5E-EB77-4597-98AE-51F1D4258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C457B-690C-44D2-AB66-3825F7C38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6EB0B-376E-4DC4-A55C-279AEBD97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8A89C-77C9-42D1-A9B6-B8717056A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0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AE829-EBE8-4BAE-ABC8-162B099C8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9E63E-508B-4C61-938D-E23401B20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45D79-144D-47D4-8D29-1C93F64ED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3D44E-0C4A-4954-90E8-F51FC58B6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7C53C-1E9C-410A-A468-DD8CBF2B2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4868E-0CDD-42B7-947E-A6E1EC72F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C2307-8A9E-405A-92B8-5A545228A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B9575-0DF3-4244-8DA6-A4FE5C4AA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3150-83CD-48EA-BD45-9BE1C7F67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33E0F-E1DC-46AA-A1A4-022614DF5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CC532-CFF8-4A49-ACBA-59630EEB5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747F8-B001-4E43-AD2A-ABCCEB769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0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55B3B-86F7-4025-8844-1A3F64822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BF0D8-0B05-4FF6-9FC3-B80CC9B5C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8D3A-3F3B-44FE-92E9-D354E5097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EDAE8-E678-4EF6-98E5-7F734F356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CF048-D3C2-426A-945C-9AD6B0550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8536C-40D6-44C2-8ABE-7DA02E538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DB10D-79CB-472F-A772-C4C7DA603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62B2D-3C64-4AEC-8D7E-D0700FD5F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C3F5B-A7A7-4D26-8353-8F4AED144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09AFF-F0B8-463C-9E90-1051EAE09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C648E-E7E8-40E9-9FDA-6DDAC4D26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FCAF9-8A25-4EEA-A663-B098856DE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04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8CC5B-A084-404E-A724-4859C522F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F5F8-C1B2-46D0-BE4E-19C9E90B5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E2221-B90E-4142-9DFA-252A911EC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6854B-6527-4B05-A145-9E54378F8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BD3F8-56DF-4FA6-B76E-D2BD6757F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62650-0A30-4CF8-8100-E0DF035A0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F6B47-1453-4C1B-8FCF-4681DCFAE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37BB4-9B22-4600-879A-EABB6F670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A9CE9-F09B-4406-BF64-20442B7D2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8B689-6651-4FBD-8E3D-2DA2CE765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F239B-13A6-48E5-94ED-8BB090FCF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FA18A-1811-4709-9585-44E50AC31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0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3F311-59A3-404C-8192-627E4B224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5CE-0110-4086-A3D4-B209AF0EB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75A70-78EF-4C83-AC80-35AF7BBFB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F64BE-1F59-402A-8586-612F3017B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CCBC7-0CB5-4E79-9F00-C4E08A03D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30363"/>
            <a:ext cx="3657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30363"/>
            <a:ext cx="3657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33E5F-6064-4855-A3C3-D96E13736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7DFF6-408D-4474-999A-0056CE380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D63B-B9BB-49FE-9419-A67C759C2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1AE2E-42ED-40E8-BB10-D1EFB9EA3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17B31-688C-4BB4-BA58-E0311A53E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6FB96-F33C-4C4C-B556-1007F7CC2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15904-E0C4-4635-BA96-6B660CD28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0400" y="30480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C0C2-A203-442B-8560-EBF528615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2F00F-D894-47E3-B0ED-5FFAFD61F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9D3EA-A510-44A2-B6A1-F08247C8B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149A6-EAFF-4B93-85FB-80727A51B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81946-735E-47D5-9021-64B836614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9CF83-AE77-4600-ACD1-DD8A7BABE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64B5A-4503-4980-95FD-CEE382F8B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88173-2853-43BC-91B6-E246D4522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BB884-52A3-4897-A970-21E4A6DB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04C31-45E3-4327-B48F-7D9A8E844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52F49-9615-4A13-A502-5B2CF3B93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AFAC4-B27D-40C6-9C0F-AEF1B7D8A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04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0FF05-5F4B-48E5-8BB6-66DDBD61F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C7472C3-6177-4DF9-A68A-FC0732AF0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5461B5A-6710-4A0D-9732-876AB4D7D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8D18170-D82F-4378-A52E-207C9A29C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2FFFC42-0679-41F7-906B-4552FE84E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D9A361B-C465-4D9E-B5AD-615400FB5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D01DDF8-7E63-4C47-9877-0CB10CF9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4417467-90C9-4001-A722-8233B6E64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30363"/>
            <a:ext cx="7467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75388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753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26335DE-8C5C-44F1-8B6A-CE4809B78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F744B44-06AF-46C2-B299-1734DA71F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571480"/>
            <a:ext cx="8358214" cy="4525963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uk-UA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Українська</a:t>
            </a:r>
          </a:p>
          <a:p>
            <a:pPr algn="ctr">
              <a:buFontTx/>
              <a:buNone/>
              <a:defRPr/>
            </a:pPr>
            <a:r>
              <a:rPr lang="uk-UA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скульптура </a:t>
            </a:r>
          </a:p>
          <a:p>
            <a:pPr algn="ctr">
              <a:buFontTx/>
              <a:buNone/>
              <a:defRPr/>
            </a:pPr>
            <a:r>
              <a:rPr lang="uk-UA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50-80-х років </a:t>
            </a:r>
          </a:p>
          <a:p>
            <a:pPr algn="ctr">
              <a:buFontTx/>
              <a:buNone/>
              <a:defRPr/>
            </a:pPr>
            <a:r>
              <a:rPr lang="uk-UA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ХХ ст.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F:\художня культура\памятник партизанові у місті яремч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 b="10779"/>
          <a:stretch>
            <a:fillRect/>
          </a:stretch>
        </p:blipFill>
        <p:spPr>
          <a:xfrm>
            <a:off x="1214414" y="428604"/>
            <a:ext cx="7579829" cy="5072098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1859" name="Прямоугольник 4"/>
          <p:cNvSpPr>
            <a:spLocks noChangeArrowheads="1"/>
          </p:cNvSpPr>
          <p:nvPr/>
        </p:nvSpPr>
        <p:spPr bwMode="auto">
          <a:xfrm>
            <a:off x="2357438" y="5473700"/>
            <a:ext cx="4572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002060"/>
                </a:solidFill>
              </a:rPr>
              <a:t>Пам'ятник партизанам</a:t>
            </a:r>
            <a:br>
              <a:rPr lang="uk-UA" sz="2800" b="1">
                <a:solidFill>
                  <a:srgbClr val="002060"/>
                </a:solidFill>
              </a:rPr>
            </a:br>
            <a:r>
              <a:rPr lang="uk-UA" sz="2800" i="1">
                <a:solidFill>
                  <a:srgbClr val="002060"/>
                </a:solidFill>
              </a:rPr>
              <a:t> (м. Яремча).</a:t>
            </a:r>
            <a:r>
              <a:rPr lang="uk-UA" sz="2800">
                <a:solidFill>
                  <a:srgbClr val="002060"/>
                </a:solidFill>
              </a:rPr>
              <a:t/>
            </a:r>
            <a:br>
              <a:rPr lang="uk-UA" sz="2800">
                <a:solidFill>
                  <a:srgbClr val="002060"/>
                </a:solidFill>
              </a:rPr>
            </a:br>
            <a:r>
              <a:rPr lang="uk-UA" sz="2800" i="1">
                <a:solidFill>
                  <a:srgbClr val="002060"/>
                </a:solidFill>
              </a:rPr>
              <a:t>В.Бородай</a:t>
            </a:r>
            <a:endParaRPr lang="ru-RU" sz="28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:\художня культура\памятник засн киэва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928662" y="2500306"/>
            <a:ext cx="6139382" cy="405686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2" descr="F:\Crekmgnjhb\Новая папка\i80MEC2FW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715008" y="285728"/>
            <a:ext cx="3121365" cy="4143404"/>
          </a:xfrm>
          <a:prstGeom prst="snip2Diag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85813" y="1143000"/>
            <a:ext cx="4714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7030A0"/>
                </a:solidFill>
              </a:rPr>
              <a:t>Кий, Щек, Хорив і їхня </a:t>
            </a:r>
          </a:p>
          <a:p>
            <a:pPr algn="ctr"/>
            <a:r>
              <a:rPr lang="uk-UA" sz="2400" b="1">
                <a:solidFill>
                  <a:srgbClr val="7030A0"/>
                </a:solidFill>
              </a:rPr>
              <a:t>сестра Либідь.</a:t>
            </a:r>
          </a:p>
          <a:p>
            <a:pPr algn="ctr"/>
            <a:r>
              <a:rPr lang="uk-UA" sz="2400" i="1">
                <a:solidFill>
                  <a:srgbClr val="7030A0"/>
                </a:solidFill>
              </a:rPr>
              <a:t>В.Бородай.</a:t>
            </a:r>
            <a:endParaRPr lang="ru-RU" sz="2400" i="1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3" descr="F:\Crekmgnjhb\бородай\30af669cde5b3a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08" y="0"/>
            <a:ext cx="5572164" cy="685800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2857500"/>
            <a:ext cx="3448050" cy="1143000"/>
          </a:xfrm>
        </p:spPr>
        <p:txBody>
          <a:bodyPr/>
          <a:lstStyle/>
          <a:p>
            <a:r>
              <a:rPr lang="uk-UA" sz="2800" b="1" smtClean="0">
                <a:solidFill>
                  <a:srgbClr val="002060"/>
                </a:solidFill>
              </a:rPr>
              <a:t>В.З.Бородай упродовж 20 років очолював Національну спілку художників України,</a:t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b="1" smtClean="0">
                <a:solidFill>
                  <a:srgbClr val="002060"/>
                </a:solidFill>
              </a:rPr>
              <a:t>очолював одну з провідних скульптурних майстерень Національної академії образотворчого мистецтва й архітектури. </a:t>
            </a:r>
            <a:endParaRPr lang="ru-RU" sz="2800" b="1" smtClean="0">
              <a:solidFill>
                <a:srgbClr val="002060"/>
              </a:solidFill>
            </a:endParaRPr>
          </a:p>
        </p:txBody>
      </p:sp>
      <p:pic>
        <p:nvPicPr>
          <p:cNvPr id="5" name="Picture 2" descr="F:\Crekmgnjhb\бородай\Borod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1934" y="379744"/>
            <a:ext cx="4857784" cy="6003488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Crekmgnjhb\Новая папка\галина кальченко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b="12238"/>
          <a:stretch>
            <a:fillRect/>
          </a:stretch>
        </p:blipFill>
        <p:spPr bwMode="auto">
          <a:xfrm>
            <a:off x="1428729" y="857232"/>
            <a:ext cx="3643337" cy="5214998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5954" name="Прямоугольник 6"/>
          <p:cNvSpPr>
            <a:spLocks noChangeArrowheads="1"/>
          </p:cNvSpPr>
          <p:nvPr/>
        </p:nvSpPr>
        <p:spPr bwMode="auto">
          <a:xfrm>
            <a:off x="5929313" y="5072063"/>
            <a:ext cx="28575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002060"/>
                </a:solidFill>
                <a:cs typeface="Arabic Typesetting" pitchFamily="66" charset="-78"/>
              </a:rPr>
              <a:t>Галина Кальченко</a:t>
            </a:r>
            <a:br>
              <a:rPr lang="uk-UA" sz="2800" b="1">
                <a:solidFill>
                  <a:srgbClr val="002060"/>
                </a:solidFill>
                <a:cs typeface="Arabic Typesetting" pitchFamily="66" charset="-78"/>
              </a:rPr>
            </a:br>
            <a:r>
              <a:rPr lang="uk-UA" sz="2800" b="1">
                <a:solidFill>
                  <a:srgbClr val="002060"/>
                </a:solidFill>
                <a:cs typeface="Arabic Typesetting" pitchFamily="66" charset="-78"/>
              </a:rPr>
              <a:t>(1926-1975)</a:t>
            </a:r>
            <a:endParaRPr lang="ru-RU" sz="2800"/>
          </a:p>
        </p:txBody>
      </p:sp>
      <p:pic>
        <p:nvPicPr>
          <p:cNvPr id="1026" name="Picture 2" descr="G:\художня культура\галина кальче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785794"/>
            <a:ext cx="2571768" cy="3857652"/>
          </a:xfrm>
          <a:prstGeom prst="ellipse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825" y="4500563"/>
            <a:ext cx="4067175" cy="1143000"/>
          </a:xfrm>
        </p:spPr>
        <p:txBody>
          <a:bodyPr/>
          <a:lstStyle/>
          <a:p>
            <a:r>
              <a:rPr lang="uk-UA" sz="2800" b="1" smtClean="0">
                <a:solidFill>
                  <a:srgbClr val="002060"/>
                </a:solidFill>
              </a:rPr>
              <a:t>К.Білокур.</a:t>
            </a:r>
            <a:r>
              <a:rPr lang="uk-UA" sz="2800" smtClean="0">
                <a:solidFill>
                  <a:srgbClr val="002060"/>
                </a:solidFill>
              </a:rPr>
              <a:t/>
            </a:r>
            <a:br>
              <a:rPr lang="uk-UA" sz="2800" smtClean="0">
                <a:solidFill>
                  <a:srgbClr val="002060"/>
                </a:solidFill>
              </a:rPr>
            </a:br>
            <a:r>
              <a:rPr lang="uk-UA" sz="2800" smtClean="0">
                <a:solidFill>
                  <a:srgbClr val="002060"/>
                </a:solidFill>
              </a:rPr>
              <a:t>  </a:t>
            </a:r>
            <a:r>
              <a:rPr lang="uk-UA" sz="2800" i="1" smtClean="0">
                <a:solidFill>
                  <a:srgbClr val="002060"/>
                </a:solidFill>
              </a:rPr>
              <a:t>Г.Кальченко.</a:t>
            </a:r>
            <a:endParaRPr lang="ru-RU" sz="2800" i="1" smtClean="0">
              <a:solidFill>
                <a:srgbClr val="002060"/>
              </a:solidFill>
            </a:endParaRPr>
          </a:p>
        </p:txBody>
      </p:sp>
      <p:pic>
        <p:nvPicPr>
          <p:cNvPr id="20482" name="Picture 2" descr="F:\Crekmgnjhb\Новая папка\iVW00H5M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>
          <a:xfrm>
            <a:off x="1000100" y="0"/>
            <a:ext cx="4572000" cy="6858000"/>
          </a:xfrm>
          <a:prstGeom prst="ellipse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5214938"/>
            <a:ext cx="3786187" cy="1143000"/>
          </a:xfrm>
        </p:spPr>
        <p:txBody>
          <a:bodyPr/>
          <a:lstStyle/>
          <a:p>
            <a:r>
              <a:rPr lang="uk-UA" sz="2400" b="1" smtClean="0">
                <a:solidFill>
                  <a:srgbClr val="002060"/>
                </a:solidFill>
              </a:rPr>
              <a:t>С.Гулак-Артемовський</a:t>
            </a:r>
            <a:r>
              <a:rPr lang="uk-UA" sz="2400" smtClean="0">
                <a:solidFill>
                  <a:srgbClr val="002060"/>
                </a:solidFill>
              </a:rPr>
              <a:t/>
            </a:r>
            <a:br>
              <a:rPr lang="uk-UA" sz="2400" smtClean="0">
                <a:solidFill>
                  <a:srgbClr val="002060"/>
                </a:solidFill>
              </a:rPr>
            </a:br>
            <a:r>
              <a:rPr lang="uk-UA" sz="2400" smtClean="0">
                <a:solidFill>
                  <a:srgbClr val="002060"/>
                </a:solidFill>
              </a:rPr>
              <a:t>(</a:t>
            </a:r>
            <a:r>
              <a:rPr lang="uk-UA" sz="2400" i="1" smtClean="0">
                <a:solidFill>
                  <a:srgbClr val="002060"/>
                </a:solidFill>
              </a:rPr>
              <a:t>м. Городище)</a:t>
            </a:r>
            <a:endParaRPr lang="ru-RU" sz="2400" i="1" smtClean="0">
              <a:solidFill>
                <a:srgbClr val="002060"/>
              </a:solidFill>
            </a:endParaRPr>
          </a:p>
        </p:txBody>
      </p:sp>
      <p:pic>
        <p:nvPicPr>
          <p:cNvPr id="33794" name="Picture 2" descr="F:\художня культура\памятник леонтовичу в тульчині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6539878" y="285729"/>
            <a:ext cx="2367931" cy="3143271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2" descr="F:\Crekmgnjhb\Новая папка\i[6]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714876" y="2500306"/>
            <a:ext cx="1775931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29400" y="4143375"/>
            <a:ext cx="2514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>
                <a:solidFill>
                  <a:srgbClr val="002060"/>
                </a:solidFill>
              </a:rPr>
              <a:t>М.Леонтович</a:t>
            </a:r>
          </a:p>
          <a:p>
            <a:pPr algn="ctr"/>
            <a:r>
              <a:rPr lang="uk-UA" sz="2800" i="1">
                <a:solidFill>
                  <a:srgbClr val="002060"/>
                </a:solidFill>
              </a:rPr>
              <a:t>(м. Тульчин)</a:t>
            </a:r>
          </a:p>
          <a:p>
            <a:pPr algn="ctr"/>
            <a:r>
              <a:rPr lang="uk-UA" sz="2800" i="1">
                <a:solidFill>
                  <a:srgbClr val="002060"/>
                </a:solidFill>
              </a:rPr>
              <a:t> Г.Кальченко</a:t>
            </a:r>
            <a:endParaRPr lang="ru-RU" sz="2800" i="1">
              <a:solidFill>
                <a:srgbClr val="002060"/>
              </a:solidFill>
            </a:endParaRPr>
          </a:p>
        </p:txBody>
      </p:sp>
      <p:pic>
        <p:nvPicPr>
          <p:cNvPr id="7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0"/>
            <a:ext cx="374048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художня культура\Марыя заньковецька марыїнський парк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428728" y="2000240"/>
            <a:ext cx="3714776" cy="331676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9026" name="TextBox 5"/>
          <p:cNvSpPr txBox="1">
            <a:spLocks noChangeArrowheads="1"/>
          </p:cNvSpPr>
          <p:nvPr/>
        </p:nvSpPr>
        <p:spPr bwMode="auto">
          <a:xfrm>
            <a:off x="6286500" y="5429250"/>
            <a:ext cx="20415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002060"/>
                </a:solidFill>
              </a:rPr>
              <a:t>Л.Українка</a:t>
            </a:r>
          </a:p>
          <a:p>
            <a:pPr algn="ctr"/>
            <a:r>
              <a:rPr lang="uk-UA" sz="2800" i="1">
                <a:solidFill>
                  <a:srgbClr val="002060"/>
                </a:solidFill>
              </a:rPr>
              <a:t>(м. Київ)</a:t>
            </a:r>
          </a:p>
          <a:p>
            <a:r>
              <a:rPr lang="uk-UA" sz="2400" i="1">
                <a:solidFill>
                  <a:srgbClr val="002060"/>
                </a:solidFill>
              </a:rPr>
              <a:t>Г.Кальченко</a:t>
            </a:r>
            <a:endParaRPr lang="ru-RU" sz="2400" i="1">
              <a:solidFill>
                <a:srgbClr val="002060"/>
              </a:solidFill>
            </a:endParaRPr>
          </a:p>
        </p:txBody>
      </p:sp>
      <p:sp>
        <p:nvSpPr>
          <p:cNvPr id="129027" name="TextBox 6"/>
          <p:cNvSpPr txBox="1">
            <a:spLocks noChangeArrowheads="1"/>
          </p:cNvSpPr>
          <p:nvPr/>
        </p:nvSpPr>
        <p:spPr bwMode="auto">
          <a:xfrm>
            <a:off x="1785938" y="5534025"/>
            <a:ext cx="31432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002060"/>
                </a:solidFill>
              </a:rPr>
              <a:t>М.Заньковецька</a:t>
            </a:r>
            <a:r>
              <a:rPr lang="uk-UA" sz="280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uk-UA" sz="2400" i="1">
                <a:solidFill>
                  <a:srgbClr val="002060"/>
                </a:solidFill>
              </a:rPr>
              <a:t>Г.Кальченко</a:t>
            </a:r>
            <a:endParaRPr lang="ru-RU" sz="2400" i="1">
              <a:solidFill>
                <a:srgbClr val="002060"/>
              </a:solidFill>
            </a:endParaRPr>
          </a:p>
        </p:txBody>
      </p:sp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8" y="285728"/>
            <a:ext cx="3071834" cy="507209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Заголовок 1"/>
          <p:cNvSpPr>
            <a:spLocks noGrp="1"/>
          </p:cNvSpPr>
          <p:nvPr>
            <p:ph type="title"/>
          </p:nvPr>
        </p:nvSpPr>
        <p:spPr>
          <a:xfrm>
            <a:off x="785813" y="2571750"/>
            <a:ext cx="2733675" cy="1143000"/>
          </a:xfrm>
        </p:spPr>
        <p:txBody>
          <a:bodyPr/>
          <a:lstStyle/>
          <a:p>
            <a:r>
              <a:rPr lang="uk-UA" sz="2800" smtClean="0"/>
              <a:t/>
            </a:r>
            <a:br>
              <a:rPr lang="uk-UA" sz="2800" smtClean="0"/>
            </a:br>
            <a:r>
              <a:rPr lang="uk-UA" sz="2800" b="1" smtClean="0">
                <a:solidFill>
                  <a:srgbClr val="002060"/>
                </a:solidFill>
              </a:rPr>
              <a:t> Зноба Валентин Іванович </a:t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b="1" smtClean="0">
                <a:solidFill>
                  <a:srgbClr val="002060"/>
                </a:solidFill>
              </a:rPr>
              <a:t>(1929-2006)</a:t>
            </a:r>
            <a:r>
              <a:rPr lang="uk-UA" sz="2800" smtClean="0">
                <a:solidFill>
                  <a:srgbClr val="002060"/>
                </a:solidFill>
              </a:rPr>
              <a:t/>
            </a:r>
            <a:br>
              <a:rPr lang="uk-UA" sz="2800" smtClean="0">
                <a:solidFill>
                  <a:srgbClr val="002060"/>
                </a:solidFill>
              </a:rPr>
            </a:br>
            <a:endParaRPr lang="ru-RU" sz="2800" smtClean="0">
              <a:solidFill>
                <a:srgbClr val="002060"/>
              </a:solidFill>
            </a:endParaRPr>
          </a:p>
        </p:txBody>
      </p:sp>
      <p:pic>
        <p:nvPicPr>
          <p:cNvPr id="5123" name="Picture 3" descr="F:\Crekmgnjhb\Новая папка\Znoba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56075"/>
            <a:ext cx="5010178" cy="619182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00" y="3643313"/>
            <a:ext cx="3786188" cy="1470025"/>
          </a:xfrm>
        </p:spPr>
        <p:txBody>
          <a:bodyPr/>
          <a:lstStyle/>
          <a:p>
            <a:r>
              <a:rPr lang="uk-UA" sz="2400" b="1" smtClean="0">
                <a:solidFill>
                  <a:srgbClr val="002060"/>
                </a:solidFill>
              </a:rPr>
              <a:t>Королева Франції Анна - дочка Ярослава Мудрого.</a:t>
            </a:r>
            <a:br>
              <a:rPr lang="uk-UA" sz="2400" b="1" smtClean="0">
                <a:solidFill>
                  <a:srgbClr val="002060"/>
                </a:solidFill>
              </a:rPr>
            </a:br>
            <a:r>
              <a:rPr lang="uk-UA" sz="2400" i="1" smtClean="0">
                <a:solidFill>
                  <a:srgbClr val="002060"/>
                </a:solidFill>
              </a:rPr>
              <a:t>Валентин Зноба.</a:t>
            </a:r>
            <a:endParaRPr lang="ru-RU" sz="2400" i="1" smtClean="0">
              <a:solidFill>
                <a:srgbClr val="002060"/>
              </a:solidFill>
            </a:endParaRPr>
          </a:p>
        </p:txBody>
      </p:sp>
      <p:pic>
        <p:nvPicPr>
          <p:cNvPr id="2054" name="Picture 6" descr="F:\Crekmgnjhb\Новая папка\0a10bacb93acab4d42bc04275ff8468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4400550" cy="66675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071546"/>
            <a:ext cx="7786742" cy="4525963"/>
          </a:xfrm>
        </p:spPr>
        <p:txBody>
          <a:bodyPr/>
          <a:lstStyle/>
          <a:p>
            <a:pPr algn="just">
              <a:buFont typeface="Wingdings" pitchFamily="2" charset="2"/>
              <a:buChar char="Ø"/>
              <a:defRPr/>
            </a:pPr>
            <a:r>
              <a:rPr lang="uk-UA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ознайомитись із творчістю українських скульпторів 50-80-х  років ХХ ст.;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uk-UA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розвивати навички аналізування скульптурної композиції, навички  самостійної діяльності щодо пошуку матеріалу; спостережливість, інтерес до культурної спадщини ХХ ст.; продовжувати розвивати естетичний смак;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uk-UA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виховувати ціннісне ставлення до  пам'яток національної культури.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3240" y="285728"/>
            <a:ext cx="341619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Мета уроку: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/>
          <a:lstStyle/>
          <a:p>
            <a:r>
              <a:rPr lang="uk-UA" sz="2800" b="1" smtClean="0">
                <a:solidFill>
                  <a:srgbClr val="002060"/>
                </a:solidFill>
              </a:rPr>
              <a:t>Козак Мамай (м. Київ).</a:t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i="1" smtClean="0">
                <a:solidFill>
                  <a:srgbClr val="002060"/>
                </a:solidFill>
              </a:rPr>
              <a:t>В.Зноба</a:t>
            </a:r>
            <a:endParaRPr lang="ru-RU" sz="2800" i="1" smtClean="0">
              <a:solidFill>
                <a:srgbClr val="002060"/>
              </a:solidFill>
            </a:endParaRPr>
          </a:p>
        </p:txBody>
      </p:sp>
      <p:pic>
        <p:nvPicPr>
          <p:cNvPr id="5" name="Picture 2" descr="G:\981_1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1285852" y="785794"/>
            <a:ext cx="7534375" cy="5022916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Содержимое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85728"/>
            <a:ext cx="1954538" cy="2428892"/>
          </a:xfrm>
          <a:prstGeom prst="ellipse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73216"/>
            <a:ext cx="8229600" cy="1143000"/>
          </a:xfrm>
        </p:spPr>
        <p:txBody>
          <a:bodyPr/>
          <a:lstStyle/>
          <a:p>
            <a:pPr algn="just"/>
            <a:r>
              <a:rPr lang="uk-UA" sz="2000" dirty="0" smtClean="0"/>
              <a:t>   </a:t>
            </a:r>
            <a:r>
              <a:rPr lang="uk-UA" sz="2000" b="1" dirty="0" smtClean="0"/>
              <a:t>Пам’ятник Т.Шевченку.     Пам’ятник екіпажу бронепоїзда</a:t>
            </a:r>
            <a:br>
              <a:rPr lang="uk-UA" sz="2000" b="1" dirty="0" smtClean="0"/>
            </a:br>
            <a:r>
              <a:rPr lang="uk-UA" sz="2000" b="1" dirty="0" smtClean="0"/>
              <a:t>   м. Хмельницький                           </a:t>
            </a:r>
            <a:r>
              <a:rPr lang="uk-UA" sz="2000" b="1" dirty="0" err="1" smtClean="0"/>
              <a:t>“Таращанець”</a:t>
            </a:r>
            <a:r>
              <a:rPr lang="uk-UA" sz="2000" b="1" dirty="0" smtClean="0"/>
              <a:t>. </a:t>
            </a:r>
            <a:r>
              <a:rPr lang="uk-UA" sz="2000" b="1" dirty="0" err="1" smtClean="0"/>
              <a:t>м.Київ</a:t>
            </a:r>
            <a:endParaRPr lang="uk-UA" sz="2000" b="1" dirty="0"/>
          </a:p>
        </p:txBody>
      </p:sp>
      <p:pic>
        <p:nvPicPr>
          <p:cNvPr id="4" name="Picture 3" descr="F:\емблеми\Пам'ятник_Тарасу_Шевченку_в_Хмельницькому ЗНОБ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3828256" cy="5104341"/>
          </a:xfrm>
          <a:prstGeom prst="rect">
            <a:avLst/>
          </a:prstGeom>
          <a:noFill/>
        </p:spPr>
      </p:pic>
      <p:pic>
        <p:nvPicPr>
          <p:cNvPr id="5" name="Picture 2" descr="F:\емблеми\Пам'ятник_екіпажу_бронепоїзда_«Таращанець»_у_Новій_Дарниці_КиївВАЛ ЗНОБ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8640"/>
            <a:ext cx="3419872" cy="5072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Picture 2" descr="F:\художня культура\портрет Синькевич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00694" y="285727"/>
            <a:ext cx="3338536" cy="5271373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3123" name="TextBox 4"/>
          <p:cNvSpPr txBox="1">
            <a:spLocks noChangeArrowheads="1"/>
          </p:cNvSpPr>
          <p:nvPr/>
        </p:nvSpPr>
        <p:spPr bwMode="auto">
          <a:xfrm>
            <a:off x="5786438" y="5715000"/>
            <a:ext cx="271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rgbClr val="002060"/>
                </a:solidFill>
              </a:rPr>
              <a:t>Юлій Синькевич</a:t>
            </a:r>
            <a:endParaRPr lang="ru-RU" sz="2400" b="1">
              <a:solidFill>
                <a:srgbClr val="002060"/>
              </a:solidFill>
            </a:endParaRPr>
          </a:p>
        </p:txBody>
      </p:sp>
      <p:pic>
        <p:nvPicPr>
          <p:cNvPr id="6" name="Picture 2" descr="F:\Crekmgnjhb\Новая папка\i0BUHD8X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63601"/>
            <a:ext cx="3857652" cy="512077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3125" name="TextBox 6"/>
          <p:cNvSpPr txBox="1">
            <a:spLocks noChangeArrowheads="1"/>
          </p:cNvSpPr>
          <p:nvPr/>
        </p:nvSpPr>
        <p:spPr bwMode="auto">
          <a:xfrm>
            <a:off x="1214438" y="5715000"/>
            <a:ext cx="2992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rgbClr val="002060"/>
                </a:solidFill>
              </a:rPr>
              <a:t>Анатолій Фуженко</a:t>
            </a:r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133126" name="TextBox 8"/>
          <p:cNvSpPr txBox="1">
            <a:spLocks noChangeArrowheads="1"/>
          </p:cNvSpPr>
          <p:nvPr/>
        </p:nvSpPr>
        <p:spPr bwMode="auto">
          <a:xfrm>
            <a:off x="3643313" y="6215063"/>
            <a:ext cx="2771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rgbClr val="002060"/>
                </a:solidFill>
              </a:rPr>
              <a:t>Михайло Грицюк</a:t>
            </a:r>
            <a:endParaRPr lang="ru-RU" sz="24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Заголовок 1"/>
          <p:cNvSpPr>
            <a:spLocks noGrp="1"/>
          </p:cNvSpPr>
          <p:nvPr>
            <p:ph type="title"/>
          </p:nvPr>
        </p:nvSpPr>
        <p:spPr>
          <a:xfrm>
            <a:off x="5643563" y="4643438"/>
            <a:ext cx="3143250" cy="1143000"/>
          </a:xfrm>
        </p:spPr>
        <p:txBody>
          <a:bodyPr/>
          <a:lstStyle/>
          <a:p>
            <a:r>
              <a:rPr lang="uk-UA" sz="2800" b="1" smtClean="0">
                <a:solidFill>
                  <a:srgbClr val="002060"/>
                </a:solidFill>
              </a:rPr>
              <a:t>Монумент</a:t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b="1" smtClean="0">
                <a:solidFill>
                  <a:srgbClr val="002060"/>
                </a:solidFill>
              </a:rPr>
              <a:t>Т.Г.Шевченку</a:t>
            </a:r>
            <a:r>
              <a:rPr lang="uk-UA" sz="2400" smtClean="0">
                <a:solidFill>
                  <a:srgbClr val="002060"/>
                </a:solidFill>
              </a:rPr>
              <a:t/>
            </a:r>
            <a:br>
              <a:rPr lang="uk-UA" sz="2400" smtClean="0">
                <a:solidFill>
                  <a:srgbClr val="002060"/>
                </a:solidFill>
              </a:rPr>
            </a:br>
            <a:r>
              <a:rPr lang="uk-UA" sz="2800" i="1" smtClean="0">
                <a:solidFill>
                  <a:srgbClr val="002060"/>
                </a:solidFill>
              </a:rPr>
              <a:t>(м. Москва).</a:t>
            </a:r>
            <a:br>
              <a:rPr lang="uk-UA" sz="2800" i="1" smtClean="0">
                <a:solidFill>
                  <a:srgbClr val="002060"/>
                </a:solidFill>
              </a:rPr>
            </a:br>
            <a:r>
              <a:rPr lang="uk-UA" sz="2800" i="1" smtClean="0">
                <a:solidFill>
                  <a:srgbClr val="002060"/>
                </a:solidFill>
              </a:rPr>
              <a:t>В.Зноба</a:t>
            </a:r>
            <a:endParaRPr lang="ru-RU" sz="2800" i="1" smtClean="0">
              <a:solidFill>
                <a:srgbClr val="002060"/>
              </a:solidFill>
            </a:endParaRPr>
          </a:p>
        </p:txBody>
      </p:sp>
      <p:pic>
        <p:nvPicPr>
          <p:cNvPr id="13314" name="Picture 2" descr="F:\Crekmgnjhb\Новая папка\i3DX4SM6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>
          <a:xfrm>
            <a:off x="1357290" y="357166"/>
            <a:ext cx="3481412" cy="242889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315" name="Picture 3" descr="F:\Crekmgnjhb\Новая папка\i7XUO6MVB (2)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928662" y="2928934"/>
            <a:ext cx="4476748" cy="335756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316" name="Picture 4" descr="F:\художня культура\а фуженко т шевченко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5643570" y="285728"/>
            <a:ext cx="3160417" cy="361879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Admin\Рабочий стол\Zvenygorodka_Szewczenko_DSC_6101_71-212-00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14" y="71438"/>
            <a:ext cx="7358114" cy="521495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5170" name="Прямоугольник 4"/>
          <p:cNvSpPr>
            <a:spLocks noChangeArrowheads="1"/>
          </p:cNvSpPr>
          <p:nvPr/>
        </p:nvSpPr>
        <p:spPr bwMode="auto">
          <a:xfrm>
            <a:off x="1143000" y="5330825"/>
            <a:ext cx="75723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r>
              <a:rPr lang="ru-RU" sz="2000" b="1">
                <a:solidFill>
                  <a:srgbClr val="002060"/>
                </a:solidFill>
              </a:rPr>
              <a:t>У </a:t>
            </a:r>
            <a:r>
              <a:rPr lang="uk-UA" sz="2000" b="1">
                <a:solidFill>
                  <a:srgbClr val="002060"/>
                </a:solidFill>
              </a:rPr>
              <a:t>нашому районному центрі, у м. </a:t>
            </a:r>
            <a:r>
              <a:rPr lang="ru-RU" sz="2000" b="1">
                <a:solidFill>
                  <a:srgbClr val="002060"/>
                </a:solidFill>
              </a:rPr>
              <a:t>Звенигородка</a:t>
            </a:r>
            <a:r>
              <a:rPr lang="uk-UA" sz="2000" b="1">
                <a:solidFill>
                  <a:srgbClr val="002060"/>
                </a:solidFill>
              </a:rPr>
              <a:t>, </a:t>
            </a:r>
            <a:r>
              <a:rPr lang="ru-RU" sz="2000" b="1">
                <a:solidFill>
                  <a:srgbClr val="002060"/>
                </a:solidFill>
              </a:rPr>
              <a:t> 198</a:t>
            </a:r>
            <a:r>
              <a:rPr lang="uk-UA" sz="2000" b="1">
                <a:solidFill>
                  <a:srgbClr val="002060"/>
                </a:solidFill>
              </a:rPr>
              <a:t>2</a:t>
            </a:r>
            <a:r>
              <a:rPr lang="ru-RU" sz="2000" b="1">
                <a:solidFill>
                  <a:srgbClr val="002060"/>
                </a:solidFill>
              </a:rPr>
              <a:t> року було відкрито пам'ятник </a:t>
            </a:r>
            <a:r>
              <a:rPr lang="uk-UA" sz="2000" b="1">
                <a:solidFill>
                  <a:srgbClr val="002060"/>
                </a:solidFill>
              </a:rPr>
              <a:t>Т.</a:t>
            </a:r>
            <a:r>
              <a:rPr lang="ru-RU" sz="2000" b="1">
                <a:solidFill>
                  <a:srgbClr val="002060"/>
                </a:solidFill>
              </a:rPr>
              <a:t>Шевченк</a:t>
            </a:r>
            <a:r>
              <a:rPr lang="uk-UA" sz="2000" b="1">
                <a:solidFill>
                  <a:srgbClr val="002060"/>
                </a:solidFill>
              </a:rPr>
              <a:t>у,</a:t>
            </a:r>
          </a:p>
          <a:p>
            <a:pPr indent="449263" algn="just"/>
            <a:r>
              <a:rPr lang="ru-RU" sz="2000" b="1">
                <a:solidFill>
                  <a:srgbClr val="002060"/>
                </a:solidFill>
              </a:rPr>
              <a:t> де вперше в Україні зображено його молодим</a:t>
            </a:r>
            <a:r>
              <a:rPr lang="uk-UA" sz="2000" b="1">
                <a:solidFill>
                  <a:srgbClr val="002060"/>
                </a:solidFill>
              </a:rPr>
              <a:t>. Автор монумента – </a:t>
            </a:r>
            <a:r>
              <a:rPr lang="uk-UA" sz="2400" b="1" i="1">
                <a:solidFill>
                  <a:srgbClr val="002060"/>
                </a:solidFill>
              </a:rPr>
              <a:t>Павло Калицький.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361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Рисунок 3" descr="C:\Documents and Settings\Admin\Рабочий стол\450px-Звенигородка-пам'ятник_Шевченкові-2.JPG"/>
          <p:cNvPicPr/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1785918" y="0"/>
            <a:ext cx="55007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%D0%A8%D0%B5%D0%B2%D1%87%D0%B5%D0%BD%D0%BA%D0%BE_064"/>
          <p:cNvPicPr>
            <a:picLocks noGrp="1"/>
          </p:cNvPicPr>
          <p:nvPr>
            <p:ph idx="1"/>
          </p:nvPr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>
          <a:xfrm>
            <a:off x="785786" y="0"/>
            <a:ext cx="5357850" cy="68580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7218" name="Прямоугольник 4"/>
          <p:cNvSpPr>
            <a:spLocks noChangeArrowheads="1"/>
          </p:cNvSpPr>
          <p:nvPr/>
        </p:nvSpPr>
        <p:spPr bwMode="auto">
          <a:xfrm>
            <a:off x="6072188" y="2143125"/>
            <a:ext cx="307181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Пам’ятник виготовлений скульптором </a:t>
            </a:r>
            <a:r>
              <a:rPr lang="uk-UA" sz="3200" b="1" i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М.К.Вронським </a:t>
            </a:r>
            <a:r>
              <a:rPr lang="uk-UA" sz="28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та архітектором </a:t>
            </a:r>
            <a:r>
              <a:rPr lang="uk-UA" sz="3200" b="1" i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О.Заваровим </a:t>
            </a:r>
            <a:r>
              <a:rPr lang="uk-UA" sz="28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Заголовок 1"/>
          <p:cNvSpPr>
            <a:spLocks noGrp="1"/>
          </p:cNvSpPr>
          <p:nvPr>
            <p:ph type="title"/>
          </p:nvPr>
        </p:nvSpPr>
        <p:spPr>
          <a:xfrm>
            <a:off x="4214813" y="785813"/>
            <a:ext cx="4929187" cy="1143000"/>
          </a:xfrm>
        </p:spPr>
        <p:txBody>
          <a:bodyPr/>
          <a:lstStyle/>
          <a:p>
            <a:r>
              <a:rPr lang="uk-UA" sz="2800" b="1" smtClean="0">
                <a:solidFill>
                  <a:srgbClr val="002060"/>
                </a:solidFill>
              </a:rPr>
              <a:t>Фуженко</a:t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b="1" smtClean="0">
                <a:solidFill>
                  <a:srgbClr val="002060"/>
                </a:solidFill>
              </a:rPr>
              <a:t>Анатолій Семенович</a:t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b="1" smtClean="0">
                <a:solidFill>
                  <a:srgbClr val="002060"/>
                </a:solidFill>
              </a:rPr>
              <a:t>(з Черкащини)</a:t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b="1" smtClean="0">
                <a:solidFill>
                  <a:srgbClr val="002060"/>
                </a:solidFill>
              </a:rPr>
              <a:t>(1936-1999)</a:t>
            </a:r>
            <a:endParaRPr lang="ru-RU" sz="2800" b="1" smtClean="0">
              <a:solidFill>
                <a:srgbClr val="002060"/>
              </a:solidFill>
            </a:endParaRPr>
          </a:p>
        </p:txBody>
      </p:sp>
      <p:pic>
        <p:nvPicPr>
          <p:cNvPr id="12290" name="Picture 2" descr="F:\Crekmgnjhb\Новая папка\i0BUHD8X5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142976" y="214290"/>
            <a:ext cx="3000397" cy="39828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292" name="Picture 4" descr="F:\Crekmgnjhb\Новая папка\iUREM0NWL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214810" y="3143248"/>
            <a:ext cx="4499159" cy="335758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художня культура\а фуженко памятник довженк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1857356" y="357166"/>
            <a:ext cx="5451639" cy="563962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85875" y="6000750"/>
            <a:ext cx="6718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002060"/>
                </a:solidFill>
              </a:rPr>
              <a:t>О.Довженко в Сосниці</a:t>
            </a:r>
            <a:r>
              <a:rPr lang="uk-UA" sz="2800">
                <a:solidFill>
                  <a:srgbClr val="002060"/>
                </a:solidFill>
              </a:rPr>
              <a:t>. </a:t>
            </a:r>
            <a:r>
              <a:rPr lang="uk-UA" sz="2800" i="1">
                <a:solidFill>
                  <a:srgbClr val="002060"/>
                </a:solidFill>
              </a:rPr>
              <a:t>А.С. Фуженко.</a:t>
            </a:r>
            <a:endParaRPr lang="ru-RU" sz="2800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4786313"/>
            <a:ext cx="2805113" cy="1143000"/>
          </a:xfrm>
        </p:spPr>
        <p:txBody>
          <a:bodyPr/>
          <a:lstStyle/>
          <a:p>
            <a:r>
              <a:rPr lang="uk-UA" sz="2800" b="1" smtClean="0">
                <a:solidFill>
                  <a:srgbClr val="002060"/>
                </a:solidFill>
              </a:rPr>
              <a:t>Нестор-літописець</a:t>
            </a:r>
            <a:r>
              <a:rPr lang="uk-UA" sz="2800" smtClean="0">
                <a:solidFill>
                  <a:srgbClr val="002060"/>
                </a:solidFill>
              </a:rPr>
              <a:t/>
            </a:r>
            <a:br>
              <a:rPr lang="uk-UA" sz="2800" smtClean="0">
                <a:solidFill>
                  <a:srgbClr val="002060"/>
                </a:solidFill>
              </a:rPr>
            </a:br>
            <a:r>
              <a:rPr lang="uk-UA" sz="2800" i="1" smtClean="0">
                <a:solidFill>
                  <a:srgbClr val="002060"/>
                </a:solidFill>
              </a:rPr>
              <a:t>(м. Львів).</a:t>
            </a:r>
            <a:br>
              <a:rPr lang="uk-UA" sz="2800" i="1" smtClean="0">
                <a:solidFill>
                  <a:srgbClr val="002060"/>
                </a:solidFill>
              </a:rPr>
            </a:br>
            <a:r>
              <a:rPr lang="uk-UA" sz="2800" i="1" smtClean="0">
                <a:solidFill>
                  <a:srgbClr val="002060"/>
                </a:solidFill>
              </a:rPr>
              <a:t>А.Фуженко</a:t>
            </a:r>
            <a:endParaRPr lang="ru-RU" sz="2800" i="1" smtClean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500042"/>
            <a:ext cx="442915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428736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відновлювати жанри монументальної скульптури, статуї, портрета;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шукати нові форми;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насичувати скульптури емоційністю й виразністю;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посилювати роль скульптури в декоративному оформленні будинків, міського ландшафту.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54" y="0"/>
            <a:ext cx="835824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У другій половині ХХ ст.</a:t>
            </a:r>
          </a:p>
          <a:p>
            <a:pPr algn="ctr">
              <a:defRPr/>
            </a:pPr>
            <a:r>
              <a:rPr lang="uk-UA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 скульптори почали :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Заголовок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/>
          <a:lstStyle/>
          <a:p>
            <a:r>
              <a:rPr lang="uk-UA" sz="2400" b="1" smtClean="0">
                <a:solidFill>
                  <a:srgbClr val="002060"/>
                </a:solidFill>
              </a:rPr>
              <a:t>Пам'ятник  Б.Хмельницькому  (м. Черкаси). </a:t>
            </a:r>
            <a:br>
              <a:rPr lang="uk-UA" sz="2400" b="1" smtClean="0">
                <a:solidFill>
                  <a:srgbClr val="002060"/>
                </a:solidFill>
              </a:rPr>
            </a:br>
            <a:r>
              <a:rPr lang="uk-UA" sz="2400" i="1" smtClean="0">
                <a:solidFill>
                  <a:srgbClr val="002060"/>
                </a:solidFill>
              </a:rPr>
              <a:t>А.Фуженко</a:t>
            </a:r>
            <a:endParaRPr lang="ru-RU" sz="2400" i="1" smtClean="0">
              <a:solidFill>
                <a:srgbClr val="002060"/>
              </a:solidFill>
            </a:endParaRPr>
          </a:p>
        </p:txBody>
      </p:sp>
      <p:pic>
        <p:nvPicPr>
          <p:cNvPr id="5" name="Picture 3" descr="F:\Crekmgnjhb\Новая папка\iDS6PKPQ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357430"/>
            <a:ext cx="4095746" cy="3071810"/>
          </a:xfrm>
          <a:prstGeom prst="snip1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2" descr="F:\Crekmgnjhb\Новая папка\i[5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9124" y="298996"/>
            <a:ext cx="4500594" cy="298712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8" name="Picture 2" descr="F:\Crekmgnjhb\Новая папка\Anatoliy-Kushh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1000100" y="214290"/>
            <a:ext cx="7855737" cy="625549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2339" name="TextBox 4"/>
          <p:cNvSpPr txBox="1">
            <a:spLocks noChangeArrowheads="1"/>
          </p:cNvSpPr>
          <p:nvPr/>
        </p:nvSpPr>
        <p:spPr bwMode="auto">
          <a:xfrm>
            <a:off x="2000250" y="6334125"/>
            <a:ext cx="6018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002060"/>
                </a:solidFill>
              </a:rPr>
              <a:t>Анатолій Кущ – нар. худ. України</a:t>
            </a:r>
            <a:endParaRPr lang="ru-RU" sz="2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F:\художня культура\а кущ памятник б ХМЕЛЬНИЦЬКОМУ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85918" y="428604"/>
            <a:ext cx="6215106" cy="495886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43362" name="TextBox 6"/>
          <p:cNvSpPr txBox="1">
            <a:spLocks noChangeArrowheads="1"/>
          </p:cNvSpPr>
          <p:nvPr/>
        </p:nvSpPr>
        <p:spPr bwMode="auto">
          <a:xfrm>
            <a:off x="3000375" y="5473700"/>
            <a:ext cx="41608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>
                <a:solidFill>
                  <a:srgbClr val="002060"/>
                </a:solidFill>
              </a:rPr>
              <a:t>Б.Хмельницький</a:t>
            </a:r>
          </a:p>
          <a:p>
            <a:pPr algn="ctr"/>
            <a:r>
              <a:rPr lang="uk-UA" sz="2800" b="1">
                <a:solidFill>
                  <a:srgbClr val="002060"/>
                </a:solidFill>
              </a:rPr>
              <a:t> </a:t>
            </a:r>
            <a:r>
              <a:rPr lang="uk-UA" sz="2800" i="1">
                <a:solidFill>
                  <a:srgbClr val="002060"/>
                </a:solidFill>
              </a:rPr>
              <a:t>(Рокфорд, США, 1996).</a:t>
            </a:r>
          </a:p>
          <a:p>
            <a:pPr algn="ctr"/>
            <a:r>
              <a:rPr lang="uk-UA" sz="2800" i="1">
                <a:solidFill>
                  <a:srgbClr val="002060"/>
                </a:solidFill>
              </a:rPr>
              <a:t>А.Кущ</a:t>
            </a:r>
            <a:endParaRPr lang="ru-RU" sz="2800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художня культура\памятник Т Ш в мысты Буршти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4533899" y="285728"/>
            <a:ext cx="4381531" cy="571504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4386" name="TextBox 4"/>
          <p:cNvSpPr txBox="1">
            <a:spLocks noChangeArrowheads="1"/>
          </p:cNvSpPr>
          <p:nvPr/>
        </p:nvSpPr>
        <p:spPr bwMode="auto">
          <a:xfrm>
            <a:off x="642938" y="3714750"/>
            <a:ext cx="46116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002060"/>
                </a:solidFill>
              </a:rPr>
              <a:t>Т.Шевченко </a:t>
            </a:r>
          </a:p>
          <a:p>
            <a:pPr algn="ctr"/>
            <a:r>
              <a:rPr lang="uk-UA" sz="2400" i="1">
                <a:solidFill>
                  <a:srgbClr val="002060"/>
                </a:solidFill>
              </a:rPr>
              <a:t>( Івано-Франківська обл.).</a:t>
            </a:r>
          </a:p>
          <a:p>
            <a:pPr algn="ctr"/>
            <a:r>
              <a:rPr lang="uk-UA" sz="2800" i="1">
                <a:solidFill>
                  <a:srgbClr val="002060"/>
                </a:solidFill>
              </a:rPr>
              <a:t>А.Кущ</a:t>
            </a:r>
            <a:endParaRPr lang="ru-RU" sz="2800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54628" name="Picture 4" descr=" 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260350"/>
            <a:ext cx="6769100" cy="6099175"/>
          </a:xfrm>
          <a:prstGeom prst="rect">
            <a:avLst/>
          </a:prstGeom>
          <a:noFill/>
        </p:spPr>
      </p:pic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693738" y="6537325"/>
            <a:ext cx="8450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b="1"/>
              <a:t>Тарасик за малюванням при в</a:t>
            </a:r>
            <a:r>
              <a:rPr lang="en-US" b="1"/>
              <a:t>’</a:t>
            </a:r>
            <a:r>
              <a:rPr lang="uk-UA" b="1"/>
              <a:t>їзді в с. Шевченкове зі сторони Вільшани</a:t>
            </a:r>
          </a:p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24525" y="4594225"/>
            <a:ext cx="3167063" cy="4525963"/>
          </a:xfrm>
        </p:spPr>
        <p:txBody>
          <a:bodyPr/>
          <a:lstStyle/>
          <a:p>
            <a:pPr>
              <a:buFontTx/>
              <a:buNone/>
            </a:pPr>
            <a:r>
              <a:rPr lang="uk-UA" smtClean="0"/>
              <a:t> Звідси я пішов у люди.</a:t>
            </a:r>
          </a:p>
        </p:txBody>
      </p:sp>
      <p:pic>
        <p:nvPicPr>
          <p:cNvPr id="155652" name="Picture 4" descr=" 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4645025" cy="7089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56676" name="Picture 4" descr=" 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83883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57700" name="Picture 4" descr="Копия  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8569325" cy="685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00750"/>
            <a:ext cx="8229600" cy="1143000"/>
          </a:xfrm>
        </p:spPr>
        <p:txBody>
          <a:bodyPr/>
          <a:lstStyle/>
          <a:p>
            <a:r>
              <a:rPr lang="uk-UA" sz="2400" b="1" smtClean="0">
                <a:solidFill>
                  <a:srgbClr val="002060"/>
                </a:solidFill>
              </a:rPr>
              <a:t>Кий, Щек, Хорив та їхня сестра Либідь</a:t>
            </a:r>
            <a:r>
              <a:rPr lang="uk-UA" sz="2400" smtClean="0">
                <a:solidFill>
                  <a:srgbClr val="002060"/>
                </a:solidFill>
              </a:rPr>
              <a:t>. </a:t>
            </a:r>
            <a:r>
              <a:rPr lang="uk-UA" sz="2400" i="1" smtClean="0">
                <a:solidFill>
                  <a:srgbClr val="002060"/>
                </a:solidFill>
              </a:rPr>
              <a:t>А Кущ </a:t>
            </a:r>
            <a:endParaRPr lang="ru-RU" sz="2400" i="1" smtClean="0">
              <a:solidFill>
                <a:srgbClr val="002060"/>
              </a:solidFill>
            </a:endParaRPr>
          </a:p>
        </p:txBody>
      </p:sp>
      <p:pic>
        <p:nvPicPr>
          <p:cNvPr id="3074" name="Picture 2" descr="F:\Crekmgnjhb\Новая папка\47820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7" y="285728"/>
            <a:ext cx="7715305" cy="600250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0" name="Picture 2" descr="F:\Crekmgnjhb\Новая папка\478203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928662" y="357166"/>
            <a:ext cx="7997888" cy="5694496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4375" y="4572000"/>
            <a:ext cx="3494088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>
                <a:solidFill>
                  <a:srgbClr val="002060"/>
                </a:solidFill>
              </a:rPr>
              <a:t>Лисенко</a:t>
            </a:r>
          </a:p>
          <a:p>
            <a:pPr algn="ctr"/>
            <a:r>
              <a:rPr lang="uk-UA" sz="2400" b="1">
                <a:solidFill>
                  <a:srgbClr val="002060"/>
                </a:solidFill>
              </a:rPr>
              <a:t>Михайло Григорович </a:t>
            </a:r>
          </a:p>
          <a:p>
            <a:pPr algn="ctr"/>
            <a:r>
              <a:rPr lang="uk-UA" sz="2400" b="1">
                <a:solidFill>
                  <a:srgbClr val="002060"/>
                </a:solidFill>
              </a:rPr>
              <a:t>(1906-1972)</a:t>
            </a:r>
            <a:r>
              <a:rPr lang="uk-UA" b="1">
                <a:solidFill>
                  <a:srgbClr val="002060"/>
                </a:solidFill>
              </a:rPr>
              <a:t>.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10245" name="Picture 5" descr="F:\Crekmgnjhb\бородай\загруже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40" y="0"/>
            <a:ext cx="5000660" cy="666754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214688"/>
            <a:ext cx="2876550" cy="1143000"/>
          </a:xfrm>
        </p:spPr>
        <p:txBody>
          <a:bodyPr/>
          <a:lstStyle/>
          <a:p>
            <a:r>
              <a:rPr lang="uk-UA" sz="2800" b="1" smtClean="0">
                <a:solidFill>
                  <a:srgbClr val="002060"/>
                </a:solidFill>
              </a:rPr>
              <a:t>Монумент Незалежності </a:t>
            </a:r>
            <a:r>
              <a:rPr lang="uk-UA" sz="2800" i="1" smtClean="0">
                <a:solidFill>
                  <a:srgbClr val="002060"/>
                </a:solidFill>
              </a:rPr>
              <a:t>(м. Київ)</a:t>
            </a:r>
            <a:br>
              <a:rPr lang="uk-UA" sz="2800" i="1" smtClean="0">
                <a:solidFill>
                  <a:srgbClr val="002060"/>
                </a:solidFill>
              </a:rPr>
            </a:br>
            <a:r>
              <a:rPr lang="uk-UA" sz="2800" i="1" smtClean="0">
                <a:solidFill>
                  <a:srgbClr val="002060"/>
                </a:solidFill>
              </a:rPr>
              <a:t>А.Кущ</a:t>
            </a:r>
            <a:endParaRPr lang="ru-RU" sz="2800" i="1" smtClean="0">
              <a:solidFill>
                <a:srgbClr val="002060"/>
              </a:solidFill>
            </a:endParaRPr>
          </a:p>
        </p:txBody>
      </p:sp>
      <p:pic>
        <p:nvPicPr>
          <p:cNvPr id="18435" name="Picture 3" descr="F:\Crekmgnjhb\Новая папка\Монумент-Оранта-Украина-(автор-Анатолий-Кущ)-1237384527_5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14290"/>
            <a:ext cx="4286250" cy="6429375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Содержимое 4"/>
          <p:cNvSpPr>
            <a:spLocks noGrp="1"/>
          </p:cNvSpPr>
          <p:nvPr>
            <p:ph idx="1"/>
          </p:nvPr>
        </p:nvSpPr>
        <p:spPr>
          <a:xfrm>
            <a:off x="714375" y="285750"/>
            <a:ext cx="8786813" cy="4525963"/>
          </a:xfrm>
        </p:spPr>
        <p:txBody>
          <a:bodyPr/>
          <a:lstStyle/>
          <a:p>
            <a:pPr>
              <a:buFontTx/>
              <a:buNone/>
            </a:pPr>
            <a:r>
              <a:rPr lang="uk-UA" smtClean="0"/>
              <a:t>                                     </a:t>
            </a:r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428604"/>
            <a:ext cx="8358214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Як треба землю цю любити,</a:t>
            </a:r>
          </a:p>
          <a:p>
            <a:pPr algn="ctr">
              <a:defRPr/>
            </a:pPr>
            <a:r>
              <a:rPr lang="uk-UA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Щоб на високих пагорбах Дніпра</a:t>
            </a:r>
          </a:p>
          <a:p>
            <a:pPr algn="ctr">
              <a:defRPr/>
            </a:pPr>
            <a:r>
              <a:rPr lang="uk-UA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Таку красу плекати і творити</a:t>
            </a:r>
          </a:p>
          <a:p>
            <a:pPr algn="ctr">
              <a:defRPr/>
            </a:pPr>
            <a:r>
              <a:rPr lang="uk-UA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На радість людям і для їх добра!</a:t>
            </a:r>
            <a:endParaRPr lang="ru-RU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714375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uk-UA" sz="4000" smtClean="0">
                <a:solidFill>
                  <a:srgbClr val="002060"/>
                </a:solidFill>
              </a:rPr>
              <a:t>Яку роль відіграє скульптура у житті людини?</a:t>
            </a:r>
          </a:p>
          <a:p>
            <a:pPr>
              <a:buFont typeface="Wingdings" pitchFamily="2" charset="2"/>
              <a:buChar char="§"/>
            </a:pPr>
            <a:r>
              <a:rPr lang="uk-UA" sz="4000" smtClean="0">
                <a:solidFill>
                  <a:srgbClr val="002060"/>
                </a:solidFill>
              </a:rPr>
              <a:t>Які твори скульптури ви запам'ятали?</a:t>
            </a:r>
          </a:p>
          <a:p>
            <a:pPr>
              <a:buFont typeface="Wingdings" pitchFamily="2" charset="2"/>
              <a:buChar char="§"/>
            </a:pPr>
            <a:r>
              <a:rPr lang="uk-UA" sz="4000" smtClean="0">
                <a:solidFill>
                  <a:srgbClr val="002060"/>
                </a:solidFill>
              </a:rPr>
              <a:t>Чим вони вас привабили?</a:t>
            </a:r>
          </a:p>
          <a:p>
            <a:pPr>
              <a:buFont typeface="Wingdings" pitchFamily="2" charset="2"/>
              <a:buChar char="§"/>
            </a:pPr>
            <a:r>
              <a:rPr lang="uk-UA" sz="4000" smtClean="0">
                <a:solidFill>
                  <a:srgbClr val="002060"/>
                </a:solidFill>
              </a:rPr>
              <a:t>Якому діячеві української культури ви створили б пам'ятник?</a:t>
            </a:r>
          </a:p>
          <a:p>
            <a:pPr>
              <a:buFont typeface="Wingdings" pitchFamily="2" charset="2"/>
              <a:buChar char="§"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07167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Підібрати репродукції, листівки чи фотографії із зображенням пам’ятників Черкаського краю.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571480"/>
            <a:ext cx="718215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cs typeface="+mn-cs"/>
              </a:rPr>
              <a:t>Домашнє завдання</a:t>
            </a:r>
            <a:endParaRPr lang="ru-RU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5074" y="2928934"/>
            <a:ext cx="2928926" cy="1143000"/>
          </a:xfrm>
        </p:spPr>
        <p:txBody>
          <a:bodyPr/>
          <a:lstStyle/>
          <a:p>
            <a:pPr>
              <a:defRPr/>
            </a:pPr>
            <a:r>
              <a:rPr lang="uk-UA" sz="5400" b="1" smtClean="0">
                <a:solidFill>
                  <a:srgbClr val="002060"/>
                </a:solidFill>
              </a:rPr>
              <a:t/>
            </a:r>
            <a:br>
              <a:rPr lang="uk-UA" sz="5400" b="1" smtClean="0">
                <a:solidFill>
                  <a:srgbClr val="002060"/>
                </a:solidFill>
              </a:rPr>
            </a:br>
            <a:r>
              <a:rPr lang="uk-UA" sz="54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роботу.</a:t>
            </a:r>
            <a:r>
              <a:rPr lang="uk-UA" sz="5400" b="1" dirty="0" smtClean="0">
                <a:solidFill>
                  <a:srgbClr val="002060"/>
                </a:solidFill>
              </a:rPr>
              <a:t/>
            </a:r>
            <a:br>
              <a:rPr lang="uk-UA" sz="5400" b="1" dirty="0" smtClean="0">
                <a:solidFill>
                  <a:srgbClr val="002060"/>
                </a:solidFill>
              </a:rPr>
            </a:br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Будьте</a:t>
            </a:r>
            <a:r>
              <a:rPr lang="uk-UA" sz="5400" b="1" dirty="0" smtClean="0">
                <a:solidFill>
                  <a:srgbClr val="002060"/>
                </a:solidFill>
              </a:rPr>
              <a:t> </a:t>
            </a:r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здорові</a:t>
            </a:r>
            <a:b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F:\Crekmgnjhb\бородай\30af669cde5b3a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310852"/>
            <a:ext cx="5253062" cy="6332858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6500826" y="928670"/>
            <a:ext cx="240482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Дякую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58082" y="1571612"/>
            <a:ext cx="9049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за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Презентацію підготувала Прісич Наталія Михайлівна,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учитель художньої культури Шевченківської ЗОШ - інтернату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Черкаської обласної ради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0" name="Picture 2" descr="F:\Crekmgnjhb\бородай\IMG_2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076"/>
          <a:stretch>
            <a:fillRect/>
          </a:stretch>
        </p:blipFill>
        <p:spPr>
          <a:xfrm>
            <a:off x="714348" y="0"/>
            <a:ext cx="4030880" cy="632701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2" descr="F:\Crekmgnjhb\Новая папка\i[6]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0"/>
            <a:ext cx="5072098" cy="4725559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6740" name="Прямоугольник 5"/>
          <p:cNvSpPr>
            <a:spLocks noChangeArrowheads="1"/>
          </p:cNvSpPr>
          <p:nvPr/>
        </p:nvSpPr>
        <p:spPr bwMode="auto">
          <a:xfrm>
            <a:off x="4786313" y="5429250"/>
            <a:ext cx="35179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i="1">
                <a:solidFill>
                  <a:srgbClr val="002060"/>
                </a:solidFill>
              </a:rPr>
              <a:t>Пам'ятник Щорсу.</a:t>
            </a:r>
          </a:p>
          <a:p>
            <a:pPr algn="ctr"/>
            <a:r>
              <a:rPr lang="uk-UA" sz="2800" b="1" i="1">
                <a:solidFill>
                  <a:srgbClr val="002060"/>
                </a:solidFill>
              </a:rPr>
              <a:t> </a:t>
            </a:r>
            <a:r>
              <a:rPr lang="uk-UA" sz="2800" i="1">
                <a:solidFill>
                  <a:srgbClr val="002060"/>
                </a:solidFill>
              </a:rPr>
              <a:t>м. Київ</a:t>
            </a:r>
            <a:endParaRPr lang="ru-RU" sz="2800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Заголовок 1"/>
          <p:cNvSpPr>
            <a:spLocks noGrp="1"/>
          </p:cNvSpPr>
          <p:nvPr>
            <p:ph type="title"/>
          </p:nvPr>
        </p:nvSpPr>
        <p:spPr>
          <a:xfrm>
            <a:off x="714375" y="3857625"/>
            <a:ext cx="2947988" cy="1143000"/>
          </a:xfrm>
        </p:spPr>
        <p:txBody>
          <a:bodyPr/>
          <a:lstStyle/>
          <a:p>
            <a:r>
              <a:rPr lang="uk-UA" sz="2800" b="1" smtClean="0">
                <a:solidFill>
                  <a:srgbClr val="002060"/>
                </a:solidFill>
              </a:rPr>
              <a:t>Василь Захарович Бородай</a:t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b="1" smtClean="0">
                <a:solidFill>
                  <a:srgbClr val="002060"/>
                </a:solidFill>
              </a:rPr>
              <a:t/>
            </a:r>
            <a:br>
              <a:rPr lang="uk-UA" sz="2800" b="1" smtClean="0">
                <a:solidFill>
                  <a:srgbClr val="002060"/>
                </a:solidFill>
              </a:rPr>
            </a:br>
            <a:r>
              <a:rPr lang="uk-UA" sz="2800" b="1" smtClean="0">
                <a:solidFill>
                  <a:srgbClr val="002060"/>
                </a:solidFill>
              </a:rPr>
              <a:t>(1917-2010)</a:t>
            </a:r>
            <a:endParaRPr lang="ru-RU" sz="2800" b="1" smtClean="0">
              <a:solidFill>
                <a:srgbClr val="002060"/>
              </a:solidFill>
            </a:endParaRPr>
          </a:p>
        </p:txBody>
      </p:sp>
      <p:pic>
        <p:nvPicPr>
          <p:cNvPr id="4" name="Picture 2" descr="F:\Crekmgnjhb\бородай\225px-Borodaj_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500042"/>
            <a:ext cx="4572032" cy="599444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F:\Crekmgnjhb\бородай\lu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25177"/>
            <a:ext cx="3357586" cy="484052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00688" y="5715000"/>
            <a:ext cx="3708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>
                <a:solidFill>
                  <a:srgbClr val="002060"/>
                </a:solidFill>
              </a:rPr>
              <a:t>Л.Українка (м. Київ).</a:t>
            </a:r>
          </a:p>
          <a:p>
            <a:pPr algn="ctr"/>
            <a:r>
              <a:rPr lang="uk-UA" sz="2800" i="1">
                <a:solidFill>
                  <a:srgbClr val="002060"/>
                </a:solidFill>
              </a:rPr>
              <a:t>В.Бородай</a:t>
            </a:r>
            <a:endParaRPr lang="ru-RU" sz="2800" i="1">
              <a:solidFill>
                <a:srgbClr val="002060"/>
              </a:solidFill>
            </a:endParaRPr>
          </a:p>
        </p:txBody>
      </p:sp>
      <p:pic>
        <p:nvPicPr>
          <p:cNvPr id="22532" name="Picture 4" descr="F:\Crekmgnjhb\бородай\pamyatnik-lesi-ukrainke-mariinskij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562" r="18432"/>
          <a:stretch>
            <a:fillRect/>
          </a:stretch>
        </p:blipFill>
        <p:spPr>
          <a:xfrm>
            <a:off x="4929189" y="285728"/>
            <a:ext cx="3997725" cy="5168905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8" name="Picture 2" descr="F:\Crekmgnjhb\бородай\rodina-ma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357166"/>
            <a:ext cx="8001056" cy="5334037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9811" name="Прямоугольник 4"/>
          <p:cNvSpPr>
            <a:spLocks noChangeArrowheads="1"/>
          </p:cNvSpPr>
          <p:nvPr/>
        </p:nvSpPr>
        <p:spPr bwMode="auto">
          <a:xfrm>
            <a:off x="2000250" y="5857875"/>
            <a:ext cx="700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002060"/>
                </a:solidFill>
              </a:rPr>
              <a:t>Батьківщина-мати (м. Київ). </a:t>
            </a:r>
            <a:r>
              <a:rPr lang="uk-UA" sz="2800" i="1">
                <a:solidFill>
                  <a:srgbClr val="002060"/>
                </a:solidFill>
              </a:rPr>
              <a:t>В.Бородай</a:t>
            </a:r>
            <a:endParaRPr lang="ru-RU" sz="2800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3" descr="E:\Мои документы\для кейса\Лекции по ХК\Культура ХХ столітя\Родина-мать (Киев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14571" y="0"/>
            <a:ext cx="5600701" cy="68580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46">
  <a:themeElements>
    <a:clrScheme name="square bevel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squar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quar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046</Template>
  <TotalTime>929</TotalTime>
  <Words>400</Words>
  <Application>Microsoft Office PowerPoint</Application>
  <PresentationFormat>Экран (4:3)</PresentationFormat>
  <Paragraphs>82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45</vt:i4>
      </vt:variant>
    </vt:vector>
  </HeadingPairs>
  <TitlesOfParts>
    <vt:vector size="54" baseType="lpstr">
      <vt:lpstr>046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Слайд 1</vt:lpstr>
      <vt:lpstr>Слайд 2</vt:lpstr>
      <vt:lpstr>Слайд 3</vt:lpstr>
      <vt:lpstr>Слайд 4</vt:lpstr>
      <vt:lpstr>Слайд 5</vt:lpstr>
      <vt:lpstr>Василь Захарович Бородай  (1917-2010)</vt:lpstr>
      <vt:lpstr>Слайд 7</vt:lpstr>
      <vt:lpstr>Слайд 8</vt:lpstr>
      <vt:lpstr>Слайд 9</vt:lpstr>
      <vt:lpstr>Слайд 10</vt:lpstr>
      <vt:lpstr>Слайд 11</vt:lpstr>
      <vt:lpstr>Слайд 12</vt:lpstr>
      <vt:lpstr>В.З.Бородай упродовж 20 років очолював Національну спілку художників України, очолював одну з провідних скульптурних майстерень Національної академії образотворчого мистецтва й архітектури. </vt:lpstr>
      <vt:lpstr>Слайд 14</vt:lpstr>
      <vt:lpstr>К.Білокур.   Г.Кальченко.</vt:lpstr>
      <vt:lpstr>С.Гулак-Артемовський (м. Городище)</vt:lpstr>
      <vt:lpstr>Слайд 17</vt:lpstr>
      <vt:lpstr>  Зноба Валентин Іванович  (1929-2006) </vt:lpstr>
      <vt:lpstr>Королева Франції Анна - дочка Ярослава Мудрого. Валентин Зноба.</vt:lpstr>
      <vt:lpstr>Козак Мамай (м. Київ). В.Зноба</vt:lpstr>
      <vt:lpstr>   Пам’ятник Т.Шевченку.     Пам’ятник екіпажу бронепоїзда    м. Хмельницький                           “Таращанець”. м.Київ</vt:lpstr>
      <vt:lpstr>Слайд 22</vt:lpstr>
      <vt:lpstr>Монумент Т.Г.Шевченку (м. Москва). В.Зноба</vt:lpstr>
      <vt:lpstr>Слайд 24</vt:lpstr>
      <vt:lpstr>Слайд 25</vt:lpstr>
      <vt:lpstr>Слайд 26</vt:lpstr>
      <vt:lpstr>Фуженко Анатолій Семенович (з Черкащини) (1936-1999)</vt:lpstr>
      <vt:lpstr>Слайд 28</vt:lpstr>
      <vt:lpstr>Нестор-літописець (м. Львів). А.Фуженко</vt:lpstr>
      <vt:lpstr>Пам'ятник  Б.Хмельницькому  (м. Черкаси).  А.Фуженко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Кий, Щек, Хорив та їхня сестра Либідь. А Кущ </vt:lpstr>
      <vt:lpstr>Слайд 39</vt:lpstr>
      <vt:lpstr>Монумент Незалежності (м. Київ) А.Кущ</vt:lpstr>
      <vt:lpstr>Слайд 41</vt:lpstr>
      <vt:lpstr>Слайд 42</vt:lpstr>
      <vt:lpstr>   Підібрати репродукції, листівки чи фотографії із зображенням пам’ятників Черкаського краю. </vt:lpstr>
      <vt:lpstr> роботу. Будьте здорові !</vt:lpstr>
      <vt:lpstr>Слайд 45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user</cp:lastModifiedBy>
  <cp:revision>100</cp:revision>
  <dcterms:created xsi:type="dcterms:W3CDTF">2014-03-16T14:39:37Z</dcterms:created>
  <dcterms:modified xsi:type="dcterms:W3CDTF">2017-02-04T16:00:36Z</dcterms:modified>
</cp:coreProperties>
</file>