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45" r:id="rId2"/>
    <p:sldId id="316" r:id="rId3"/>
    <p:sldId id="315" r:id="rId4"/>
    <p:sldId id="342" r:id="rId5"/>
    <p:sldId id="324" r:id="rId6"/>
    <p:sldId id="325" r:id="rId7"/>
    <p:sldId id="327" r:id="rId8"/>
    <p:sldId id="326" r:id="rId9"/>
    <p:sldId id="328" r:id="rId10"/>
    <p:sldId id="329" r:id="rId11"/>
    <p:sldId id="330" r:id="rId12"/>
    <p:sldId id="331" r:id="rId13"/>
    <p:sldId id="343" r:id="rId14"/>
    <p:sldId id="332" r:id="rId15"/>
    <p:sldId id="334" r:id="rId16"/>
    <p:sldId id="341" r:id="rId17"/>
    <p:sldId id="336" r:id="rId18"/>
    <p:sldId id="344" r:id="rId19"/>
    <p:sldId id="335" r:id="rId20"/>
    <p:sldId id="339" r:id="rId21"/>
    <p:sldId id="33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2" autoAdjust="0"/>
  </p:normalViewPr>
  <p:slideViewPr>
    <p:cSldViewPr>
      <p:cViewPr>
        <p:scale>
          <a:sx n="80" d="100"/>
          <a:sy n="80" d="100"/>
        </p:scale>
        <p:origin x="-5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8CD88-4F79-41C1-B9D4-DD76181E4E35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1D86-FCCF-4B7D-B72D-79BD0344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1D86-FCCF-4B7D-B72D-79BD0344D5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6A006E-BC7F-4040-AD55-98E4A113A6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C902E-BCEC-43C7-82F2-135330DC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40" y="71435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10 клас. Українська література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214554"/>
            <a:ext cx="61414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Василь Стефаник</a:t>
            </a:r>
          </a:p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Новела “ Камінний </a:t>
            </a:r>
            <a:r>
              <a:rPr lang="uk-UA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хрест”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571876"/>
            <a:ext cx="69632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Презентацію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підготувала: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643446"/>
            <a:ext cx="7500990" cy="156966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Мишура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Любов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Іванівна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вчитель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української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ови та літератури</a:t>
            </a:r>
          </a:p>
          <a:p>
            <a:pPr algn="ctr"/>
            <a:endParaRPr lang="uk-UA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2017 р.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D:\Фото 2\Канів\Копия IMG_763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4348" y="500042"/>
            <a:ext cx="1630196" cy="2125988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Мои документы\Ілюстр. Камінний хрест\Snapsh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71678"/>
            <a:ext cx="4552950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714480" y="357166"/>
            <a:ext cx="48435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4800" dirty="0" err="1" smtClean="0"/>
              <a:t>Інтерв</a:t>
            </a:r>
            <a:r>
              <a:rPr lang="en-US" sz="4800" dirty="0" smtClean="0"/>
              <a:t>’</a:t>
            </a:r>
            <a:r>
              <a:rPr lang="uk-UA" sz="4800" dirty="0" smtClean="0"/>
              <a:t>ю</a:t>
            </a:r>
            <a:endParaRPr lang="en-US" sz="4800" dirty="0" smtClean="0"/>
          </a:p>
          <a:p>
            <a:pPr algn="ctr"/>
            <a:r>
              <a:rPr lang="uk-UA" sz="4800" dirty="0" smtClean="0"/>
              <a:t> з Іваном </a:t>
            </a:r>
            <a:r>
              <a:rPr lang="uk-UA" sz="4800" dirty="0" err="1" smtClean="0"/>
              <a:t>Дідухом</a:t>
            </a:r>
            <a:endParaRPr lang="ru-RU" sz="4800" dirty="0"/>
          </a:p>
        </p:txBody>
      </p:sp>
      <p:pic>
        <p:nvPicPr>
          <p:cNvPr id="4" name="Содержимое 4" descr="1968.jpg"/>
          <p:cNvPicPr>
            <a:picLocks noChangeAspect="1"/>
          </p:cNvPicPr>
          <p:nvPr/>
        </p:nvPicPr>
        <p:blipFill>
          <a:blip r:embed="rId3"/>
          <a:srcRect r="2744" b="14226"/>
          <a:stretch>
            <a:fillRect/>
          </a:stretch>
        </p:blipFill>
        <p:spPr>
          <a:xfrm>
            <a:off x="357158" y="2428868"/>
            <a:ext cx="546500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9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98341">
            <a:off x="234126" y="1189366"/>
            <a:ext cx="4602542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4400" dirty="0" smtClean="0"/>
              <a:t>В чому ж трагізм</a:t>
            </a:r>
          </a:p>
          <a:p>
            <a:r>
              <a:rPr lang="uk-UA" sz="4400" dirty="0" smtClean="0"/>
              <a:t>Івана </a:t>
            </a:r>
            <a:r>
              <a:rPr lang="uk-UA" sz="4400" dirty="0" err="1" smtClean="0"/>
              <a:t>Дідуха</a:t>
            </a:r>
            <a:r>
              <a:rPr lang="uk-UA" sz="4400" dirty="0" smtClean="0"/>
              <a:t>?</a:t>
            </a:r>
            <a:endParaRPr lang="ru-RU" sz="4400" dirty="0"/>
          </a:p>
        </p:txBody>
      </p:sp>
      <p:pic>
        <p:nvPicPr>
          <p:cNvPr id="24578" name="Picture 2" descr="C:\Documents and Settings\User\Мои документы\Ілюстр. Камінний хрест\29070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857628"/>
            <a:ext cx="3476616" cy="278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Documents and Settings\User\Мои документы\Ілюстр. Камінний хрест\Snapshot(1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3624256" cy="271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Documents and Settings\User\Мои документы\Ілюстр. Камінний хрест\Snapshot(15)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3980648" cy="298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457890"/>
            <a:ext cx="50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10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8604"/>
            <a:ext cx="2643206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Проблема: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3983783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Ми - психологи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808105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Іноді вчинки людини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є красномовніші за слова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071942"/>
            <a:ext cx="2571768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Фрагмент  із фільму Леоніда Осики </a:t>
            </a:r>
          </a:p>
          <a:p>
            <a:r>
              <a:rPr lang="uk-UA" sz="2800" dirty="0" smtClean="0"/>
              <a:t>“ Камінний</a:t>
            </a:r>
            <a:r>
              <a:rPr lang="uk-UA" sz="2800" b="1" dirty="0" smtClean="0"/>
              <a:t> </a:t>
            </a:r>
          </a:p>
          <a:p>
            <a:r>
              <a:rPr lang="uk-UA" sz="2800" dirty="0" smtClean="0"/>
              <a:t>       </a:t>
            </a:r>
            <a:r>
              <a:rPr lang="uk-UA" sz="2800" dirty="0" err="1" smtClean="0"/>
              <a:t>хрест”</a:t>
            </a:r>
            <a:endParaRPr lang="ru-RU" sz="2800" dirty="0"/>
          </a:p>
        </p:txBody>
      </p:sp>
      <p:pic>
        <p:nvPicPr>
          <p:cNvPr id="8" name="Рисунок 7" descr="C:\Documents and Settings\User\Мои документы\Ілюстр. Камінний хрест\Snapshot(5)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3193545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11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63579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    Робота в парах:</a:t>
            </a:r>
            <a:endParaRPr lang="uk-UA" sz="4400" dirty="0" smtClean="0"/>
          </a:p>
          <a:p>
            <a:r>
              <a:rPr lang="uk-UA" sz="4800" dirty="0" smtClean="0">
                <a:solidFill>
                  <a:srgbClr val="002060"/>
                </a:solidFill>
              </a:rPr>
              <a:t> Який душевний</a:t>
            </a:r>
          </a:p>
          <a:p>
            <a:r>
              <a:rPr lang="uk-UA" sz="4800" dirty="0" smtClean="0">
                <a:solidFill>
                  <a:srgbClr val="002060"/>
                </a:solidFill>
              </a:rPr>
              <a:t> стан Івана </a:t>
            </a:r>
            <a:r>
              <a:rPr lang="uk-UA" sz="4800" dirty="0" err="1" smtClean="0">
                <a:solidFill>
                  <a:srgbClr val="002060"/>
                </a:solidFill>
              </a:rPr>
              <a:t>Дідуха</a:t>
            </a:r>
            <a:r>
              <a:rPr lang="uk-UA" sz="4800" dirty="0" smtClean="0">
                <a:solidFill>
                  <a:srgbClr val="002060"/>
                </a:solidFill>
              </a:rPr>
              <a:t> ,   на вашу думку, передає його танець?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12</a:t>
            </a:r>
            <a:endParaRPr lang="ru-RU" b="1" dirty="0"/>
          </a:p>
        </p:txBody>
      </p:sp>
      <p:pic>
        <p:nvPicPr>
          <p:cNvPr id="1026" name="Picture 2" descr="C:\Documents and Settings\User\Мои документы\П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2733675" cy="204787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Ілюстр. Камінний хрест\Snapshot(5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572008"/>
            <a:ext cx="2658010" cy="1990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k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214422"/>
            <a:ext cx="4157320" cy="186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20685210" flipH="1">
            <a:off x="432643" y="815701"/>
            <a:ext cx="500066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Робота в групах .</a:t>
            </a:r>
            <a:r>
              <a:rPr lang="uk-UA" sz="4000" b="1" dirty="0" smtClean="0">
                <a:solidFill>
                  <a:srgbClr val="7030A0"/>
                </a:solidFill>
              </a:rPr>
              <a:t>  Асоціативний кущ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643314"/>
            <a:ext cx="7572428" cy="2554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Образи – символи:   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endParaRPr lang="uk-UA" sz="3600" dirty="0" smtClean="0">
              <a:solidFill>
                <a:srgbClr val="7030A0"/>
              </a:solidFill>
            </a:endParaRPr>
          </a:p>
          <a:p>
            <a:pPr algn="r"/>
            <a:r>
              <a:rPr lang="uk-UA" sz="4000" b="1" dirty="0" smtClean="0">
                <a:solidFill>
                  <a:srgbClr val="7030A0"/>
                </a:solidFill>
              </a:rPr>
              <a:t>Камінний хрест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                        Горб</a:t>
            </a:r>
          </a:p>
          <a:p>
            <a:pPr algn="r"/>
            <a:r>
              <a:rPr lang="uk-UA" sz="4000" b="1" dirty="0" err="1" smtClean="0">
                <a:solidFill>
                  <a:srgbClr val="7030A0"/>
                </a:solidFill>
              </a:rPr>
              <a:t>Дідух</a:t>
            </a:r>
            <a:r>
              <a:rPr lang="uk-UA" sz="4000" b="1" dirty="0" smtClean="0">
                <a:solidFill>
                  <a:srgbClr val="7030A0"/>
                </a:solidFill>
              </a:rPr>
              <a:t> - прізвище        </a:t>
            </a:r>
            <a:endParaRPr lang="uk-UA" sz="4000" b="1" dirty="0" smtClean="0"/>
          </a:p>
        </p:txBody>
      </p:sp>
      <p:pic>
        <p:nvPicPr>
          <p:cNvPr id="7169" name="Picture 1" descr="C:\Documents and Settings\User\Мои документы\Ілюстр. Камінний хрест\Snapshot(4)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2848777" cy="213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642939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13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92867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57864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Літературний диктант </a:t>
            </a:r>
          </a:p>
          <a:p>
            <a:r>
              <a:rPr lang="uk-UA" sz="2800" b="1" dirty="0" err="1" smtClean="0"/>
              <a:t>“Продовж</a:t>
            </a:r>
            <a:r>
              <a:rPr lang="uk-UA" sz="2800" b="1" dirty="0" smtClean="0"/>
              <a:t> речення</a:t>
            </a:r>
            <a:r>
              <a:rPr lang="uk-UA" sz="3600" b="1" dirty="0" smtClean="0"/>
              <a:t>…”</a:t>
            </a:r>
          </a:p>
          <a:p>
            <a:endParaRPr lang="uk-UA" dirty="0" smtClean="0"/>
          </a:p>
          <a:p>
            <a:endParaRPr lang="uk-UA" sz="4800" dirty="0" smtClean="0"/>
          </a:p>
          <a:p>
            <a:endParaRPr lang="ru-RU" sz="4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714488"/>
            <a:ext cx="80010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Івана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Дідуха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селі </a:t>
            </a:r>
          </a:p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всі кличуть  … </a:t>
            </a:r>
            <a:endParaRPr lang="ru-RU" sz="28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В спадок від батька Іванові дістався 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запрягав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руку, а сам себе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в...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 церкви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Дідух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ходив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....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«Спросив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ціле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село»,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6. Істерично виконував Іван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Дідух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зі своєю</a:t>
            </a:r>
          </a:p>
          <a:p>
            <a:pPr lvl="0" indent="176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</a:t>
            </a:r>
            <a:r>
              <a:rPr lang="uk-UA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дружиною танець…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Дідух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щасливе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чужині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…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8. Трагедія Івана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Дідуха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тому, …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Documents and Settings\User\Рабочий стол\get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3349625" cy="1884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14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786" y="571480"/>
            <a:ext cx="6572296" cy="3323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Скласти 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сенкан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група – Іван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група - Еміграція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група – Україна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User\Рабочий стол\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80"/>
            <a:ext cx="4786346" cy="22621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2844" y="62865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15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3643338" cy="25717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216599">
            <a:off x="340964" y="1146986"/>
            <a:ext cx="5429288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Хвилинка вільнодумства</a:t>
            </a:r>
            <a:endParaRPr lang="ru-RU" sz="44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14364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15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221455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?</a:t>
            </a:r>
            <a:endParaRPr lang="ru-RU" sz="7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728" y="4714884"/>
            <a:ext cx="5352747" cy="166199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Якби я був</a:t>
            </a:r>
          </a:p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письменником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Бо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34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3230065" cy="224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17</a:t>
            </a:r>
            <a:endParaRPr lang="ru-RU" b="1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642918"/>
            <a:ext cx="7572428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Рефлексія                            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Продовжіть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речення: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уроці я дізнався про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Мене вразила…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Я зрозумів,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що справжній рай…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home\Мои документы\Мои рисунки\49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14818"/>
            <a:ext cx="3435146" cy="2428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6143644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18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2428868"/>
            <a:ext cx="4500594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uk-UA" sz="3600" dirty="0" smtClean="0"/>
              <a:t>          Тема уроку: </a:t>
            </a:r>
          </a:p>
          <a:p>
            <a:r>
              <a:rPr lang="uk-UA" sz="3600" dirty="0" smtClean="0"/>
              <a:t>«Проблема еміграції галицьких  селян в кінці  19 – на початку 20ст.»</a:t>
            </a:r>
          </a:p>
          <a:p>
            <a:r>
              <a:rPr lang="uk-UA" sz="3600" b="1" dirty="0" smtClean="0"/>
              <a:t>в новелі </a:t>
            </a:r>
            <a:r>
              <a:rPr lang="uk-UA" sz="3600" b="1" dirty="0" err="1" smtClean="0"/>
              <a:t>“Камінний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хрест”</a:t>
            </a:r>
            <a:endParaRPr lang="ru-RU" sz="3600" b="1" dirty="0" smtClean="0"/>
          </a:p>
        </p:txBody>
      </p:sp>
      <p:pic>
        <p:nvPicPr>
          <p:cNvPr id="20484" name="Picture 4" descr="https://im0-tub-ua.yandex.net/i?id=7378fc88658e7d3c7c221e8b55de36c1&amp;n=33&amp;h=215&amp;w=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3929090" cy="1990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39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</a:t>
            </a:r>
            <a:endParaRPr lang="ru-RU" sz="2000" b="1" dirty="0"/>
          </a:p>
        </p:txBody>
      </p:sp>
      <p:pic>
        <p:nvPicPr>
          <p:cNvPr id="6" name="Рисунок 1" descr="DSCF9436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flipH="1">
            <a:off x="285720" y="1785926"/>
            <a:ext cx="2859578" cy="3786214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Василь </a:t>
            </a:r>
            <a:r>
              <a:rPr lang="ru-RU" sz="2400" dirty="0" err="1" smtClean="0"/>
              <a:t>Стефаник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928670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5FA3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(1871-1936)</a:t>
            </a:r>
            <a:endParaRPr lang="ru-RU" b="1" dirty="0">
              <a:solidFill>
                <a:srgbClr val="5FA3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6596058" cy="5000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b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uk-UA" cap="none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6000" cap="none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Підсумок уроку</a:t>
            </a:r>
            <a: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cap="none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829576" cy="484632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 </a:t>
            </a:r>
            <a:r>
              <a:rPr lang="uk-UA" sz="3200" dirty="0" smtClean="0">
                <a:solidFill>
                  <a:srgbClr val="0033CC"/>
                </a:solidFill>
              </a:rPr>
              <a:t>На уроці всі активно, </a:t>
            </a:r>
          </a:p>
          <a:p>
            <a:pPr>
              <a:buNone/>
            </a:pPr>
            <a:r>
              <a:rPr lang="uk-UA" sz="3200" dirty="0" smtClean="0">
                <a:solidFill>
                  <a:srgbClr val="0033CC"/>
                </a:solidFill>
              </a:rPr>
              <a:t>    дружно працювали. </a:t>
            </a:r>
            <a:endParaRPr lang="ru-RU" sz="32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uk-UA" sz="3200" dirty="0" smtClean="0">
                <a:solidFill>
                  <a:srgbClr val="0033CC"/>
                </a:solidFill>
              </a:rPr>
              <a:t>    І новелу , і героїв , </a:t>
            </a:r>
          </a:p>
          <a:p>
            <a:pPr>
              <a:buNone/>
            </a:pPr>
            <a:r>
              <a:rPr lang="uk-UA" sz="3200" dirty="0" smtClean="0">
                <a:solidFill>
                  <a:srgbClr val="0033CC"/>
                </a:solidFill>
              </a:rPr>
              <a:t>    Безперечно, знали…</a:t>
            </a:r>
            <a:endParaRPr lang="ru-RU" sz="3200" dirty="0" smtClean="0">
              <a:solidFill>
                <a:srgbClr val="0033CC"/>
              </a:solidFill>
            </a:endParaRPr>
          </a:p>
          <a:p>
            <a:r>
              <a:rPr lang="uk-UA" sz="3200" dirty="0" smtClean="0"/>
              <a:t> </a:t>
            </a:r>
            <a:r>
              <a:rPr lang="uk-UA" sz="3200" b="1" dirty="0" smtClean="0"/>
              <a:t>А зараз - час оцінити вашу роботу</a:t>
            </a:r>
            <a:r>
              <a:rPr lang="uk-UA" sz="3200" dirty="0" smtClean="0"/>
              <a:t>.</a:t>
            </a:r>
            <a:endParaRPr lang="ru-RU" sz="3200" dirty="0" smtClean="0"/>
          </a:p>
          <a:p>
            <a:r>
              <a:rPr lang="uk-UA" sz="3200" dirty="0" smtClean="0"/>
              <a:t>  Заповніть</a:t>
            </a:r>
            <a:r>
              <a:rPr lang="uk-UA" sz="3200" b="1" dirty="0" smtClean="0"/>
              <a:t> картки    </a:t>
            </a:r>
            <a:r>
              <a:rPr lang="uk-UA" sz="3200" dirty="0" err="1" smtClean="0"/>
              <a:t>самооцінювання</a:t>
            </a:r>
            <a:r>
              <a:rPr lang="uk-UA" sz="3200" dirty="0" smtClean="0"/>
              <a:t> </a:t>
            </a:r>
          </a:p>
          <a:p>
            <a:r>
              <a:rPr lang="uk-UA" sz="3200" dirty="0" smtClean="0"/>
              <a:t>  </a:t>
            </a:r>
            <a:r>
              <a:rPr lang="uk-UA" sz="3200" b="1" dirty="0" smtClean="0"/>
              <a:t>Самооцінка</a:t>
            </a:r>
            <a:r>
              <a:rPr lang="uk-UA" sz="3200" dirty="0" smtClean="0"/>
              <a:t>, оцінка вчителя.</a:t>
            </a:r>
            <a:endParaRPr lang="ru-RU" sz="3200" dirty="0"/>
          </a:p>
        </p:txBody>
      </p:sp>
      <p:pic>
        <p:nvPicPr>
          <p:cNvPr id="52226" name="Picture 2" descr="https://im0-tub-ua.yandex.net/i?id=b9f47463b65b44767a67d525a2ff862b&amp;n=33&amp;h=215&amp;w=20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572132" y="1285860"/>
            <a:ext cx="1924050" cy="2047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07220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19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072362" cy="506063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600" b="1" dirty="0" smtClean="0"/>
              <a:t>        </a:t>
            </a:r>
          </a:p>
          <a:p>
            <a:pPr>
              <a:buNone/>
            </a:pPr>
            <a:r>
              <a:rPr lang="uk-UA" sz="3600" b="1" dirty="0" smtClean="0"/>
              <a:t>                     Домашнє завдання.</a:t>
            </a:r>
          </a:p>
          <a:p>
            <a:pPr>
              <a:buNone/>
            </a:pPr>
            <a:endParaRPr lang="uk-UA" sz="3600" b="1" dirty="0" smtClean="0"/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uk-UA" sz="3600" dirty="0" smtClean="0"/>
              <a:t>Підготуватися до контрольного твору   на тему </a:t>
            </a:r>
            <a:r>
              <a:rPr lang="ru-RU" sz="3600" dirty="0" smtClean="0"/>
              <a:t>" Образ </a:t>
            </a:r>
            <a:r>
              <a:rPr lang="uk-UA" sz="3600" dirty="0" smtClean="0"/>
              <a:t>І</a:t>
            </a:r>
            <a:r>
              <a:rPr lang="ru-RU" sz="3600" dirty="0" err="1" smtClean="0"/>
              <a:t>вана</a:t>
            </a:r>
            <a:r>
              <a:rPr lang="ru-RU" sz="3600" dirty="0" smtClean="0"/>
              <a:t> Д</a:t>
            </a:r>
            <a:r>
              <a:rPr lang="uk-UA" sz="3600" dirty="0" smtClean="0"/>
              <a:t>і</a:t>
            </a:r>
            <a:r>
              <a:rPr lang="ru-RU" sz="3600" dirty="0" smtClean="0"/>
              <a:t>духа</a:t>
            </a:r>
            <a:r>
              <a:rPr lang="uk-UA" sz="3600" dirty="0" smtClean="0"/>
              <a:t>-</a:t>
            </a:r>
            <a:r>
              <a:rPr lang="ru-RU" sz="3600" dirty="0" smtClean="0"/>
              <a:t> символ </a:t>
            </a:r>
            <a:r>
              <a:rPr lang="ru-RU" sz="3600" dirty="0" err="1" smtClean="0"/>
              <a:t>трагізму</a:t>
            </a:r>
            <a:r>
              <a:rPr lang="ru-RU" sz="3600" dirty="0" smtClean="0"/>
              <a:t> </a:t>
            </a:r>
            <a:r>
              <a:rPr lang="ru-RU" sz="3600" dirty="0" err="1" smtClean="0"/>
              <a:t>долі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селянина-бідняка</a:t>
            </a:r>
            <a:r>
              <a:rPr lang="ru-RU" sz="3600" dirty="0" smtClean="0"/>
              <a:t> (за </a:t>
            </a:r>
            <a:r>
              <a:rPr lang="ru-RU" sz="3600" dirty="0" err="1" smtClean="0"/>
              <a:t>новелою</a:t>
            </a:r>
            <a:r>
              <a:rPr lang="ru-RU" sz="3600" dirty="0" smtClean="0"/>
              <a:t> Василя </a:t>
            </a:r>
            <a:r>
              <a:rPr lang="ru-RU" sz="3600" dirty="0" err="1" smtClean="0"/>
              <a:t>Стефаника</a:t>
            </a:r>
            <a:r>
              <a:rPr lang="ru-RU" sz="3600" dirty="0" smtClean="0"/>
              <a:t> "</a:t>
            </a:r>
            <a:r>
              <a:rPr lang="ru-RU" sz="3600" dirty="0" err="1" smtClean="0"/>
              <a:t>Камінний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хрест</a:t>
            </a:r>
            <a:r>
              <a:rPr lang="ru-RU" sz="3600" dirty="0" smtClean="0"/>
              <a:t>")" </a:t>
            </a:r>
          </a:p>
          <a:p>
            <a:endParaRPr lang="ru-RU" dirty="0"/>
          </a:p>
        </p:txBody>
      </p:sp>
      <p:pic>
        <p:nvPicPr>
          <p:cNvPr id="6" name="Рисунок 5" descr="C:\Documents and Settings\User\Рабочий стол\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87283">
            <a:off x="471605" y="813491"/>
            <a:ext cx="2280576" cy="1801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844" y="614364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20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35716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?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14290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?</a:t>
            </a:r>
            <a:endParaRPr lang="ru-RU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2860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?</a:t>
            </a:r>
            <a:endParaRPr lang="ru-RU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487025"/>
            <a:ext cx="7715304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Мета: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•    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навчальна: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з'ясувати                                          причини еміграції галицького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селянства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Канади;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розкрити </a:t>
            </a:r>
            <a:r>
              <a:rPr lang="uk-UA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трагізм долі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Івана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Дідуха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розвиваюча: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удосконалювати  навички ідейно-художнього аналізу прозового твору, уміння узагальнювати, робити висновки, працювати самостійно з додатковою літературою; розвивати усне мовлення, творчі здібності;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  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виховна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виховувати любов до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Батьківщини, почуття національної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свідомості й гідності.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6387" name="Picture 3" descr="C:\Documents and Settings\User\Рабочий стол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14818"/>
            <a:ext cx="2743194" cy="205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635795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2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1785950" cy="244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7929618" cy="6072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57224" y="0"/>
            <a:ext cx="7154523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  України  линуть журавлі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43644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357166"/>
            <a:ext cx="521497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tx1"/>
                </a:solidFill>
              </a:rPr>
              <a:t>Робота в  </a:t>
            </a:r>
            <a:r>
              <a:rPr lang="ru-RU" sz="4400" b="1" dirty="0" err="1" smtClean="0">
                <a:ln w="50800"/>
                <a:solidFill>
                  <a:schemeClr val="tx1"/>
                </a:solidFill>
              </a:rPr>
              <a:t>групах</a:t>
            </a:r>
            <a:r>
              <a:rPr lang="ru-RU" sz="4400" b="1" dirty="0" smtClean="0">
                <a:ln w="50800"/>
                <a:solidFill>
                  <a:schemeClr val="tx1"/>
                </a:solidFill>
              </a:rPr>
              <a:t>   </a:t>
            </a:r>
            <a:endParaRPr lang="ru-RU" sz="44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428868"/>
            <a:ext cx="292895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 Науковці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714884"/>
            <a:ext cx="521497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 Літературознавці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2428868"/>
            <a:ext cx="321471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 Сучасники</a:t>
            </a:r>
            <a:endParaRPr lang="ru-RU" sz="4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857356" y="1428736"/>
            <a:ext cx="2214578" cy="71438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1428736"/>
            <a:ext cx="2000264" cy="8572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750331" y="3036091"/>
            <a:ext cx="321471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20" y="607220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4</a:t>
            </a:r>
            <a:endParaRPr lang="ru-RU" sz="2000" dirty="0"/>
          </a:p>
        </p:txBody>
      </p:sp>
      <p:pic>
        <p:nvPicPr>
          <p:cNvPr id="17" name="Рисунок 16" descr="C:\Documents and Settings\User\Рабочий стол\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897062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572560" cy="5293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Науковці </a:t>
            </a:r>
          </a:p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Завдання:</a:t>
            </a:r>
          </a:p>
          <a:p>
            <a:pPr algn="ctr"/>
            <a:endParaRPr lang="en-US" sz="5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uk-UA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1</a:t>
            </a:r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). Дослідити причини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еміграції</a:t>
            </a:r>
            <a:endParaRPr lang="uk-UA" sz="44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uk-UA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2)</a:t>
            </a:r>
            <a:r>
              <a:rPr lang="uk-UA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.Початок</a:t>
            </a:r>
            <a:r>
              <a:rPr lang="uk-UA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еміграції</a:t>
            </a:r>
          </a:p>
          <a:p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3). </a:t>
            </a:r>
            <a:r>
              <a:rPr lang="uk-UA" sz="4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Обов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’</a:t>
            </a:r>
            <a:r>
              <a:rPr lang="uk-UA" sz="4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язки</a:t>
            </a:r>
            <a:r>
              <a:rPr lang="uk-UA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переселенців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607220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5</a:t>
            </a:r>
            <a:endParaRPr lang="ru-RU" sz="2000" dirty="0"/>
          </a:p>
        </p:txBody>
      </p:sp>
      <p:pic>
        <p:nvPicPr>
          <p:cNvPr id="4" name="Рисунок 3" descr="C:\Documents and Settings\User\Рабочий стол\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143272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643174" cy="25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 rot="1080345">
            <a:off x="2139147" y="1205208"/>
            <a:ext cx="657229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000" dirty="0" smtClean="0"/>
              <a:t>Літературознавці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429000"/>
            <a:ext cx="7786742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/>
              <a:t>1. Історія написання новели</a:t>
            </a:r>
          </a:p>
          <a:p>
            <a:r>
              <a:rPr lang="uk-UA" sz="4400" dirty="0" smtClean="0"/>
              <a:t>2. Лист Василя  Стефаника    до дружини Ольги </a:t>
            </a:r>
            <a:r>
              <a:rPr lang="uk-UA" sz="4400" dirty="0" err="1" smtClean="0"/>
              <a:t>Гаморак</a:t>
            </a:r>
            <a:endParaRPr lang="uk-UA" sz="4400" dirty="0" smtClean="0"/>
          </a:p>
          <a:p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42939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6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254125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srgbClr val="5FA326"/>
                </a:solidFill>
                <a:latin typeface="Verdana" pitchFamily="34" charset="0"/>
              </a:rPr>
              <a:t>	</a:t>
            </a:r>
            <a:endParaRPr lang="ru-RU" sz="4400">
              <a:solidFill>
                <a:srgbClr val="5FA3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istral" pitchFamily="66" charset="0"/>
            </a:endParaRPr>
          </a:p>
        </p:txBody>
      </p:sp>
      <p:pic>
        <p:nvPicPr>
          <p:cNvPr id="15363" name="Рисунок 4" descr="DSCF9438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28596" y="357166"/>
            <a:ext cx="7320875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5929330"/>
            <a:ext cx="7694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pitchFamily="34" charset="0"/>
                <a:cs typeface="Courier New" pitchFamily="49" charset="0"/>
              </a:rPr>
              <a:t>На Краківському вокзалі. Худ. В.</a:t>
            </a:r>
            <a:r>
              <a:rPr lang="uk-UA" sz="2800" dirty="0" err="1">
                <a:effectLst>
                  <a:outerShdw blurRad="38100" dist="38100" dir="2700000" algn="tl">
                    <a:srgbClr val="4E5B6F"/>
                  </a:outerShdw>
                </a:effectLst>
                <a:latin typeface="Verdana" pitchFamily="34" charset="0"/>
                <a:cs typeface="Courier New" pitchFamily="49" charset="0"/>
              </a:rPr>
              <a:t>Касіян</a:t>
            </a:r>
            <a:r>
              <a:rPr lang="uk-UA" sz="2800" dirty="0">
                <a:effectLst>
                  <a:outerShdw blurRad="38100" dist="38100" dir="2700000" algn="tl">
                    <a:srgbClr val="4E5B6F"/>
                  </a:outerShdw>
                </a:effectLst>
                <a:latin typeface="Verdana" pitchFamily="34" charset="0"/>
                <a:cs typeface="Courier New" pitchFamily="49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4E5B6F"/>
                </a:outerShdw>
              </a:effectLst>
              <a:latin typeface="Verdana" pitchFamily="34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86520"/>
            <a:ext cx="50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7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14290"/>
            <a:ext cx="4429156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Сучасники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1857364"/>
            <a:ext cx="500066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1). Прототип головного героя</a:t>
            </a:r>
          </a:p>
          <a:p>
            <a:endParaRPr lang="uk-UA" sz="4800" dirty="0" smtClean="0"/>
          </a:p>
          <a:p>
            <a:r>
              <a:rPr lang="uk-UA" sz="4800" dirty="0" smtClean="0"/>
              <a:t>2). Звернення до молоді</a:t>
            </a:r>
          </a:p>
        </p:txBody>
      </p:sp>
      <p:pic>
        <p:nvPicPr>
          <p:cNvPr id="4" name="Рисунок 3" descr="DSCF9550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42844" y="285728"/>
            <a:ext cx="309368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650083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8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1042</TotalTime>
  <Words>350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   Підсумок уроку 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118</cp:revision>
  <dcterms:created xsi:type="dcterms:W3CDTF">2012-01-25T19:25:09Z</dcterms:created>
  <dcterms:modified xsi:type="dcterms:W3CDTF">2017-02-20T20:09:32Z</dcterms:modified>
</cp:coreProperties>
</file>