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7" r:id="rId2"/>
    <p:sldId id="263" r:id="rId3"/>
    <p:sldId id="262" r:id="rId4"/>
    <p:sldId id="259" r:id="rId5"/>
    <p:sldId id="264" r:id="rId6"/>
    <p:sldId id="265" r:id="rId7"/>
    <p:sldId id="267" r:id="rId8"/>
    <p:sldId id="278" r:id="rId9"/>
    <p:sldId id="268" r:id="rId10"/>
    <p:sldId id="284" r:id="rId11"/>
    <p:sldId id="269" r:id="rId12"/>
    <p:sldId id="274" r:id="rId13"/>
    <p:sldId id="271" r:id="rId14"/>
    <p:sldId id="272" r:id="rId15"/>
    <p:sldId id="286" r:id="rId16"/>
    <p:sldId id="273" r:id="rId17"/>
    <p:sldId id="276" r:id="rId18"/>
    <p:sldId id="277" r:id="rId19"/>
    <p:sldId id="281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590" autoAdjust="0"/>
  </p:normalViewPr>
  <p:slideViewPr>
    <p:cSldViewPr>
      <p:cViewPr>
        <p:scale>
          <a:sx n="70" d="100"/>
          <a:sy n="70" d="100"/>
        </p:scale>
        <p:origin x="-1302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25.02.2017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25.02.2017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25.02.2017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25.02.2017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одержимое 5" descr="_1_~1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260648"/>
            <a:ext cx="8712968" cy="648072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54607" y="2952933"/>
            <a:ext cx="7938198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uk-UA" sz="5400" b="1" cap="none" spc="300" dirty="0" smtClean="0">
              <a:ln w="11430" cmpd="sng">
                <a:solidFill>
                  <a:srgbClr val="0070C0"/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Cambria" panose="02040503050406030204" pitchFamily="18" charset="0"/>
            </a:endParaRPr>
          </a:p>
          <a:p>
            <a:pPr algn="ctr"/>
            <a:endParaRPr lang="uk-UA" sz="5400" b="1" spc="300" dirty="0">
              <a:ln w="11430" cmpd="sng">
                <a:solidFill>
                  <a:srgbClr val="0070C0"/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Cambria" panose="02040503050406030204" pitchFamily="18" charset="0"/>
            </a:endParaRPr>
          </a:p>
          <a:p>
            <a:pPr algn="ctr"/>
            <a:endParaRPr lang="uk-UA" sz="5400" b="1" spc="300" dirty="0">
              <a:ln w="11430" cmpd="sng">
                <a:solidFill>
                  <a:srgbClr val="0070C0"/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Cambria" panose="02040503050406030204" pitchFamily="18" charset="0"/>
            </a:endParaRPr>
          </a:p>
          <a:p>
            <a:pPr algn="ctr"/>
            <a:r>
              <a:rPr lang="uk-UA" sz="5400" b="1" cap="none" spc="300" dirty="0" smtClean="0">
                <a:ln w="11430" cmpd="sng">
                  <a:solidFill>
                    <a:srgbClr val="0070C0"/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Cambria" panose="02040503050406030204" pitchFamily="18" charset="0"/>
              </a:rPr>
              <a:t>ЗИМА - БІЛОСНІЖКА</a:t>
            </a:r>
            <a:endParaRPr lang="ru-RU" sz="5400" b="1" cap="none" spc="300" dirty="0">
              <a:ln w="11430" cmpd="sng">
                <a:solidFill>
                  <a:srgbClr val="0070C0"/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04229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05940"/>
            <a:ext cx="8571233" cy="6291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7467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0">
              <a:schemeClr val="accent2">
                <a:lumMod val="80000"/>
                <a:alpha val="80000"/>
              </a:schemeClr>
            </a:gs>
            <a:gs pos="60000">
              <a:schemeClr val="bg2">
                <a:tint val="95000"/>
                <a:shade val="100000"/>
                <a:satMod val="130000"/>
                <a:lumMod val="130000"/>
              </a:schemeClr>
            </a:gs>
            <a:gs pos="100000">
              <a:schemeClr val="bg2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5577" y="1484784"/>
            <a:ext cx="352839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uk-UA" sz="4000" b="1" dirty="0" err="1" smtClean="0">
                <a:latin typeface="Cambria" panose="02040503050406030204" pitchFamily="18" charset="0"/>
              </a:rPr>
              <a:t>Стелеться</a:t>
            </a:r>
            <a:r>
              <a:rPr lang="uk-UA" sz="4000" b="1" dirty="0" smtClean="0">
                <a:latin typeface="Cambria" panose="02040503050406030204" pitchFamily="18" charset="0"/>
              </a:rPr>
              <a:t>    – </a:t>
            </a:r>
          </a:p>
          <a:p>
            <a:pPr>
              <a:lnSpc>
                <a:spcPct val="150000"/>
              </a:lnSpc>
            </a:pPr>
            <a:r>
              <a:rPr lang="uk-UA" sz="4000" b="1" dirty="0" smtClean="0">
                <a:latin typeface="Cambria" panose="02040503050406030204" pitchFamily="18" charset="0"/>
              </a:rPr>
              <a:t>	Нема    – </a:t>
            </a:r>
          </a:p>
          <a:p>
            <a:pPr>
              <a:lnSpc>
                <a:spcPct val="150000"/>
              </a:lnSpc>
            </a:pPr>
            <a:r>
              <a:rPr lang="uk-UA" sz="4000" b="1" dirty="0" smtClean="0">
                <a:latin typeface="Cambria" panose="02040503050406030204" pitchFamily="18" charset="0"/>
              </a:rPr>
              <a:t>	Ріка    – </a:t>
            </a:r>
          </a:p>
          <a:p>
            <a:pPr>
              <a:lnSpc>
                <a:spcPct val="150000"/>
              </a:lnSpc>
            </a:pPr>
            <a:r>
              <a:rPr lang="uk-UA" sz="4000" b="1" dirty="0" err="1" smtClean="0">
                <a:latin typeface="Cambria" panose="02040503050406030204" pitchFamily="18" charset="0"/>
              </a:rPr>
              <a:t>Поник</a:t>
            </a:r>
            <a:r>
              <a:rPr lang="uk-UA" sz="4000" b="1" dirty="0">
                <a:latin typeface="Cambria" panose="02040503050406030204" pitchFamily="18" charset="0"/>
              </a:rPr>
              <a:t> </a:t>
            </a:r>
            <a:r>
              <a:rPr lang="uk-UA" sz="4000" b="1" dirty="0" smtClean="0">
                <a:latin typeface="Cambria" panose="02040503050406030204" pitchFamily="18" charset="0"/>
              </a:rPr>
              <a:t>   -    </a:t>
            </a:r>
            <a:endParaRPr lang="ru-RU" sz="4000" b="1" dirty="0">
              <a:latin typeface="Cambria" panose="020405030504060302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57263" y="1628800"/>
            <a:ext cx="25922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dirty="0" smtClean="0">
                <a:latin typeface="Cambria" panose="02040503050406030204" pitchFamily="18" charset="0"/>
              </a:rPr>
              <a:t>метелиця</a:t>
            </a:r>
            <a:endParaRPr lang="ru-RU" sz="4000" b="1" dirty="0">
              <a:latin typeface="Cambria" panose="020405030504060302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30588" y="692696"/>
            <a:ext cx="402385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4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</a:rPr>
              <a:t>Знайди риму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499992" y="2564904"/>
            <a:ext cx="22060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 smtClean="0">
                <a:latin typeface="Cambria" panose="02040503050406030204" pitchFamily="18" charset="0"/>
              </a:rPr>
              <a:t> </a:t>
            </a:r>
            <a:r>
              <a:rPr lang="uk-UA" sz="4000" b="1" dirty="0" smtClean="0">
                <a:latin typeface="Cambria" panose="02040503050406030204" pitchFamily="18" charset="0"/>
              </a:rPr>
              <a:t>зима</a:t>
            </a:r>
            <a:endParaRPr lang="ru-RU" sz="4000" b="1" dirty="0">
              <a:latin typeface="Cambria" panose="0204050305040603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328853" y="3556671"/>
            <a:ext cx="23771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 smtClean="0">
                <a:latin typeface="Cambria" panose="02040503050406030204" pitchFamily="18" charset="0"/>
              </a:rPr>
              <a:t>   </a:t>
            </a:r>
            <a:r>
              <a:rPr lang="uk-UA" sz="4000" b="1" dirty="0" smtClean="0">
                <a:latin typeface="Cambria" panose="02040503050406030204" pitchFamily="18" charset="0"/>
              </a:rPr>
              <a:t>чека   </a:t>
            </a:r>
            <a:endParaRPr lang="ru-RU" sz="4000" b="1" dirty="0">
              <a:latin typeface="Cambria" panose="0204050305040603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121082" y="4437112"/>
            <a:ext cx="31354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 smtClean="0">
                <a:latin typeface="Cambria" panose="02040503050406030204" pitchFamily="18" charset="0"/>
              </a:rPr>
              <a:t>    </a:t>
            </a:r>
            <a:r>
              <a:rPr lang="uk-UA" sz="4000" b="1" dirty="0" smtClean="0">
                <a:latin typeface="Cambria" panose="02040503050406030204" pitchFamily="18" charset="0"/>
              </a:rPr>
              <a:t>сніговик</a:t>
            </a:r>
            <a:endParaRPr lang="ru-RU" sz="4000" b="1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9313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4151318" cy="6120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3037" y="1556792"/>
            <a:ext cx="3733947" cy="4976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509696" y="281261"/>
            <a:ext cx="430213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 smtClean="0">
                <a:solidFill>
                  <a:srgbClr val="002060"/>
                </a:solidFill>
                <a:latin typeface="Cambria" panose="02040503050406030204" pitchFamily="18" charset="0"/>
              </a:rPr>
              <a:t>	Володимир </a:t>
            </a:r>
            <a:r>
              <a:rPr lang="uk-UA" sz="28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Кленц</a:t>
            </a:r>
            <a:endParaRPr lang="ru-RU" sz="2800" b="1" dirty="0">
              <a:solidFill>
                <a:srgbClr val="002060"/>
              </a:solidFill>
              <a:latin typeface="Cambria" panose="02040503050406030204" pitchFamily="18" charset="0"/>
            </a:endParaRPr>
          </a:p>
          <a:p>
            <a:r>
              <a:rPr lang="uk-UA" sz="3600" b="1" dirty="0" smtClean="0">
                <a:solidFill>
                  <a:srgbClr val="002060"/>
                </a:solidFill>
                <a:latin typeface="Cambria" panose="02040503050406030204" pitchFamily="18" charset="0"/>
              </a:rPr>
              <a:t>Гостює в нас зима</a:t>
            </a:r>
          </a:p>
        </p:txBody>
      </p:sp>
    </p:spTree>
    <p:extLst>
      <p:ext uri="{BB962C8B-B14F-4D97-AF65-F5344CB8AC3E}">
        <p14:creationId xmlns:p14="http://schemas.microsoft.com/office/powerpoint/2010/main" val="3294370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5696" y="4869160"/>
            <a:ext cx="6512511" cy="2225184"/>
          </a:xfrm>
        </p:spPr>
        <p:txBody>
          <a:bodyPr/>
          <a:lstStyle/>
          <a:p>
            <a:pPr marL="0" indent="0" algn="ctr">
              <a:buNone/>
            </a:pPr>
            <a:r>
              <a:rPr lang="uk-UA" dirty="0" smtClean="0">
                <a:latin typeface="Cambria" panose="02040503050406030204" pitchFamily="18" charset="0"/>
              </a:rPr>
              <a:t/>
            </a:r>
            <a:br>
              <a:rPr lang="uk-UA" dirty="0" smtClean="0">
                <a:latin typeface="Cambria" panose="02040503050406030204" pitchFamily="18" charset="0"/>
              </a:rPr>
            </a:br>
            <a:r>
              <a:rPr lang="uk-UA" sz="4800" dirty="0" smtClean="0">
                <a:solidFill>
                  <a:srgbClr val="002060"/>
                </a:solidFill>
                <a:latin typeface="Cambria" panose="02040503050406030204" pitchFamily="18" charset="0"/>
              </a:rPr>
              <a:t>копичка</a:t>
            </a:r>
            <a:endParaRPr lang="ru-RU" sz="4800" dirty="0">
              <a:solidFill>
                <a:srgbClr val="002060"/>
              </a:solidFill>
              <a:latin typeface="Cambria" panose="02040503050406030204" pitchFamily="18" charset="0"/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340768"/>
            <a:ext cx="5605645" cy="4209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39551" y="311423"/>
            <a:ext cx="78488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800" b="1" dirty="0" smtClean="0">
                <a:solidFill>
                  <a:schemeClr val="accent6">
                    <a:lumMod val="75000"/>
                  </a:schemeClr>
                </a:solidFill>
              </a:rPr>
              <a:t>     Словникова </a:t>
            </a:r>
            <a:r>
              <a:rPr lang="uk-UA" sz="4800" b="1" dirty="0">
                <a:solidFill>
                  <a:schemeClr val="accent6">
                    <a:lumMod val="75000"/>
                  </a:schemeClr>
                </a:solidFill>
              </a:rPr>
              <a:t>робота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492152" y="77308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52408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46"/>
          <a:stretch>
            <a:fillRect/>
          </a:stretch>
        </p:blipFill>
        <p:spPr bwMode="auto">
          <a:xfrm>
            <a:off x="290530" y="404664"/>
            <a:ext cx="8643938" cy="477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779912" y="5517232"/>
            <a:ext cx="256621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4800" b="1" dirty="0" smtClean="0">
                <a:solidFill>
                  <a:srgbClr val="002060"/>
                </a:solidFill>
                <a:latin typeface="Cambria" panose="02040503050406030204" pitchFamily="18" charset="0"/>
              </a:rPr>
              <a:t>барлога</a:t>
            </a:r>
            <a:endParaRPr lang="ru-RU" sz="4800" b="1" dirty="0">
              <a:solidFill>
                <a:srgbClr val="002060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5469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8712968" cy="640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3874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7584" y="548680"/>
            <a:ext cx="697516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800" b="1" dirty="0" smtClean="0">
                <a:solidFill>
                  <a:schemeClr val="accent5"/>
                </a:solidFill>
                <a:latin typeface="Cambria" panose="02040503050406030204" pitchFamily="18" charset="0"/>
              </a:rPr>
              <a:t>Віднови </a:t>
            </a:r>
            <a:r>
              <a:rPr lang="uk-UA" sz="4800" b="1" dirty="0" err="1" smtClean="0">
                <a:solidFill>
                  <a:schemeClr val="accent5"/>
                </a:solidFill>
                <a:latin typeface="Cambria" panose="02040503050406030204" pitchFamily="18" charset="0"/>
              </a:rPr>
              <a:t>прислів</a:t>
            </a:r>
            <a:r>
              <a:rPr lang="en-US" sz="4800" b="1" dirty="0" smtClean="0">
                <a:solidFill>
                  <a:schemeClr val="accent5"/>
                </a:solidFill>
                <a:latin typeface="Cambria" panose="02040503050406030204" pitchFamily="18" charset="0"/>
              </a:rPr>
              <a:t>’</a:t>
            </a:r>
            <a:r>
              <a:rPr lang="uk-UA" sz="4800" b="1" dirty="0" smtClean="0">
                <a:solidFill>
                  <a:schemeClr val="accent5"/>
                </a:solidFill>
                <a:latin typeface="Cambria" panose="02040503050406030204" pitchFamily="18" charset="0"/>
              </a:rPr>
              <a:t>я</a:t>
            </a:r>
          </a:p>
          <a:p>
            <a:pPr>
              <a:lnSpc>
                <a:spcPct val="150000"/>
              </a:lnSpc>
            </a:pPr>
            <a:r>
              <a:rPr lang="uk-UA" sz="4000" b="1" dirty="0">
                <a:solidFill>
                  <a:srgbClr val="0070C0"/>
                </a:solidFill>
                <a:latin typeface="Cambria" panose="02040503050406030204" pitchFamily="18" charset="0"/>
              </a:rPr>
              <a:t> </a:t>
            </a:r>
            <a:r>
              <a:rPr lang="uk-UA" sz="4000" b="1" dirty="0" smtClean="0">
                <a:solidFill>
                  <a:srgbClr val="0070C0"/>
                </a:solidFill>
                <a:latin typeface="Cambria" panose="02040503050406030204" pitchFamily="18" charset="0"/>
              </a:rPr>
              <a:t>  </a:t>
            </a:r>
            <a:endParaRPr lang="ru-RU" sz="4000" b="1" dirty="0">
              <a:solidFill>
                <a:srgbClr val="0070C0"/>
              </a:solidFill>
              <a:latin typeface="Cambria" panose="02040503050406030204" pitchFamily="18" charset="0"/>
            </a:endParaRPr>
          </a:p>
        </p:txBody>
      </p:sp>
      <p:pic>
        <p:nvPicPr>
          <p:cNvPr id="8194" name="Picture 2" descr="http://www.matrony.ru/wp-content/uploads/2014/02/beautiful-winter-wallpaper-2560x1600-480x2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4076" y="3429000"/>
            <a:ext cx="6048671" cy="3024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65264" y="1916832"/>
            <a:ext cx="81111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dirty="0" smtClean="0">
                <a:solidFill>
                  <a:srgbClr val="0070C0"/>
                </a:solidFill>
                <a:latin typeface="Cambria" panose="02040503050406030204" pitchFamily="18" charset="0"/>
              </a:rPr>
              <a:t>Прийшов грудень – </a:t>
            </a:r>
          </a:p>
          <a:p>
            <a:r>
              <a:rPr lang="uk-UA" sz="4000" b="1" dirty="0">
                <a:solidFill>
                  <a:srgbClr val="0070C0"/>
                </a:solidFill>
                <a:latin typeface="Cambria" panose="02040503050406030204" pitchFamily="18" charset="0"/>
              </a:rPr>
              <a:t>	</a:t>
            </a:r>
            <a:r>
              <a:rPr lang="uk-UA" sz="4000" b="1" dirty="0" smtClean="0">
                <a:solidFill>
                  <a:srgbClr val="0070C0"/>
                </a:solidFill>
                <a:latin typeface="Cambria" panose="02040503050406030204" pitchFamily="18" charset="0"/>
              </a:rPr>
              <a:t>			приніс студень</a:t>
            </a:r>
            <a:endParaRPr lang="ru-RU" sz="4000" b="1" dirty="0">
              <a:solidFill>
                <a:srgbClr val="0070C0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8956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7252" y="4725144"/>
            <a:ext cx="905453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dirty="0" smtClean="0">
                <a:solidFill>
                  <a:srgbClr val="0070C0"/>
                </a:solidFill>
                <a:latin typeface="Cambria" panose="02040503050406030204" pitchFamily="18" charset="0"/>
              </a:rPr>
              <a:t>   </a:t>
            </a:r>
            <a:r>
              <a:rPr lang="uk-UA" sz="4000" b="1" dirty="0" smtClean="0">
                <a:solidFill>
                  <a:srgbClr val="002060"/>
                </a:solidFill>
                <a:latin typeface="Cambria" panose="02040503050406030204" pitchFamily="18" charset="0"/>
              </a:rPr>
              <a:t>Січень року початок, </a:t>
            </a:r>
          </a:p>
          <a:p>
            <a:pPr algn="ctr"/>
            <a:r>
              <a:rPr lang="uk-UA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	</a:t>
            </a:r>
            <a:r>
              <a:rPr lang="uk-UA" sz="4000" b="1" dirty="0" smtClean="0">
                <a:solidFill>
                  <a:srgbClr val="002060"/>
                </a:solidFill>
                <a:latin typeface="Cambria" panose="02040503050406030204" pitchFamily="18" charset="0"/>
              </a:rPr>
              <a:t>		зимі – середина.</a:t>
            </a:r>
            <a:endParaRPr lang="ru-RU" sz="4000" b="1" dirty="0">
              <a:solidFill>
                <a:srgbClr val="002060"/>
              </a:solidFill>
              <a:latin typeface="Cambria" panose="02040503050406030204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/>
          </a:blip>
          <a:srcRect/>
          <a:stretch>
            <a:fillRect/>
          </a:stretch>
        </p:blipFill>
        <p:spPr bwMode="auto">
          <a:xfrm>
            <a:off x="1403648" y="433398"/>
            <a:ext cx="6309213" cy="4291746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</p:spTree>
    <p:extLst>
      <p:ext uri="{BB962C8B-B14F-4D97-AF65-F5344CB8AC3E}">
        <p14:creationId xmlns:p14="http://schemas.microsoft.com/office/powerpoint/2010/main" val="2149770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7" y="476672"/>
            <a:ext cx="80648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 smtClean="0">
                <a:solidFill>
                  <a:srgbClr val="002060"/>
                </a:solidFill>
                <a:latin typeface="Cambria" panose="02040503050406030204" pitchFamily="18" charset="0"/>
              </a:rPr>
              <a:t>    Лютий лютує – весну красну чує.</a:t>
            </a:r>
            <a:endParaRPr lang="ru-RU" sz="3600" b="1" dirty="0">
              <a:solidFill>
                <a:srgbClr val="002060"/>
              </a:solidFill>
              <a:latin typeface="Cambria" panose="02040503050406030204" pitchFamily="18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84782"/>
            <a:ext cx="7776865" cy="4770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6394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381000"/>
            <a:ext cx="84582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1958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9" y="404664"/>
            <a:ext cx="6048672" cy="3168352"/>
          </a:xfrm>
        </p:spPr>
        <p:txBody>
          <a:bodyPr/>
          <a:lstStyle/>
          <a:p>
            <a:pPr marL="0" indent="0" algn="l">
              <a:buNone/>
            </a:pPr>
            <a:r>
              <a:rPr lang="ru-RU" sz="3600" dirty="0" smtClean="0">
                <a:solidFill>
                  <a:srgbClr val="002060"/>
                </a:solidFill>
                <a:effectLst/>
              </a:rPr>
              <a:t>	</a:t>
            </a:r>
            <a:r>
              <a:rPr lang="ru-RU" sz="3600" dirty="0" err="1" smtClean="0">
                <a:solidFill>
                  <a:srgbClr val="FF0000"/>
                </a:solidFill>
                <a:effectLst/>
              </a:rPr>
              <a:t>Скоромовка</a:t>
            </a:r>
            <a:r>
              <a:rPr lang="ru-RU" sz="3600" dirty="0" smtClean="0">
                <a:solidFill>
                  <a:srgbClr val="002060"/>
                </a:solidFill>
                <a:effectLst/>
              </a:rPr>
              <a:t/>
            </a:r>
            <a:br>
              <a:rPr lang="ru-RU" sz="3600" dirty="0" smtClean="0">
                <a:solidFill>
                  <a:srgbClr val="002060"/>
                </a:solidFill>
                <a:effectLst/>
              </a:rPr>
            </a:br>
            <a:r>
              <a:rPr lang="ru-RU" sz="3600" dirty="0" err="1" smtClean="0">
                <a:solidFill>
                  <a:srgbClr val="002060"/>
                </a:solidFill>
                <a:effectLst/>
              </a:rPr>
              <a:t>Їхав</a:t>
            </a:r>
            <a:r>
              <a:rPr lang="ru-RU" sz="3600" dirty="0" smtClean="0">
                <a:solidFill>
                  <a:srgbClr val="002060"/>
                </a:solidFill>
                <a:effectLst/>
              </a:rPr>
              <a:t> </a:t>
            </a:r>
            <a:r>
              <a:rPr lang="ru-RU" sz="3600" dirty="0" err="1">
                <a:solidFill>
                  <a:srgbClr val="002060"/>
                </a:solidFill>
                <a:effectLst/>
              </a:rPr>
              <a:t>грудень</a:t>
            </a:r>
            <a:r>
              <a:rPr lang="ru-RU" sz="3600" dirty="0">
                <a:solidFill>
                  <a:srgbClr val="002060"/>
                </a:solidFill>
                <a:effectLst/>
              </a:rPr>
              <a:t> возом, </a:t>
            </a:r>
            <a:br>
              <a:rPr lang="ru-RU" sz="3600" dirty="0">
                <a:solidFill>
                  <a:srgbClr val="002060"/>
                </a:solidFill>
                <a:effectLst/>
              </a:rPr>
            </a:br>
            <a:r>
              <a:rPr lang="ru-RU" sz="3600" dirty="0" err="1">
                <a:solidFill>
                  <a:srgbClr val="002060"/>
                </a:solidFill>
                <a:effectLst/>
              </a:rPr>
              <a:t>Віз</a:t>
            </a:r>
            <a:r>
              <a:rPr lang="ru-RU" sz="3600" dirty="0">
                <a:solidFill>
                  <a:srgbClr val="002060"/>
                </a:solidFill>
                <a:effectLst/>
              </a:rPr>
              <a:t> </a:t>
            </a:r>
            <a:r>
              <a:rPr lang="ru-RU" sz="3600" dirty="0" err="1">
                <a:solidFill>
                  <a:srgbClr val="002060"/>
                </a:solidFill>
                <a:effectLst/>
              </a:rPr>
              <a:t>мішок</a:t>
            </a:r>
            <a:r>
              <a:rPr lang="ru-RU" sz="3600" dirty="0">
                <a:solidFill>
                  <a:srgbClr val="002060"/>
                </a:solidFill>
                <a:effectLst/>
              </a:rPr>
              <a:t> морозу, </a:t>
            </a:r>
            <a:br>
              <a:rPr lang="ru-RU" sz="3600" dirty="0">
                <a:solidFill>
                  <a:srgbClr val="002060"/>
                </a:solidFill>
                <a:effectLst/>
              </a:rPr>
            </a:br>
            <a:r>
              <a:rPr lang="ru-RU" sz="3600" dirty="0">
                <a:solidFill>
                  <a:srgbClr val="002060"/>
                </a:solidFill>
                <a:effectLst/>
              </a:rPr>
              <a:t>До морозу </a:t>
            </a:r>
            <a:r>
              <a:rPr lang="ru-RU" sz="3600" dirty="0" err="1">
                <a:solidFill>
                  <a:srgbClr val="002060"/>
                </a:solidFill>
                <a:effectLst/>
              </a:rPr>
              <a:t>криги</a:t>
            </a:r>
            <a:r>
              <a:rPr lang="ru-RU" sz="3600" dirty="0">
                <a:solidFill>
                  <a:srgbClr val="002060"/>
                </a:solidFill>
                <a:effectLst/>
              </a:rPr>
              <a:t>, </a:t>
            </a:r>
            <a:br>
              <a:rPr lang="ru-RU" sz="3600" dirty="0">
                <a:solidFill>
                  <a:srgbClr val="002060"/>
                </a:solidFill>
                <a:effectLst/>
              </a:rPr>
            </a:br>
            <a:r>
              <a:rPr lang="ru-RU" sz="3600" dirty="0">
                <a:solidFill>
                  <a:srgbClr val="002060"/>
                </a:solidFill>
                <a:effectLst/>
              </a:rPr>
              <a:t>А до </a:t>
            </a:r>
            <a:r>
              <a:rPr lang="ru-RU" sz="3600" dirty="0" err="1">
                <a:solidFill>
                  <a:srgbClr val="002060"/>
                </a:solidFill>
                <a:effectLst/>
              </a:rPr>
              <a:t>криги</a:t>
            </a:r>
            <a:r>
              <a:rPr lang="ru-RU" sz="3600" dirty="0">
                <a:solidFill>
                  <a:srgbClr val="002060"/>
                </a:solidFill>
                <a:effectLst/>
              </a:rPr>
              <a:t> — </a:t>
            </a:r>
            <a:r>
              <a:rPr lang="ru-RU" sz="3600" dirty="0" err="1">
                <a:solidFill>
                  <a:srgbClr val="002060"/>
                </a:solidFill>
                <a:effectLst/>
              </a:rPr>
              <a:t>снігу</a:t>
            </a:r>
            <a:r>
              <a:rPr lang="ru-RU" sz="3600" dirty="0">
                <a:solidFill>
                  <a:srgbClr val="002060"/>
                </a:solidFill>
                <a:effectLst/>
              </a:rPr>
              <a:t>.</a:t>
            </a:r>
            <a:br>
              <a:rPr lang="ru-RU" sz="3600" dirty="0">
                <a:solidFill>
                  <a:srgbClr val="002060"/>
                </a:solidFill>
                <a:effectLst/>
              </a:rPr>
            </a:br>
            <a:endParaRPr lang="ru-RU" sz="3600" dirty="0">
              <a:solidFill>
                <a:srgbClr val="002060"/>
              </a:solidFill>
            </a:endParaRPr>
          </a:p>
        </p:txBody>
      </p:sp>
      <p:pic>
        <p:nvPicPr>
          <p:cNvPr id="6" name="Picture 1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717032"/>
            <a:ext cx="4536504" cy="2808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24128" y="1052736"/>
            <a:ext cx="3024336" cy="504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2263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Потрясающие  фотографии зимней природы зима, природ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476250"/>
            <a:ext cx="8280920" cy="450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187625" y="4797152"/>
            <a:ext cx="6264695" cy="1440160"/>
          </a:xfrm>
        </p:spPr>
        <p:txBody>
          <a:bodyPr/>
          <a:lstStyle/>
          <a:p>
            <a:pPr marL="0" lvl="0" indent="0" algn="ctr" fontAlgn="base">
              <a:spcBef>
                <a:spcPct val="20000"/>
              </a:spcBef>
              <a:spcAft>
                <a:spcPts val="300"/>
              </a:spcAft>
              <a:buNone/>
            </a:pPr>
            <a:r>
              <a:rPr lang="uk-UA" altLang="ru-RU" sz="8000" dirty="0" smtClean="0">
                <a:solidFill>
                  <a:srgbClr val="212745"/>
                </a:solidFill>
                <a:effectLst/>
                <a:latin typeface="Cambria" pitchFamily="18" charset="0"/>
                <a:ea typeface="+mn-ea"/>
                <a:cs typeface="+mn-cs"/>
              </a:rPr>
              <a:t>сніг</a:t>
            </a:r>
            <a:r>
              <a:rPr lang="ru-RU" altLang="ru-RU" sz="8000" dirty="0">
                <a:solidFill>
                  <a:srgbClr val="212745"/>
                </a:solidFill>
                <a:effectLst/>
                <a:latin typeface="Cambria" pitchFamily="18" charset="0"/>
                <a:ea typeface="+mn-ea"/>
                <a:cs typeface="+mn-cs"/>
              </a:rPr>
              <a:t/>
            </a:r>
            <a:br>
              <a:rPr lang="ru-RU" altLang="ru-RU" sz="8000" dirty="0">
                <a:solidFill>
                  <a:srgbClr val="212745"/>
                </a:solidFill>
                <a:effectLst/>
                <a:latin typeface="Cambria" pitchFamily="18" charset="0"/>
                <a:ea typeface="+mn-ea"/>
                <a:cs typeface="+mn-cs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24179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0" indent="0">
              <a:buNone/>
            </a:pPr>
            <a:r>
              <a:rPr lang="uk-UA" dirty="0" smtClean="0"/>
              <a:t/>
            </a:r>
            <a:br>
              <a:rPr lang="uk-UA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Picture 2" descr="http://obschaga.com/upload/070/u7021/000/1e96f8d1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5536" y="404664"/>
            <a:ext cx="8352928" cy="4536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983263" y="3244334"/>
            <a:ext cx="3604961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uk-UA" altLang="ru-RU" b="1" dirty="0" smtClean="0">
              <a:latin typeface="Cambria" pitchFamily="18" charset="0"/>
            </a:endParaRPr>
          </a:p>
          <a:p>
            <a:pPr algn="ctr"/>
            <a:endParaRPr lang="uk-UA" altLang="ru-RU" b="1" dirty="0">
              <a:latin typeface="Cambria" pitchFamily="18" charset="0"/>
            </a:endParaRPr>
          </a:p>
          <a:p>
            <a:pPr algn="ctr"/>
            <a:endParaRPr lang="uk-UA" altLang="ru-RU" b="1" dirty="0" smtClean="0">
              <a:latin typeface="Cambria" pitchFamily="18" charset="0"/>
            </a:endParaRPr>
          </a:p>
          <a:p>
            <a:pPr algn="ctr"/>
            <a:endParaRPr lang="uk-UA" altLang="ru-RU" b="1" dirty="0">
              <a:latin typeface="Cambria" pitchFamily="18" charset="0"/>
            </a:endParaRPr>
          </a:p>
          <a:p>
            <a:pPr algn="ctr"/>
            <a:endParaRPr lang="uk-UA" altLang="ru-RU" b="1" dirty="0" smtClean="0">
              <a:latin typeface="Cambria" pitchFamily="18" charset="0"/>
            </a:endParaRPr>
          </a:p>
          <a:p>
            <a:pPr algn="ctr"/>
            <a:endParaRPr lang="uk-UA" altLang="ru-RU" b="1" dirty="0">
              <a:latin typeface="Cambria" pitchFamily="18" charset="0"/>
            </a:endParaRPr>
          </a:p>
          <a:p>
            <a:pPr algn="ctr"/>
            <a:r>
              <a:rPr lang="uk-UA" altLang="ru-RU" sz="8000" b="1" dirty="0" smtClean="0">
                <a:solidFill>
                  <a:srgbClr val="002060"/>
                </a:solidFill>
                <a:latin typeface="Cambria" pitchFamily="18" charset="0"/>
              </a:rPr>
              <a:t>мороз</a:t>
            </a:r>
            <a:endParaRPr lang="ru-RU" altLang="ru-RU" sz="8000" b="1" dirty="0">
              <a:solidFill>
                <a:srgbClr val="002060"/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8342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uk-UA" dirty="0" smtClean="0"/>
              <a:t/>
            </a:r>
            <a:br>
              <a:rPr lang="uk-UA" dirty="0" smtClean="0"/>
            </a:br>
            <a:endParaRPr lang="ru-RU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88692" y="731838"/>
            <a:ext cx="3909416" cy="347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Текст 2"/>
          <p:cNvSpPr txBox="1">
            <a:spLocks/>
          </p:cNvSpPr>
          <p:nvPr/>
        </p:nvSpPr>
        <p:spPr>
          <a:xfrm>
            <a:off x="2022475" y="4606925"/>
            <a:ext cx="5970588" cy="836613"/>
          </a:xfrm>
          <a:prstGeom prst="rect">
            <a:avLst/>
          </a:prstGeom>
        </p:spPr>
        <p:txBody>
          <a:bodyPr/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None/>
            </a:pPr>
            <a:r>
              <a:rPr lang="uk-UA" altLang="ru-RU" sz="8000" b="1" dirty="0" smtClean="0">
                <a:solidFill>
                  <a:srgbClr val="002060"/>
                </a:solidFill>
                <a:latin typeface="Cambria" pitchFamily="18" charset="0"/>
              </a:rPr>
              <a:t> сніжинка</a:t>
            </a:r>
            <a:endParaRPr lang="ru-RU" altLang="ru-RU" sz="8000" b="1" dirty="0" smtClean="0">
              <a:solidFill>
                <a:srgbClr val="002060"/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5620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63" y="254000"/>
            <a:ext cx="8497887" cy="6357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12887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67"/>
          <a:stretch>
            <a:fillRect/>
          </a:stretch>
        </p:blipFill>
        <p:spPr bwMode="auto">
          <a:xfrm>
            <a:off x="179388" y="271463"/>
            <a:ext cx="8847137" cy="619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0136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cdn.wallpapersafari.com/17/49/jgN57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76672"/>
            <a:ext cx="8636896" cy="597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998545" y="5061083"/>
            <a:ext cx="344498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4000" b="1" dirty="0" smtClean="0">
                <a:solidFill>
                  <a:srgbClr val="002060"/>
                </a:solidFill>
                <a:latin typeface="Cambria" panose="02040503050406030204" pitchFamily="18" charset="0"/>
              </a:rPr>
              <a:t>Зима</a:t>
            </a:r>
          </a:p>
          <a:p>
            <a:pPr algn="ctr"/>
            <a:r>
              <a:rPr lang="uk-UA" sz="3200" b="1" dirty="0" smtClean="0">
                <a:solidFill>
                  <a:srgbClr val="002060"/>
                </a:solidFill>
                <a:latin typeface="Cambria" panose="02040503050406030204" pitchFamily="18" charset="0"/>
              </a:rPr>
              <a:t>Валентин Бичко</a:t>
            </a:r>
            <a:endParaRPr lang="ru-RU" sz="3200" b="1" dirty="0">
              <a:solidFill>
                <a:srgbClr val="002060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4274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332656"/>
            <a:ext cx="828092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b="1" dirty="0" smtClean="0">
                <a:solidFill>
                  <a:schemeClr val="accent6">
                    <a:lumMod val="75000"/>
                  </a:schemeClr>
                </a:solidFill>
              </a:rPr>
              <a:t>Словникова робота</a:t>
            </a:r>
          </a:p>
          <a:p>
            <a:r>
              <a:rPr lang="uk-UA" sz="4000" b="1" dirty="0" smtClean="0">
                <a:solidFill>
                  <a:srgbClr val="00B050"/>
                </a:solidFill>
              </a:rPr>
              <a:t>Верхівка</a:t>
            </a:r>
            <a:r>
              <a:rPr lang="uk-UA" dirty="0" smtClean="0"/>
              <a:t> </a:t>
            </a:r>
            <a:r>
              <a:rPr lang="uk-UA" sz="3200" dirty="0" smtClean="0"/>
              <a:t>– </a:t>
            </a:r>
            <a:r>
              <a:rPr lang="uk-UA" sz="3200" b="1" dirty="0" smtClean="0">
                <a:latin typeface="Cambria" panose="02040503050406030204" pitchFamily="18" charset="0"/>
              </a:rPr>
              <a:t>верхня частина дерева</a:t>
            </a:r>
          </a:p>
          <a:p>
            <a:r>
              <a:rPr lang="uk-UA" sz="4000" b="1" dirty="0" err="1" smtClean="0">
                <a:solidFill>
                  <a:srgbClr val="00B050"/>
                </a:solidFill>
              </a:rPr>
              <a:t>Поник</a:t>
            </a:r>
            <a:r>
              <a:rPr lang="uk-UA" dirty="0" smtClean="0"/>
              <a:t> </a:t>
            </a:r>
            <a:r>
              <a:rPr lang="uk-UA" sz="3200" dirty="0" smtClean="0"/>
              <a:t>– </a:t>
            </a:r>
            <a:r>
              <a:rPr lang="uk-UA" sz="3200" b="1" dirty="0" smtClean="0">
                <a:latin typeface="Cambria" panose="02040503050406030204" pitchFamily="18" charset="0"/>
              </a:rPr>
              <a:t>схилився</a:t>
            </a:r>
          </a:p>
          <a:p>
            <a:r>
              <a:rPr lang="uk-UA" sz="4000" b="1" dirty="0" smtClean="0">
                <a:solidFill>
                  <a:srgbClr val="0070C0"/>
                </a:solidFill>
              </a:rPr>
              <a:t>Скована ріка </a:t>
            </a:r>
            <a:r>
              <a:rPr lang="uk-UA" sz="3200" dirty="0" smtClean="0"/>
              <a:t>– </a:t>
            </a:r>
            <a:r>
              <a:rPr lang="uk-UA" sz="3200" b="1" dirty="0" smtClean="0">
                <a:latin typeface="Cambria" panose="02040503050406030204" pitchFamily="18" charset="0"/>
              </a:rPr>
              <a:t>вкрита льодом</a:t>
            </a:r>
          </a:p>
          <a:p>
            <a:r>
              <a:rPr lang="uk-UA" sz="4000" b="1" dirty="0" err="1" smtClean="0">
                <a:solidFill>
                  <a:srgbClr val="0070C0"/>
                </a:solidFill>
              </a:rPr>
              <a:t>Дріма</a:t>
            </a:r>
            <a:r>
              <a:rPr lang="uk-UA" dirty="0" smtClean="0"/>
              <a:t> </a:t>
            </a:r>
            <a:r>
              <a:rPr lang="uk-UA" sz="3200" dirty="0" smtClean="0"/>
              <a:t>– </a:t>
            </a:r>
            <a:r>
              <a:rPr lang="uk-UA" sz="3200" b="1" dirty="0" smtClean="0">
                <a:latin typeface="Cambria" panose="02040503050406030204" pitchFamily="18" charset="0"/>
              </a:rPr>
              <a:t>неміцно спить</a:t>
            </a:r>
            <a:endParaRPr lang="ru-RU" sz="3200" b="1" dirty="0">
              <a:latin typeface="Cambria" panose="02040503050406030204" pitchFamily="18" charset="0"/>
            </a:endParaRP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6136" y="3140968"/>
            <a:ext cx="2952328" cy="3516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4" name="Picture 2" descr="http://www.dsou68.ru/images/MchS/962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997" y="3789040"/>
            <a:ext cx="5072521" cy="2746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img1.liveinternet.ru/images/attach/c/4/80/716/80716455_large_0_435f1_94936c48_XL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4875" y="448664"/>
            <a:ext cx="677565" cy="777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4394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463</TotalTime>
  <Words>65</Words>
  <Application>Microsoft Office PowerPoint</Application>
  <PresentationFormat>Экран (4:3)</PresentationFormat>
  <Paragraphs>44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Воздушный поток</vt:lpstr>
      <vt:lpstr>Презентация PowerPoint</vt:lpstr>
      <vt:lpstr> Скоромовка Їхав грудень возом,  Віз мішок морозу,  До морозу криги,  А до криги — снігу. </vt:lpstr>
      <vt:lpstr>сніг </vt:lpstr>
      <vt:lpstr>   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копичка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ЗИМА - БІЛОСНІЖКА</dc:title>
  <dc:creator>Наталья</dc:creator>
  <cp:lastModifiedBy>Наталья</cp:lastModifiedBy>
  <cp:revision>35</cp:revision>
  <dcterms:created xsi:type="dcterms:W3CDTF">2016-12-10T10:46:37Z</dcterms:created>
  <dcterms:modified xsi:type="dcterms:W3CDTF">2017-02-25T21:22:44Z</dcterms:modified>
</cp:coreProperties>
</file>